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48"/>
  </p:notesMasterIdLst>
  <p:sldIdLst>
    <p:sldId id="1082" r:id="rId5"/>
    <p:sldId id="257" r:id="rId6"/>
    <p:sldId id="1092" r:id="rId7"/>
    <p:sldId id="1079" r:id="rId8"/>
    <p:sldId id="317" r:id="rId9"/>
    <p:sldId id="308" r:id="rId10"/>
    <p:sldId id="307" r:id="rId11"/>
    <p:sldId id="316" r:id="rId12"/>
    <p:sldId id="498" r:id="rId13"/>
    <p:sldId id="1083" r:id="rId14"/>
    <p:sldId id="389" r:id="rId15"/>
    <p:sldId id="552" r:id="rId16"/>
    <p:sldId id="563" r:id="rId17"/>
    <p:sldId id="390" r:id="rId18"/>
    <p:sldId id="425" r:id="rId19"/>
    <p:sldId id="1094" r:id="rId20"/>
    <p:sldId id="1066" r:id="rId21"/>
    <p:sldId id="1064" r:id="rId22"/>
    <p:sldId id="1065" r:id="rId23"/>
    <p:sldId id="393" r:id="rId24"/>
    <p:sldId id="1067" r:id="rId25"/>
    <p:sldId id="1095" r:id="rId26"/>
    <p:sldId id="401" r:id="rId27"/>
    <p:sldId id="403" r:id="rId28"/>
    <p:sldId id="1100" r:id="rId29"/>
    <p:sldId id="1091" r:id="rId30"/>
    <p:sldId id="1080" r:id="rId31"/>
    <p:sldId id="409" r:id="rId32"/>
    <p:sldId id="412" r:id="rId33"/>
    <p:sldId id="1096" r:id="rId34"/>
    <p:sldId id="419" r:id="rId35"/>
    <p:sldId id="420" r:id="rId36"/>
    <p:sldId id="417" r:id="rId37"/>
    <p:sldId id="1097" r:id="rId38"/>
    <p:sldId id="416" r:id="rId39"/>
    <p:sldId id="1098" r:id="rId40"/>
    <p:sldId id="421" r:id="rId41"/>
    <p:sldId id="299" r:id="rId42"/>
    <p:sldId id="341" r:id="rId43"/>
    <p:sldId id="342" r:id="rId44"/>
    <p:sldId id="1071" r:id="rId45"/>
    <p:sldId id="396" r:id="rId46"/>
    <p:sldId id="109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9D568-B661-4806-8EEE-203ACB30F8B1}" v="162" dt="2019-09-30T19:30:00.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vmg-prod\vmg_users\Cory_Palasota\Articles%20&amp;%20Presentations\ABA%20Dallas%20Chapter%20-%20November%202018\ABA%20Presentation%20Workbook%20v2.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vmg-prod\vmg_users\Cory_Palasota\Articles%20&amp;%20Presentations\ABA%20Dallas%20Chapter%20-%20November%202018\ABA%20Presentation%20Workbook%20v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vmg-prod\vmg_users\Madison_Higgins\Projects\Summer%20Research\Data\Comp%20&amp;%20wRVU%20Trends%20-%20JT.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oleObject" Target="file:///\\vmg-prod\vmg_users\Madison_Higgins\Projects\Summer%20Research\Data\Comp%20&amp;%20wRVU%20Trends%20-%20JT.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3" Type="http://schemas.openxmlformats.org/officeDocument/2006/relationships/oleObject" Target="file:///\\vmg-prod\vmg_users\Madison_Higgins\Projects\Summer%20Research\Data\Comp%20&amp;%20wRVU%20Trends%20-%20JT.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vmg-prod\vmg_users\Madison_Higgins\Projects\Summer%20Research\Chart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mg-prod\vmg_users\Colin_McDermott\Team%20Admin%20Files\Content%20(Internally%20Produced)\Template%20PowerPoint%20Sections\PE%20Char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vmg-prod\vmg_users\Cory_Palasota\Articles%20&amp;%20Presentations\ABA%20Dallas%20Chapter%20-%20November%202018\ABA%20Presentation%20Workbook%20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5579534572566918"/>
          <c:y val="0.22973810719398305"/>
          <c:w val="0.30117001561855128"/>
          <c:h val="0.58084914708836777"/>
        </c:manualLayout>
      </c:layout>
      <c:pieChart>
        <c:varyColors val="1"/>
        <c:ser>
          <c:idx val="0"/>
          <c:order val="0"/>
          <c:tx>
            <c:strRef>
              <c:f>Sheet1!$B$1</c:f>
              <c:strCache>
                <c:ptCount val="1"/>
                <c:pt idx="0">
                  <c:v>Sales</c:v>
                </c:pt>
              </c:strCache>
            </c:strRef>
          </c:tx>
          <c:dPt>
            <c:idx val="0"/>
            <c:bubble3D val="0"/>
            <c:spPr>
              <a:solidFill>
                <a:schemeClr val="accent1">
                  <a:shade val="42000"/>
                </a:schemeClr>
              </a:solidFill>
              <a:ln w="19050">
                <a:solidFill>
                  <a:schemeClr val="lt1"/>
                </a:solidFill>
              </a:ln>
              <a:effectLst/>
            </c:spPr>
            <c:extLst>
              <c:ext xmlns:c16="http://schemas.microsoft.com/office/drawing/2014/chart" uri="{C3380CC4-5D6E-409C-BE32-E72D297353CC}">
                <c16:uniqueId val="{00000003-9449-480A-BA7A-346BBE088808}"/>
              </c:ext>
            </c:extLst>
          </c:dPt>
          <c:dPt>
            <c:idx val="1"/>
            <c:bubble3D val="0"/>
            <c:spPr>
              <a:solidFill>
                <a:schemeClr val="accent1">
                  <a:shade val="55000"/>
                </a:schemeClr>
              </a:solidFill>
              <a:ln w="19050">
                <a:solidFill>
                  <a:schemeClr val="lt1"/>
                </a:solidFill>
              </a:ln>
              <a:effectLst/>
            </c:spPr>
            <c:extLst>
              <c:ext xmlns:c16="http://schemas.microsoft.com/office/drawing/2014/chart" uri="{C3380CC4-5D6E-409C-BE32-E72D297353CC}">
                <c16:uniqueId val="{00000005-9449-480A-BA7A-346BBE088808}"/>
              </c:ext>
            </c:extLst>
          </c:dPt>
          <c:dPt>
            <c:idx val="2"/>
            <c:bubble3D val="0"/>
            <c:spPr>
              <a:solidFill>
                <a:schemeClr val="accent1">
                  <a:shade val="68000"/>
                </a:schemeClr>
              </a:solidFill>
              <a:ln w="19050">
                <a:solidFill>
                  <a:schemeClr val="lt1"/>
                </a:solidFill>
              </a:ln>
              <a:effectLst/>
            </c:spPr>
            <c:extLst>
              <c:ext xmlns:c16="http://schemas.microsoft.com/office/drawing/2014/chart" uri="{C3380CC4-5D6E-409C-BE32-E72D297353CC}">
                <c16:uniqueId val="{00000006-9449-480A-BA7A-346BBE088808}"/>
              </c:ext>
            </c:extLst>
          </c:dPt>
          <c:dPt>
            <c:idx val="3"/>
            <c:bubble3D val="0"/>
            <c:spPr>
              <a:solidFill>
                <a:schemeClr val="accent1">
                  <a:shade val="80000"/>
                </a:schemeClr>
              </a:solidFill>
              <a:ln w="19050">
                <a:solidFill>
                  <a:schemeClr val="lt1"/>
                </a:solidFill>
              </a:ln>
              <a:effectLst/>
            </c:spPr>
            <c:extLst>
              <c:ext xmlns:c16="http://schemas.microsoft.com/office/drawing/2014/chart" uri="{C3380CC4-5D6E-409C-BE32-E72D297353CC}">
                <c16:uniqueId val="{00000007-6EC8-4DA8-AE2F-126E1B8C8033}"/>
              </c:ext>
            </c:extLst>
          </c:dPt>
          <c:dPt>
            <c:idx val="4"/>
            <c:bubble3D val="0"/>
            <c:spPr>
              <a:solidFill>
                <a:schemeClr val="accent1">
                  <a:shade val="93000"/>
                </a:schemeClr>
              </a:solidFill>
              <a:ln w="19050">
                <a:solidFill>
                  <a:schemeClr val="lt1"/>
                </a:solidFill>
              </a:ln>
              <a:effectLst/>
            </c:spPr>
            <c:extLst>
              <c:ext xmlns:c16="http://schemas.microsoft.com/office/drawing/2014/chart" uri="{C3380CC4-5D6E-409C-BE32-E72D297353CC}">
                <c16:uniqueId val="{00000007-9449-480A-BA7A-346BBE088808}"/>
              </c:ext>
            </c:extLst>
          </c:dPt>
          <c:dPt>
            <c:idx val="5"/>
            <c:bubble3D val="0"/>
            <c:spPr>
              <a:solidFill>
                <a:schemeClr val="accent1">
                  <a:tint val="94000"/>
                </a:schemeClr>
              </a:solidFill>
              <a:ln w="19050">
                <a:solidFill>
                  <a:schemeClr val="lt1"/>
                </a:solidFill>
              </a:ln>
              <a:effectLst/>
            </c:spPr>
            <c:extLst>
              <c:ext xmlns:c16="http://schemas.microsoft.com/office/drawing/2014/chart" uri="{C3380CC4-5D6E-409C-BE32-E72D297353CC}">
                <c16:uniqueId val="{00000009-9449-480A-BA7A-346BBE088808}"/>
              </c:ext>
            </c:extLst>
          </c:dPt>
          <c:dPt>
            <c:idx val="6"/>
            <c:bubble3D val="0"/>
            <c:spPr>
              <a:solidFill>
                <a:schemeClr val="accent1">
                  <a:tint val="81000"/>
                </a:schemeClr>
              </a:solidFill>
              <a:ln w="19050">
                <a:solidFill>
                  <a:schemeClr val="lt1"/>
                </a:solidFill>
              </a:ln>
              <a:effectLst/>
            </c:spPr>
            <c:extLst>
              <c:ext xmlns:c16="http://schemas.microsoft.com/office/drawing/2014/chart" uri="{C3380CC4-5D6E-409C-BE32-E72D297353CC}">
                <c16:uniqueId val="{0000000A-9449-480A-BA7A-346BBE088808}"/>
              </c:ext>
            </c:extLst>
          </c:dPt>
          <c:dPt>
            <c:idx val="7"/>
            <c:bubble3D val="0"/>
            <c:spPr>
              <a:solidFill>
                <a:schemeClr val="accent1">
                  <a:tint val="69000"/>
                </a:schemeClr>
              </a:solidFill>
              <a:ln w="19050">
                <a:solidFill>
                  <a:schemeClr val="lt1"/>
                </a:solidFill>
              </a:ln>
              <a:effectLst/>
            </c:spPr>
            <c:extLst>
              <c:ext xmlns:c16="http://schemas.microsoft.com/office/drawing/2014/chart" uri="{C3380CC4-5D6E-409C-BE32-E72D297353CC}">
                <c16:uniqueId val="{0000000B-9449-480A-BA7A-346BBE088808}"/>
              </c:ext>
            </c:extLst>
          </c:dPt>
          <c:dPt>
            <c:idx val="8"/>
            <c:bubble3D val="0"/>
            <c:spPr>
              <a:solidFill>
                <a:schemeClr val="accent1">
                  <a:tint val="56000"/>
                </a:schemeClr>
              </a:solidFill>
              <a:ln w="19050">
                <a:solidFill>
                  <a:schemeClr val="lt1"/>
                </a:solidFill>
              </a:ln>
              <a:effectLst/>
            </c:spPr>
            <c:extLst>
              <c:ext xmlns:c16="http://schemas.microsoft.com/office/drawing/2014/chart" uri="{C3380CC4-5D6E-409C-BE32-E72D297353CC}">
                <c16:uniqueId val="{0000000C-9449-480A-BA7A-346BBE088808}"/>
              </c:ext>
            </c:extLst>
          </c:dPt>
          <c:dPt>
            <c:idx val="9"/>
            <c:bubble3D val="0"/>
            <c:spPr>
              <a:solidFill>
                <a:schemeClr val="accent1">
                  <a:tint val="43000"/>
                </a:schemeClr>
              </a:solidFill>
              <a:ln w="19050">
                <a:solidFill>
                  <a:schemeClr val="lt1"/>
                </a:solidFill>
              </a:ln>
              <a:effectLst/>
            </c:spPr>
            <c:extLst>
              <c:ext xmlns:c16="http://schemas.microsoft.com/office/drawing/2014/chart" uri="{C3380CC4-5D6E-409C-BE32-E72D297353CC}">
                <c16:uniqueId val="{0000000D-9449-480A-BA7A-346BBE088808}"/>
              </c:ext>
            </c:extLst>
          </c:dPt>
          <c:dLbls>
            <c:dLbl>
              <c:idx val="0"/>
              <c:layout>
                <c:manualLayout>
                  <c:x val="-2.0554984583761562E-2"/>
                  <c:y val="-1.585728279008266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49-480A-BA7A-346BBE088808}"/>
                </c:ext>
              </c:extLst>
            </c:dLbl>
            <c:dLbl>
              <c:idx val="2"/>
              <c:layout>
                <c:manualLayout>
                  <c:x val="-1.0962658444672934E-2"/>
                  <c:y val="7.928641395041234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49-480A-BA7A-346BBE088808}"/>
                </c:ext>
              </c:extLst>
            </c:dLbl>
            <c:dLbl>
              <c:idx val="3"/>
              <c:layout>
                <c:manualLayout>
                  <c:x val="-2.7406646111682084E-3"/>
                  <c:y val="5.2857609300275546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C8-4DA8-AE2F-126E1B8C8033}"/>
                </c:ext>
              </c:extLst>
            </c:dLbl>
            <c:dLbl>
              <c:idx val="4"/>
              <c:layout>
                <c:manualLayout>
                  <c:x val="6.3402944197192739E-3"/>
                  <c:y val="-2.113355878058824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49-480A-BA7A-346BBE088808}"/>
                </c:ext>
              </c:extLst>
            </c:dLbl>
            <c:dLbl>
              <c:idx val="5"/>
              <c:layout>
                <c:manualLayout>
                  <c:x val="1.3357931707811885E-3"/>
                  <c:y val="-4.13753946366846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49-480A-BA7A-346BBE088808}"/>
                </c:ext>
              </c:extLst>
            </c:dLbl>
            <c:dLbl>
              <c:idx val="6"/>
              <c:layout>
                <c:manualLayout>
                  <c:x val="1.7343882739295269E-2"/>
                  <c:y val="-2.418233774660904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49-480A-BA7A-346BBE088808}"/>
                </c:ext>
              </c:extLst>
            </c:dLbl>
            <c:dLbl>
              <c:idx val="7"/>
              <c:layout>
                <c:manualLayout>
                  <c:x val="-3.452635449554313E-2"/>
                  <c:y val="2.4078765114739845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49-480A-BA7A-346BBE088808}"/>
                </c:ext>
              </c:extLst>
            </c:dLbl>
            <c:dLbl>
              <c:idx val="8"/>
              <c:layout>
                <c:manualLayout>
                  <c:x val="-8.4355433831640611E-2"/>
                  <c:y val="1.4210664237493176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49-480A-BA7A-346BBE088808}"/>
                </c:ext>
              </c:extLst>
            </c:dLbl>
            <c:dLbl>
              <c:idx val="9"/>
              <c:layout>
                <c:manualLayout>
                  <c:x val="8.2126712578193914E-2"/>
                  <c:y val="-0.23889475155154777"/>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49-480A-BA7A-346BBE088808}"/>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1"/>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Sheet1!$A$2:$A$11</c:f>
              <c:strCache>
                <c:ptCount val="10"/>
                <c:pt idx="0">
                  <c:v>Cardiology</c:v>
                </c:pt>
                <c:pt idx="1">
                  <c:v>Behavioral</c:v>
                </c:pt>
                <c:pt idx="2">
                  <c:v>Orthopedics</c:v>
                </c:pt>
                <c:pt idx="3">
                  <c:v>Urology</c:v>
                </c:pt>
                <c:pt idx="4">
                  <c:v>Other</c:v>
                </c:pt>
                <c:pt idx="5">
                  <c:v>Oncology</c:v>
                </c:pt>
                <c:pt idx="6">
                  <c:v>GI</c:v>
                </c:pt>
                <c:pt idx="7">
                  <c:v>Dermatology</c:v>
                </c:pt>
                <c:pt idx="8">
                  <c:v>General surgery</c:v>
                </c:pt>
                <c:pt idx="9">
                  <c:v>Hospital based</c:v>
                </c:pt>
              </c:strCache>
            </c:strRef>
          </c:cat>
          <c:val>
            <c:numRef>
              <c:f>Sheet1!$B$2:$B$11</c:f>
              <c:numCache>
                <c:formatCode>General</c:formatCode>
                <c:ptCount val="10"/>
                <c:pt idx="0">
                  <c:v>9.1999999999999993</c:v>
                </c:pt>
                <c:pt idx="1">
                  <c:v>10.3</c:v>
                </c:pt>
                <c:pt idx="2">
                  <c:v>4.7</c:v>
                </c:pt>
                <c:pt idx="3">
                  <c:v>4.5</c:v>
                </c:pt>
                <c:pt idx="4">
                  <c:v>7.9</c:v>
                </c:pt>
                <c:pt idx="5">
                  <c:v>5.0999999999999996</c:v>
                </c:pt>
                <c:pt idx="6">
                  <c:v>3.2</c:v>
                </c:pt>
                <c:pt idx="7">
                  <c:v>2.6</c:v>
                </c:pt>
                <c:pt idx="8">
                  <c:v>5.6</c:v>
                </c:pt>
                <c:pt idx="9">
                  <c:v>47</c:v>
                </c:pt>
              </c:numCache>
            </c:numRef>
          </c:val>
          <c:extLst>
            <c:ext xmlns:c16="http://schemas.microsoft.com/office/drawing/2014/chart" uri="{C3380CC4-5D6E-409C-BE32-E72D297353CC}">
              <c16:uniqueId val="{00000000-9449-480A-BA7A-346BBE088808}"/>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Calibri" panose="020F0502020204030204" pitchFamily="34" charset="0"/>
                <a:ea typeface="Roboto Light" panose="02000000000000000000" pitchFamily="2" charset="0"/>
                <a:cs typeface="+mn-cs"/>
              </a:defRPr>
            </a:pPr>
            <a:r>
              <a:rPr lang="en-US" sz="1100" b="1" dirty="0">
                <a:latin typeface="Calibri" panose="020F0502020204030204" pitchFamily="34" charset="0"/>
              </a:rPr>
              <a:t>Healthcare Spending </a:t>
            </a:r>
          </a:p>
          <a:p>
            <a:pPr>
              <a:defRPr sz="1100">
                <a:latin typeface="Calibri" panose="020F0502020204030204" pitchFamily="34" charset="0"/>
                <a:ea typeface="Roboto Light" panose="02000000000000000000" pitchFamily="2" charset="0"/>
              </a:defRPr>
            </a:pPr>
            <a:r>
              <a:rPr lang="en-US" sz="1100" b="1" dirty="0">
                <a:latin typeface="Calibri" panose="020F0502020204030204" pitchFamily="34" charset="0"/>
              </a:rPr>
              <a:t>as a % of GDP</a:t>
            </a:r>
          </a:p>
          <a:p>
            <a:pPr>
              <a:defRPr sz="1100">
                <a:latin typeface="Calibri" panose="020F0502020204030204" pitchFamily="34" charset="0"/>
                <a:ea typeface="Roboto Light" panose="02000000000000000000" pitchFamily="2" charset="0"/>
              </a:defRPr>
            </a:pPr>
            <a:r>
              <a:rPr lang="en-US" sz="1100" dirty="0">
                <a:latin typeface="Calibri" panose="020F0502020204030204" pitchFamily="34" charset="0"/>
              </a:rPr>
              <a:t>2017</a:t>
            </a:r>
          </a:p>
        </c:rich>
      </c:tx>
      <c:layout>
        <c:manualLayout>
          <c:xMode val="edge"/>
          <c:yMode val="edge"/>
          <c:x val="0.30810626051608414"/>
          <c:y val="0.4562121544464163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Calibri" panose="020F0502020204030204" pitchFamily="34" charset="0"/>
              <a:ea typeface="Roboto Light" panose="02000000000000000000" pitchFamily="2" charset="0"/>
              <a:cs typeface="+mn-cs"/>
            </a:defRPr>
          </a:pPr>
          <a:endParaRPr lang="en-US"/>
        </a:p>
      </c:txPr>
    </c:title>
    <c:autoTitleDeleted val="0"/>
    <c:plotArea>
      <c:layout>
        <c:manualLayout>
          <c:layoutTarget val="inner"/>
          <c:xMode val="edge"/>
          <c:yMode val="edge"/>
          <c:x val="0.13797892625246946"/>
          <c:y val="0.14969030411789147"/>
          <c:w val="0.69148991633222034"/>
          <c:h val="0.74818607924812797"/>
        </c:manualLayout>
      </c:layout>
      <c:doughnutChart>
        <c:varyColors val="1"/>
        <c:ser>
          <c:idx val="0"/>
          <c:order val="0"/>
          <c:spPr>
            <a:ln>
              <a:noFill/>
            </a:ln>
            <a:effectLst>
              <a:outerShdw blurRad="50800" dist="38100" dir="2700000" algn="tl" rotWithShape="0">
                <a:prstClr val="black">
                  <a:alpha val="40000"/>
                </a:prstClr>
              </a:outerShdw>
            </a:effectLst>
          </c:spPr>
          <c:explosion val="5"/>
          <c:dPt>
            <c:idx val="0"/>
            <c:bubble3D val="0"/>
            <c:spPr>
              <a:solidFill>
                <a:srgbClr val="96146E"/>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680-460F-9BC9-04F4ACBF0F66}"/>
              </c:ext>
            </c:extLst>
          </c:dPt>
          <c:dPt>
            <c:idx val="1"/>
            <c:bubble3D val="0"/>
            <c:spPr>
              <a:solidFill>
                <a:srgbClr val="72246C"/>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680-460F-9BC9-04F4ACBF0F66}"/>
              </c:ext>
            </c:extLst>
          </c:dPt>
          <c:dPt>
            <c:idx val="2"/>
            <c:bubble3D val="0"/>
            <c:spPr>
              <a:solidFill>
                <a:sysClr val="window" lastClr="FFFFFF">
                  <a:lumMod val="50000"/>
                </a:sysClr>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680-460F-9BC9-04F4ACBF0F66}"/>
              </c:ext>
            </c:extLst>
          </c:dPt>
          <c:dPt>
            <c:idx val="3"/>
            <c:bubble3D val="0"/>
            <c:spPr>
              <a:solidFill>
                <a:sysClr val="window" lastClr="FFFFFF">
                  <a:lumMod val="65000"/>
                </a:sysClr>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680-460F-9BC9-04F4ACBF0F66}"/>
              </c:ext>
            </c:extLst>
          </c:dPt>
          <c:dPt>
            <c:idx val="4"/>
            <c:bubble3D val="0"/>
            <c:spPr>
              <a:solidFill>
                <a:sysClr val="window" lastClr="FFFFFF">
                  <a:lumMod val="75000"/>
                </a:sysClr>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680-460F-9BC9-04F4ACBF0F66}"/>
              </c:ext>
            </c:extLst>
          </c:dPt>
          <c:dPt>
            <c:idx val="5"/>
            <c:bubble3D val="0"/>
            <c:spPr>
              <a:solidFill>
                <a:sysClr val="window" lastClr="FFFFFF">
                  <a:lumMod val="85000"/>
                </a:sysClr>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C680-460F-9BC9-04F4ACBF0F66}"/>
              </c:ext>
            </c:extLst>
          </c:dPt>
          <c:dPt>
            <c:idx val="6"/>
            <c:bubble3D val="0"/>
            <c:spPr>
              <a:solidFill>
                <a:sysClr val="window" lastClr="FFFFFF">
                  <a:lumMod val="95000"/>
                </a:sysClr>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C680-460F-9BC9-04F4ACBF0F66}"/>
              </c:ext>
            </c:extLst>
          </c:dPt>
          <c:dPt>
            <c:idx val="7"/>
            <c:bubble3D val="0"/>
            <c:spPr>
              <a:solidFill>
                <a:srgbClr val="FFB81C"/>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C680-460F-9BC9-04F4ACBF0F66}"/>
              </c:ext>
            </c:extLst>
          </c:dPt>
          <c:dPt>
            <c:idx val="8"/>
            <c:bubble3D val="0"/>
            <c:spPr>
              <a:solidFill>
                <a:srgbClr val="51534A"/>
              </a:solidFill>
              <a:ln w="3175">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C680-460F-9BC9-04F4ACBF0F66}"/>
              </c:ext>
            </c:extLst>
          </c:dPt>
          <c:dLbls>
            <c:dLbl>
              <c:idx val="0"/>
              <c:layout>
                <c:manualLayout>
                  <c:x val="-3.7515058851442372E-2"/>
                  <c:y val="-0.288460861146689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935864260387891"/>
                      <c:h val="0.15597570057813537"/>
                    </c:manualLayout>
                  </c15:layout>
                </c:ext>
                <c:ext xmlns:c16="http://schemas.microsoft.com/office/drawing/2014/chart" uri="{C3380CC4-5D6E-409C-BE32-E72D297353CC}">
                  <c16:uniqueId val="{00000001-C680-460F-9BC9-04F4ACBF0F66}"/>
                </c:ext>
              </c:extLst>
            </c:dLbl>
            <c:dLbl>
              <c:idx val="1"/>
              <c:layout>
                <c:manualLayout>
                  <c:x val="2.6569647504985267E-2"/>
                  <c:y val="0.3357675478345627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680-460F-9BC9-04F4ACBF0F66}"/>
                </c:ext>
              </c:extLst>
            </c:dLbl>
            <c:dLbl>
              <c:idx val="2"/>
              <c:layout>
                <c:manualLayout>
                  <c:x val="2.2498426595432188E-2"/>
                  <c:y val="0.20552930883639545"/>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33194799140338355"/>
                      <c:h val="0.11925386192397593"/>
                    </c:manualLayout>
                  </c15:layout>
                </c:ext>
                <c:ext xmlns:c16="http://schemas.microsoft.com/office/drawing/2014/chart" uri="{C3380CC4-5D6E-409C-BE32-E72D297353CC}">
                  <c16:uniqueId val="{00000005-C680-460F-9BC9-04F4ACBF0F66}"/>
                </c:ext>
              </c:extLst>
            </c:dLbl>
            <c:dLbl>
              <c:idx val="3"/>
              <c:layout>
                <c:manualLayout>
                  <c:x val="-0.17880402605091769"/>
                  <c:y val="0.16252099084629346"/>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4671393873279163"/>
                      <c:h val="0.11925386192397593"/>
                    </c:manualLayout>
                  </c15:layout>
                </c:ext>
                <c:ext xmlns:c16="http://schemas.microsoft.com/office/drawing/2014/chart" uri="{C3380CC4-5D6E-409C-BE32-E72D297353CC}">
                  <c16:uniqueId val="{00000007-C680-460F-9BC9-04F4ACBF0F66}"/>
                </c:ext>
              </c:extLst>
            </c:dLbl>
            <c:dLbl>
              <c:idx val="4"/>
              <c:layout>
                <c:manualLayout>
                  <c:x val="-0.23919478981645945"/>
                  <c:y val="7.296849087893851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680-460F-9BC9-04F4ACBF0F66}"/>
                </c:ext>
              </c:extLst>
            </c:dLbl>
            <c:dLbl>
              <c:idx val="5"/>
              <c:layout>
                <c:manualLayout>
                  <c:x val="-0.20603907637655416"/>
                  <c:y val="-2.321724709784411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C680-460F-9BC9-04F4ACBF0F66}"/>
                </c:ext>
              </c:extLst>
            </c:dLbl>
            <c:dLbl>
              <c:idx val="6"/>
              <c:layout>
                <c:manualLayout>
                  <c:x val="-0.21551213735938426"/>
                  <c:y val="-0.1227197346600332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C680-460F-9BC9-04F4ACBF0F66}"/>
                </c:ext>
              </c:extLst>
            </c:dLbl>
            <c:dLbl>
              <c:idx val="7"/>
              <c:layout>
                <c:manualLayout>
                  <c:x val="0.19444444444444445"/>
                  <c:y val="0.1157407407407406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C680-460F-9BC9-04F4ACBF0F6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panose="020F0502020204030204" pitchFamily="34" charset="0"/>
                    <a:ea typeface="Roboto Light" panose="02000000000000000000" pitchFamily="2" charset="0"/>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19 - Healthcare Spending'!$B$4:$B$5</c:f>
              <c:strCache>
                <c:ptCount val="2"/>
                <c:pt idx="0">
                  <c:v>Healthcare</c:v>
                </c:pt>
                <c:pt idx="1">
                  <c:v>Other</c:v>
                </c:pt>
              </c:strCache>
            </c:strRef>
          </c:cat>
          <c:val>
            <c:numRef>
              <c:f>'Slide 19 - Healthcare Spending'!$C$4:$C$5</c:f>
              <c:numCache>
                <c:formatCode>#,##0.0%_);\(##,##0.0%\);\-_)</c:formatCode>
                <c:ptCount val="2"/>
                <c:pt idx="0">
                  <c:v>0.18</c:v>
                </c:pt>
                <c:pt idx="1">
                  <c:v>0.82000000000000006</c:v>
                </c:pt>
              </c:numCache>
            </c:numRef>
          </c:val>
          <c:extLst>
            <c:ext xmlns:c16="http://schemas.microsoft.com/office/drawing/2014/chart" uri="{C3380CC4-5D6E-409C-BE32-E72D297353CC}">
              <c16:uniqueId val="{00000012-C680-460F-9BC9-04F4ACBF0F66}"/>
            </c:ext>
          </c:extLst>
        </c:ser>
        <c:dLbls>
          <c:showLegendKey val="0"/>
          <c:showVal val="0"/>
          <c:showCatName val="0"/>
          <c:showSerName val="0"/>
          <c:showPercent val="0"/>
          <c:showBubbleSize val="0"/>
          <c:showLeaderLines val="1"/>
        </c:dLbls>
        <c:firstSliceAng val="240"/>
        <c:holeSize val="63"/>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73053727329243"/>
          <c:y val="0.13425385799651343"/>
          <c:w val="0.83193194225924871"/>
          <c:h val="0.73149228400697308"/>
        </c:manualLayout>
      </c:layout>
      <c:barChart>
        <c:barDir val="bar"/>
        <c:grouping val="clustered"/>
        <c:varyColors val="0"/>
        <c:ser>
          <c:idx val="0"/>
          <c:order val="0"/>
          <c:tx>
            <c:strRef>
              <c:f>'Slide 19 - Healthcare Spending'!$B$8</c:f>
              <c:strCache>
                <c:ptCount val="1"/>
                <c:pt idx="0">
                  <c:v>Projected Healthcare Spending</c:v>
                </c:pt>
              </c:strCache>
            </c:strRef>
          </c:tx>
          <c:spPr>
            <a:solidFill>
              <a:srgbClr val="733970"/>
            </a:solidFill>
            <a:ln>
              <a:solidFill>
                <a:srgbClr val="432141"/>
              </a:solidFill>
            </a:ln>
            <a:effectLst>
              <a:outerShdw blurRad="50800" dist="38100" dir="2700000" algn="tl" rotWithShape="0">
                <a:prstClr val="black">
                  <a:alpha val="40000"/>
                </a:prstClr>
              </a:outerShdw>
            </a:effectLst>
          </c:spPr>
          <c:invertIfNegative val="0"/>
          <c:dPt>
            <c:idx val="0"/>
            <c:invertIfNegative val="0"/>
            <c:bubble3D val="0"/>
            <c:spPr>
              <a:solidFill>
                <a:schemeClr val="tx2">
                  <a:lumMod val="75000"/>
                </a:schemeClr>
              </a:solidFill>
              <a:ln>
                <a:solidFill>
                  <a:srgbClr val="43214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818B-458E-BFF5-08409C6382BF}"/>
              </c:ext>
            </c:extLst>
          </c:dPt>
          <c:dLbls>
            <c:dLbl>
              <c:idx val="0"/>
              <c:layout>
                <c:manualLayout>
                  <c:x val="2.5869496175365572E-2"/>
                  <c:y val="0"/>
                </c:manualLayout>
              </c:layout>
              <c:tx>
                <c:rich>
                  <a:bodyPr/>
                  <a:lstStyle/>
                  <a:p>
                    <a:r>
                      <a:rPr lang="en-US"/>
                      <a:t>$4 Trillion</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8B-458E-BFF5-08409C6382B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1"/>
              <c:pt idx="0">
                <c:v>2020</c:v>
              </c:pt>
            </c:numLit>
          </c:cat>
          <c:val>
            <c:numRef>
              <c:f>'Slide 19 - Healthcare Spending'!$C$8</c:f>
              <c:numCache>
                <c:formatCode>General</c:formatCode>
                <c:ptCount val="1"/>
                <c:pt idx="0">
                  <c:v>4</c:v>
                </c:pt>
              </c:numCache>
            </c:numRef>
          </c:val>
          <c:extLst>
            <c:ext xmlns:c16="http://schemas.microsoft.com/office/drawing/2014/chart" uri="{C3380CC4-5D6E-409C-BE32-E72D297353CC}">
              <c16:uniqueId val="{00000001-818B-458E-BFF5-08409C6382BF}"/>
            </c:ext>
          </c:extLst>
        </c:ser>
        <c:dLbls>
          <c:showLegendKey val="0"/>
          <c:showVal val="0"/>
          <c:showCatName val="0"/>
          <c:showSerName val="0"/>
          <c:showPercent val="0"/>
          <c:showBubbleSize val="0"/>
        </c:dLbls>
        <c:gapWidth val="182"/>
        <c:axId val="543460056"/>
        <c:axId val="543460448"/>
      </c:barChart>
      <c:catAx>
        <c:axId val="543460056"/>
        <c:scaling>
          <c:orientation val="minMax"/>
        </c:scaling>
        <c:delete val="0"/>
        <c:axPos val="l"/>
        <c:numFmt formatCode="General" sourceLinked="1"/>
        <c:majorTickMark val="none"/>
        <c:minorTickMark val="none"/>
        <c:tickLblPos val="nextTo"/>
        <c:spPr>
          <a:noFill/>
          <a:ln w="25400" cap="flat" cmpd="sng" algn="ctr">
            <a:solidFill>
              <a:schemeClr val="accent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43460448"/>
        <c:crosses val="autoZero"/>
        <c:auto val="1"/>
        <c:lblAlgn val="ctr"/>
        <c:lblOffset val="100"/>
        <c:noMultiLvlLbl val="0"/>
      </c:catAx>
      <c:valAx>
        <c:axId val="5434604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3460056"/>
        <c:crosses val="autoZero"/>
        <c:crossBetween val="between"/>
      </c:valAx>
      <c:spPr>
        <a:noFill/>
        <a:ln>
          <a:solidFill>
            <a:schemeClr val="bg1">
              <a:lumMod val="8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Charts!$D$42</c:f>
              <c:strCache>
                <c:ptCount val="1"/>
                <c:pt idx="0">
                  <c:v>2015</c:v>
                </c:pt>
              </c:strCache>
            </c:strRef>
          </c:tx>
          <c:spPr>
            <a:solidFill>
              <a:schemeClr val="accent1">
                <a:shade val="58000"/>
              </a:schemeClr>
            </a:solidFill>
            <a:ln>
              <a:noFill/>
            </a:ln>
            <a:effectLst/>
          </c:spPr>
          <c:invertIfNegative val="0"/>
          <c:cat>
            <c:strRef>
              <c:f>Charts!$C$43:$C$44</c:f>
              <c:strCache>
                <c:ptCount val="2"/>
                <c:pt idx="0">
                  <c:v>Hospital</c:v>
                </c:pt>
                <c:pt idx="1">
                  <c:v>Independent</c:v>
                </c:pt>
              </c:strCache>
            </c:strRef>
          </c:cat>
          <c:val>
            <c:numRef>
              <c:f>Charts!$D$43:$D$44</c:f>
              <c:numCache>
                <c:formatCode>General</c:formatCode>
                <c:ptCount val="2"/>
                <c:pt idx="0">
                  <c:v>8397.5</c:v>
                </c:pt>
                <c:pt idx="1">
                  <c:v>8438</c:v>
                </c:pt>
              </c:numCache>
            </c:numRef>
          </c:val>
          <c:extLst>
            <c:ext xmlns:c16="http://schemas.microsoft.com/office/drawing/2014/chart" uri="{C3380CC4-5D6E-409C-BE32-E72D297353CC}">
              <c16:uniqueId val="{00000000-2BDB-42AF-93DC-1E0E9C085D4A}"/>
            </c:ext>
          </c:extLst>
        </c:ser>
        <c:ser>
          <c:idx val="1"/>
          <c:order val="1"/>
          <c:tx>
            <c:strRef>
              <c:f>Charts!$E$42</c:f>
              <c:strCache>
                <c:ptCount val="1"/>
                <c:pt idx="0">
                  <c:v>2016</c:v>
                </c:pt>
              </c:strCache>
            </c:strRef>
          </c:tx>
          <c:spPr>
            <a:solidFill>
              <a:schemeClr val="accent1">
                <a:shade val="86000"/>
              </a:schemeClr>
            </a:solidFill>
            <a:ln>
              <a:noFill/>
            </a:ln>
            <a:effectLst/>
          </c:spPr>
          <c:invertIfNegative val="0"/>
          <c:cat>
            <c:strRef>
              <c:f>Charts!$C$43:$C$44</c:f>
              <c:strCache>
                <c:ptCount val="2"/>
                <c:pt idx="0">
                  <c:v>Hospital</c:v>
                </c:pt>
                <c:pt idx="1">
                  <c:v>Independent</c:v>
                </c:pt>
              </c:strCache>
            </c:strRef>
          </c:cat>
          <c:val>
            <c:numRef>
              <c:f>Charts!$E$43:$E$44</c:f>
              <c:numCache>
                <c:formatCode>General</c:formatCode>
                <c:ptCount val="2"/>
                <c:pt idx="0">
                  <c:v>8637.5</c:v>
                </c:pt>
                <c:pt idx="1">
                  <c:v>9071.5</c:v>
                </c:pt>
              </c:numCache>
            </c:numRef>
          </c:val>
          <c:extLst>
            <c:ext xmlns:c16="http://schemas.microsoft.com/office/drawing/2014/chart" uri="{C3380CC4-5D6E-409C-BE32-E72D297353CC}">
              <c16:uniqueId val="{00000001-2BDB-42AF-93DC-1E0E9C085D4A}"/>
            </c:ext>
          </c:extLst>
        </c:ser>
        <c:ser>
          <c:idx val="2"/>
          <c:order val="2"/>
          <c:tx>
            <c:strRef>
              <c:f>Charts!$F$42</c:f>
              <c:strCache>
                <c:ptCount val="1"/>
                <c:pt idx="0">
                  <c:v>2017</c:v>
                </c:pt>
              </c:strCache>
            </c:strRef>
          </c:tx>
          <c:spPr>
            <a:solidFill>
              <a:schemeClr val="accent1">
                <a:tint val="86000"/>
              </a:schemeClr>
            </a:solidFill>
            <a:ln>
              <a:noFill/>
            </a:ln>
            <a:effectLst/>
          </c:spPr>
          <c:invertIfNegative val="0"/>
          <c:cat>
            <c:strRef>
              <c:f>Charts!$C$43:$C$44</c:f>
              <c:strCache>
                <c:ptCount val="2"/>
                <c:pt idx="0">
                  <c:v>Hospital</c:v>
                </c:pt>
                <c:pt idx="1">
                  <c:v>Independent</c:v>
                </c:pt>
              </c:strCache>
            </c:strRef>
          </c:cat>
          <c:val>
            <c:numRef>
              <c:f>Charts!$F$43:$F$44</c:f>
              <c:numCache>
                <c:formatCode>General</c:formatCode>
                <c:ptCount val="2"/>
                <c:pt idx="0">
                  <c:v>8467</c:v>
                </c:pt>
                <c:pt idx="1">
                  <c:v>9304</c:v>
                </c:pt>
              </c:numCache>
            </c:numRef>
          </c:val>
          <c:extLst>
            <c:ext xmlns:c16="http://schemas.microsoft.com/office/drawing/2014/chart" uri="{C3380CC4-5D6E-409C-BE32-E72D297353CC}">
              <c16:uniqueId val="{00000002-2BDB-42AF-93DC-1E0E9C085D4A}"/>
            </c:ext>
          </c:extLst>
        </c:ser>
        <c:ser>
          <c:idx val="3"/>
          <c:order val="3"/>
          <c:tx>
            <c:strRef>
              <c:f>Charts!$G$42</c:f>
              <c:strCache>
                <c:ptCount val="1"/>
                <c:pt idx="0">
                  <c:v>2018</c:v>
                </c:pt>
              </c:strCache>
            </c:strRef>
          </c:tx>
          <c:spPr>
            <a:solidFill>
              <a:schemeClr val="accent1">
                <a:tint val="58000"/>
              </a:schemeClr>
            </a:solidFill>
            <a:ln>
              <a:noFill/>
            </a:ln>
            <a:effectLst/>
          </c:spPr>
          <c:invertIfNegative val="0"/>
          <c:cat>
            <c:strRef>
              <c:f>Charts!$C$43:$C$44</c:f>
              <c:strCache>
                <c:ptCount val="2"/>
                <c:pt idx="0">
                  <c:v>Hospital</c:v>
                </c:pt>
                <c:pt idx="1">
                  <c:v>Independent</c:v>
                </c:pt>
              </c:strCache>
            </c:strRef>
          </c:cat>
          <c:val>
            <c:numRef>
              <c:f>Charts!$G$43:$G$44</c:f>
              <c:numCache>
                <c:formatCode>General</c:formatCode>
                <c:ptCount val="2"/>
                <c:pt idx="0">
                  <c:v>8860.5</c:v>
                </c:pt>
                <c:pt idx="1">
                  <c:v>9284</c:v>
                </c:pt>
              </c:numCache>
            </c:numRef>
          </c:val>
          <c:extLst>
            <c:ext xmlns:c16="http://schemas.microsoft.com/office/drawing/2014/chart" uri="{C3380CC4-5D6E-409C-BE32-E72D297353CC}">
              <c16:uniqueId val="{00000003-2BDB-42AF-93DC-1E0E9C085D4A}"/>
            </c:ext>
          </c:extLst>
        </c:ser>
        <c:dLbls>
          <c:showLegendKey val="0"/>
          <c:showVal val="0"/>
          <c:showCatName val="0"/>
          <c:showSerName val="0"/>
          <c:showPercent val="0"/>
          <c:showBubbleSize val="0"/>
        </c:dLbls>
        <c:gapWidth val="219"/>
        <c:overlap val="-27"/>
        <c:axId val="2060574016"/>
        <c:axId val="2063022880"/>
      </c:barChart>
      <c:catAx>
        <c:axId val="206057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022880"/>
        <c:crosses val="autoZero"/>
        <c:auto val="1"/>
        <c:lblAlgn val="ctr"/>
        <c:lblOffset val="100"/>
        <c:noMultiLvlLbl val="0"/>
      </c:catAx>
      <c:valAx>
        <c:axId val="2063022880"/>
        <c:scaling>
          <c:orientation val="minMax"/>
          <c:min val="7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0574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Charts!$D$62</c:f>
              <c:strCache>
                <c:ptCount val="1"/>
                <c:pt idx="0">
                  <c:v>2015</c:v>
                </c:pt>
              </c:strCache>
            </c:strRef>
          </c:tx>
          <c:spPr>
            <a:solidFill>
              <a:schemeClr val="accent5">
                <a:shade val="58000"/>
              </a:schemeClr>
            </a:solidFill>
            <a:ln>
              <a:noFill/>
            </a:ln>
            <a:effectLst/>
          </c:spPr>
          <c:invertIfNegative val="0"/>
          <c:cat>
            <c:strRef>
              <c:f>Charts!$C$63:$C$64</c:f>
              <c:strCache>
                <c:ptCount val="2"/>
                <c:pt idx="0">
                  <c:v>Hospital</c:v>
                </c:pt>
                <c:pt idx="1">
                  <c:v>Independent</c:v>
                </c:pt>
              </c:strCache>
            </c:strRef>
          </c:cat>
          <c:val>
            <c:numRef>
              <c:f>Charts!$D$63:$D$64</c:f>
              <c:numCache>
                <c:formatCode>_("$"* #,##0.00_);_("$"* \(#,##0.00\);_("$"* "-"??_);_(@_)</c:formatCode>
                <c:ptCount val="2"/>
                <c:pt idx="0">
                  <c:v>72.940994343554635</c:v>
                </c:pt>
                <c:pt idx="1">
                  <c:v>71.580943351505098</c:v>
                </c:pt>
              </c:numCache>
            </c:numRef>
          </c:val>
          <c:extLst>
            <c:ext xmlns:c16="http://schemas.microsoft.com/office/drawing/2014/chart" uri="{C3380CC4-5D6E-409C-BE32-E72D297353CC}">
              <c16:uniqueId val="{00000000-3532-4FFD-93BC-47E6554E7533}"/>
            </c:ext>
          </c:extLst>
        </c:ser>
        <c:ser>
          <c:idx val="1"/>
          <c:order val="1"/>
          <c:tx>
            <c:strRef>
              <c:f>Charts!$E$62</c:f>
              <c:strCache>
                <c:ptCount val="1"/>
                <c:pt idx="0">
                  <c:v>2016</c:v>
                </c:pt>
              </c:strCache>
            </c:strRef>
          </c:tx>
          <c:spPr>
            <a:solidFill>
              <a:schemeClr val="accent5">
                <a:shade val="86000"/>
              </a:schemeClr>
            </a:solidFill>
            <a:ln>
              <a:noFill/>
            </a:ln>
            <a:effectLst/>
          </c:spPr>
          <c:invertIfNegative val="0"/>
          <c:cat>
            <c:strRef>
              <c:f>Charts!$C$63:$C$64</c:f>
              <c:strCache>
                <c:ptCount val="2"/>
                <c:pt idx="0">
                  <c:v>Hospital</c:v>
                </c:pt>
                <c:pt idx="1">
                  <c:v>Independent</c:v>
                </c:pt>
              </c:strCache>
            </c:strRef>
          </c:cat>
          <c:val>
            <c:numRef>
              <c:f>Charts!$E$63:$E$64</c:f>
              <c:numCache>
                <c:formatCode>_("$"* #,##0.00_);_("$"* \(#,##0.00\);_("$"* "-"??_);_(@_)</c:formatCode>
                <c:ptCount val="2"/>
                <c:pt idx="0">
                  <c:v>72.942228654124463</c:v>
                </c:pt>
                <c:pt idx="1">
                  <c:v>67.076393099266937</c:v>
                </c:pt>
              </c:numCache>
            </c:numRef>
          </c:val>
          <c:extLst>
            <c:ext xmlns:c16="http://schemas.microsoft.com/office/drawing/2014/chart" uri="{C3380CC4-5D6E-409C-BE32-E72D297353CC}">
              <c16:uniqueId val="{00000001-3532-4FFD-93BC-47E6554E7533}"/>
            </c:ext>
          </c:extLst>
        </c:ser>
        <c:ser>
          <c:idx val="2"/>
          <c:order val="2"/>
          <c:tx>
            <c:strRef>
              <c:f>Charts!$F$62</c:f>
              <c:strCache>
                <c:ptCount val="1"/>
                <c:pt idx="0">
                  <c:v>2017</c:v>
                </c:pt>
              </c:strCache>
            </c:strRef>
          </c:tx>
          <c:spPr>
            <a:solidFill>
              <a:schemeClr val="accent5">
                <a:tint val="86000"/>
              </a:schemeClr>
            </a:solidFill>
            <a:ln>
              <a:noFill/>
            </a:ln>
            <a:effectLst/>
          </c:spPr>
          <c:invertIfNegative val="0"/>
          <c:cat>
            <c:strRef>
              <c:f>Charts!$C$63:$C$64</c:f>
              <c:strCache>
                <c:ptCount val="2"/>
                <c:pt idx="0">
                  <c:v>Hospital</c:v>
                </c:pt>
                <c:pt idx="1">
                  <c:v>Independent</c:v>
                </c:pt>
              </c:strCache>
            </c:strRef>
          </c:cat>
          <c:val>
            <c:numRef>
              <c:f>Charts!$F$63:$F$64</c:f>
              <c:numCache>
                <c:formatCode>_("$"* #,##0.00_);_("$"* \(#,##0.00\);_("$"* "-"??_);_(@_)</c:formatCode>
                <c:ptCount val="2"/>
                <c:pt idx="0">
                  <c:v>74.454234085272233</c:v>
                </c:pt>
                <c:pt idx="1">
                  <c:v>61.669819432502152</c:v>
                </c:pt>
              </c:numCache>
            </c:numRef>
          </c:val>
          <c:extLst>
            <c:ext xmlns:c16="http://schemas.microsoft.com/office/drawing/2014/chart" uri="{C3380CC4-5D6E-409C-BE32-E72D297353CC}">
              <c16:uniqueId val="{00000002-3532-4FFD-93BC-47E6554E7533}"/>
            </c:ext>
          </c:extLst>
        </c:ser>
        <c:ser>
          <c:idx val="3"/>
          <c:order val="3"/>
          <c:tx>
            <c:strRef>
              <c:f>Charts!$G$62</c:f>
              <c:strCache>
                <c:ptCount val="1"/>
                <c:pt idx="0">
                  <c:v>2018</c:v>
                </c:pt>
              </c:strCache>
            </c:strRef>
          </c:tx>
          <c:spPr>
            <a:solidFill>
              <a:schemeClr val="accent5">
                <a:tint val="58000"/>
              </a:schemeClr>
            </a:solidFill>
            <a:ln>
              <a:noFill/>
            </a:ln>
            <a:effectLst/>
          </c:spPr>
          <c:invertIfNegative val="0"/>
          <c:cat>
            <c:strRef>
              <c:f>Charts!$C$63:$C$64</c:f>
              <c:strCache>
                <c:ptCount val="2"/>
                <c:pt idx="0">
                  <c:v>Hospital</c:v>
                </c:pt>
                <c:pt idx="1">
                  <c:v>Independent</c:v>
                </c:pt>
              </c:strCache>
            </c:strRef>
          </c:cat>
          <c:val>
            <c:numRef>
              <c:f>Charts!$G$63:$G$64</c:f>
              <c:numCache>
                <c:formatCode>_("$"* #,##0.00_);_("$"* \(#,##0.00\);_("$"* "-"??_);_(@_)</c:formatCode>
                <c:ptCount val="2"/>
                <c:pt idx="0">
                  <c:v>75.929236499068907</c:v>
                </c:pt>
                <c:pt idx="1">
                  <c:v>65.103619129685484</c:v>
                </c:pt>
              </c:numCache>
            </c:numRef>
          </c:val>
          <c:extLst>
            <c:ext xmlns:c16="http://schemas.microsoft.com/office/drawing/2014/chart" uri="{C3380CC4-5D6E-409C-BE32-E72D297353CC}">
              <c16:uniqueId val="{00000003-3532-4FFD-93BC-47E6554E7533}"/>
            </c:ext>
          </c:extLst>
        </c:ser>
        <c:dLbls>
          <c:showLegendKey val="0"/>
          <c:showVal val="0"/>
          <c:showCatName val="0"/>
          <c:showSerName val="0"/>
          <c:showPercent val="0"/>
          <c:showBubbleSize val="0"/>
        </c:dLbls>
        <c:gapWidth val="219"/>
        <c:overlap val="-27"/>
        <c:axId val="352754032"/>
        <c:axId val="11517488"/>
      </c:barChart>
      <c:catAx>
        <c:axId val="35275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17488"/>
        <c:crosses val="autoZero"/>
        <c:auto val="1"/>
        <c:lblAlgn val="ctr"/>
        <c:lblOffset val="100"/>
        <c:noMultiLvlLbl val="0"/>
      </c:catAx>
      <c:valAx>
        <c:axId val="11517488"/>
        <c:scaling>
          <c:orientation val="minMax"/>
          <c:min val="10"/>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754032"/>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Charts!$K$42</c:f>
              <c:strCache>
                <c:ptCount val="1"/>
                <c:pt idx="0">
                  <c:v>2014</c:v>
                </c:pt>
              </c:strCache>
            </c:strRef>
          </c:tx>
          <c:spPr>
            <a:solidFill>
              <a:schemeClr val="accent1">
                <a:tint val="54000"/>
              </a:schemeClr>
            </a:solidFill>
            <a:ln>
              <a:noFill/>
            </a:ln>
            <a:effectLst/>
          </c:spPr>
          <c:invertIfNegative val="0"/>
          <c:cat>
            <c:strRef>
              <c:f>Charts!$J$43:$J$44</c:f>
              <c:strCache>
                <c:ptCount val="2"/>
                <c:pt idx="0">
                  <c:v>Hospital</c:v>
                </c:pt>
                <c:pt idx="1">
                  <c:v>Independent</c:v>
                </c:pt>
              </c:strCache>
            </c:strRef>
          </c:cat>
          <c:val>
            <c:numRef>
              <c:f>Charts!$K$43:$K$44</c:f>
              <c:numCache>
                <c:formatCode>_("$"* #,##0_);_("$"* \(#,##0\);_("$"* "-"??_);_(@_)</c:formatCode>
                <c:ptCount val="2"/>
                <c:pt idx="0">
                  <c:v>595566</c:v>
                </c:pt>
                <c:pt idx="1">
                  <c:v>604428</c:v>
                </c:pt>
              </c:numCache>
            </c:numRef>
          </c:val>
          <c:extLst>
            <c:ext xmlns:c16="http://schemas.microsoft.com/office/drawing/2014/chart" uri="{C3380CC4-5D6E-409C-BE32-E72D297353CC}">
              <c16:uniqueId val="{00000000-86AB-4055-B80C-1510FC3DC898}"/>
            </c:ext>
          </c:extLst>
        </c:ser>
        <c:ser>
          <c:idx val="1"/>
          <c:order val="1"/>
          <c:tx>
            <c:strRef>
              <c:f>Charts!$L$42</c:f>
              <c:strCache>
                <c:ptCount val="1"/>
                <c:pt idx="0">
                  <c:v>2015</c:v>
                </c:pt>
              </c:strCache>
            </c:strRef>
          </c:tx>
          <c:spPr>
            <a:solidFill>
              <a:schemeClr val="accent1">
                <a:tint val="77000"/>
              </a:schemeClr>
            </a:solidFill>
            <a:ln>
              <a:noFill/>
            </a:ln>
            <a:effectLst/>
          </c:spPr>
          <c:invertIfNegative val="0"/>
          <c:cat>
            <c:strRef>
              <c:f>Charts!$J$43:$J$44</c:f>
              <c:strCache>
                <c:ptCount val="2"/>
                <c:pt idx="0">
                  <c:v>Hospital</c:v>
                </c:pt>
                <c:pt idx="1">
                  <c:v>Independent</c:v>
                </c:pt>
              </c:strCache>
            </c:strRef>
          </c:cat>
          <c:val>
            <c:numRef>
              <c:f>Charts!$L$43:$L$44</c:f>
              <c:numCache>
                <c:formatCode>_("$"* #,##0_);_("$"* \(#,##0\);_("$"* "-"??_);_(@_)</c:formatCode>
                <c:ptCount val="2"/>
                <c:pt idx="0">
                  <c:v>612522</c:v>
                </c:pt>
                <c:pt idx="1">
                  <c:v>604000</c:v>
                </c:pt>
              </c:numCache>
            </c:numRef>
          </c:val>
          <c:extLst>
            <c:ext xmlns:c16="http://schemas.microsoft.com/office/drawing/2014/chart" uri="{C3380CC4-5D6E-409C-BE32-E72D297353CC}">
              <c16:uniqueId val="{00000001-86AB-4055-B80C-1510FC3DC898}"/>
            </c:ext>
          </c:extLst>
        </c:ser>
        <c:ser>
          <c:idx val="2"/>
          <c:order val="2"/>
          <c:tx>
            <c:strRef>
              <c:f>Charts!$M$42</c:f>
              <c:strCache>
                <c:ptCount val="1"/>
                <c:pt idx="0">
                  <c:v>2016</c:v>
                </c:pt>
              </c:strCache>
            </c:strRef>
          </c:tx>
          <c:spPr>
            <a:solidFill>
              <a:schemeClr val="accent1"/>
            </a:solidFill>
            <a:ln>
              <a:noFill/>
            </a:ln>
            <a:effectLst/>
          </c:spPr>
          <c:invertIfNegative val="0"/>
          <c:cat>
            <c:strRef>
              <c:f>Charts!$J$43:$J$44</c:f>
              <c:strCache>
                <c:ptCount val="2"/>
                <c:pt idx="0">
                  <c:v>Hospital</c:v>
                </c:pt>
                <c:pt idx="1">
                  <c:v>Independent</c:v>
                </c:pt>
              </c:strCache>
            </c:strRef>
          </c:cat>
          <c:val>
            <c:numRef>
              <c:f>Charts!$M$43:$M$44</c:f>
              <c:numCache>
                <c:formatCode>_("$"* #,##0_);_("$"* \(#,##0\);_("$"* "-"??_);_(@_)</c:formatCode>
                <c:ptCount val="2"/>
                <c:pt idx="0">
                  <c:v>630038.5</c:v>
                </c:pt>
                <c:pt idx="1">
                  <c:v>618483.5</c:v>
                </c:pt>
              </c:numCache>
            </c:numRef>
          </c:val>
          <c:extLst>
            <c:ext xmlns:c16="http://schemas.microsoft.com/office/drawing/2014/chart" uri="{C3380CC4-5D6E-409C-BE32-E72D297353CC}">
              <c16:uniqueId val="{00000002-86AB-4055-B80C-1510FC3DC898}"/>
            </c:ext>
          </c:extLst>
        </c:ser>
        <c:ser>
          <c:idx val="3"/>
          <c:order val="3"/>
          <c:tx>
            <c:strRef>
              <c:f>Charts!$N$42</c:f>
              <c:strCache>
                <c:ptCount val="1"/>
                <c:pt idx="0">
                  <c:v>2017</c:v>
                </c:pt>
              </c:strCache>
            </c:strRef>
          </c:tx>
          <c:spPr>
            <a:solidFill>
              <a:schemeClr val="accent1">
                <a:shade val="76000"/>
              </a:schemeClr>
            </a:solidFill>
            <a:ln>
              <a:noFill/>
            </a:ln>
            <a:effectLst/>
          </c:spPr>
          <c:invertIfNegative val="0"/>
          <c:cat>
            <c:strRef>
              <c:f>Charts!$J$43:$J$44</c:f>
              <c:strCache>
                <c:ptCount val="2"/>
                <c:pt idx="0">
                  <c:v>Hospital</c:v>
                </c:pt>
                <c:pt idx="1">
                  <c:v>Independent</c:v>
                </c:pt>
              </c:strCache>
            </c:strRef>
          </c:cat>
          <c:val>
            <c:numRef>
              <c:f>Charts!$N$43:$N$44</c:f>
              <c:numCache>
                <c:formatCode>_("$"* #,##0_);_("$"* \(#,##0\);_("$"* "-"??_);_(@_)</c:formatCode>
                <c:ptCount val="2"/>
                <c:pt idx="0">
                  <c:v>630404</c:v>
                </c:pt>
                <c:pt idx="1">
                  <c:v>573776</c:v>
                </c:pt>
              </c:numCache>
            </c:numRef>
          </c:val>
          <c:extLst>
            <c:ext xmlns:c16="http://schemas.microsoft.com/office/drawing/2014/chart" uri="{C3380CC4-5D6E-409C-BE32-E72D297353CC}">
              <c16:uniqueId val="{00000003-86AB-4055-B80C-1510FC3DC898}"/>
            </c:ext>
          </c:extLst>
        </c:ser>
        <c:ser>
          <c:idx val="4"/>
          <c:order val="4"/>
          <c:tx>
            <c:strRef>
              <c:f>Charts!$O$42</c:f>
              <c:strCache>
                <c:ptCount val="1"/>
                <c:pt idx="0">
                  <c:v>2018</c:v>
                </c:pt>
              </c:strCache>
            </c:strRef>
          </c:tx>
          <c:spPr>
            <a:solidFill>
              <a:schemeClr val="accent1">
                <a:shade val="53000"/>
              </a:schemeClr>
            </a:solidFill>
            <a:ln>
              <a:noFill/>
            </a:ln>
            <a:effectLst/>
          </c:spPr>
          <c:invertIfNegative val="0"/>
          <c:cat>
            <c:strRef>
              <c:f>Charts!$J$43:$J$44</c:f>
              <c:strCache>
                <c:ptCount val="2"/>
                <c:pt idx="0">
                  <c:v>Hospital</c:v>
                </c:pt>
                <c:pt idx="1">
                  <c:v>Independent</c:v>
                </c:pt>
              </c:strCache>
            </c:strRef>
          </c:cat>
          <c:val>
            <c:numRef>
              <c:f>Charts!$O$43:$O$44</c:f>
              <c:numCache>
                <c:formatCode>_("$"* #,##0_);_("$"* \(#,##0\);_("$"* "-"??_);_(@_)</c:formatCode>
                <c:ptCount val="2"/>
                <c:pt idx="0">
                  <c:v>672771</c:v>
                </c:pt>
                <c:pt idx="1">
                  <c:v>604422</c:v>
                </c:pt>
              </c:numCache>
            </c:numRef>
          </c:val>
          <c:extLst>
            <c:ext xmlns:c16="http://schemas.microsoft.com/office/drawing/2014/chart" uri="{C3380CC4-5D6E-409C-BE32-E72D297353CC}">
              <c16:uniqueId val="{00000004-86AB-4055-B80C-1510FC3DC898}"/>
            </c:ext>
          </c:extLst>
        </c:ser>
        <c:dLbls>
          <c:showLegendKey val="0"/>
          <c:showVal val="0"/>
          <c:showCatName val="0"/>
          <c:showSerName val="0"/>
          <c:showPercent val="0"/>
          <c:showBubbleSize val="0"/>
        </c:dLbls>
        <c:gapWidth val="219"/>
        <c:overlap val="-27"/>
        <c:axId val="352748432"/>
        <c:axId val="136839584"/>
      </c:barChart>
      <c:catAx>
        <c:axId val="35274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839584"/>
        <c:crosses val="autoZero"/>
        <c:auto val="1"/>
        <c:lblAlgn val="ctr"/>
        <c:lblOffset val="100"/>
        <c:noMultiLvlLbl val="0"/>
      </c:catAx>
      <c:valAx>
        <c:axId val="136839584"/>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748432"/>
        <c:crosses val="autoZero"/>
        <c:crossBetween val="between"/>
        <c:minorUnit val="5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390326286787022"/>
          <c:y val="8.2338784034080598E-2"/>
          <c:w val="0.54091541975460911"/>
          <c:h val="0.77828325866401971"/>
        </c:manualLayout>
      </c:layout>
      <c:pieChart>
        <c:varyColors val="1"/>
        <c:ser>
          <c:idx val="0"/>
          <c:order val="0"/>
          <c:tx>
            <c:strRef>
              <c:f>Sheet1!$B$1</c:f>
              <c:strCache>
                <c:ptCount val="1"/>
                <c:pt idx="0">
                  <c:v>Composition</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C5A9-4A77-B21A-AAFE4F160067}"/>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C5A9-4A77-B21A-AAFE4F160067}"/>
              </c:ext>
            </c:extLst>
          </c:dPt>
          <c:dLbls>
            <c:dLbl>
              <c:idx val="0"/>
              <c:layout>
                <c:manualLayout>
                  <c:x val="-0.20444256154552215"/>
                  <c:y val="-0.43877202447387398"/>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fld id="{19C9448D-7D3D-41BA-9283-D9F6A2807A72}" type="CATEGORYNAME">
                      <a:rPr lang="en-US" sz="900">
                        <a:solidFill>
                          <a:schemeClr val="tx1"/>
                        </a:solidFill>
                        <a:latin typeface="Calibri" panose="020F0502020204030204" pitchFamily="34" charset="0"/>
                        <a:cs typeface="Calibri" panose="020F0502020204030204" pitchFamily="34" charset="0"/>
                      </a:rPr>
                      <a:pPr>
                        <a:defRPr sz="900">
                          <a:solidFill>
                            <a:schemeClr val="tx1"/>
                          </a:solidFill>
                          <a:latin typeface="Calibri" panose="020F0502020204030204" pitchFamily="34" charset="0"/>
                          <a:cs typeface="Calibri" panose="020F0502020204030204" pitchFamily="34" charset="0"/>
                        </a:defRPr>
                      </a:pPr>
                      <a:t>[CATEGORY NAME]</a:t>
                    </a:fld>
                    <a:r>
                      <a:rPr lang="en-US" sz="900" baseline="0" dirty="0">
                        <a:solidFill>
                          <a:schemeClr val="tx1"/>
                        </a:solidFill>
                        <a:latin typeface="Calibri" panose="020F0502020204030204" pitchFamily="34" charset="0"/>
                        <a:cs typeface="Calibri" panose="020F0502020204030204" pitchFamily="34" charset="0"/>
                      </a:rPr>
                      <a:t>, 61.8</a:t>
                    </a:r>
                  </a:p>
                </c:rich>
              </c:tx>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gd name="adj1" fmla="val -71211"/>
                        <a:gd name="adj2" fmla="val -114642"/>
                      </a:avLst>
                    </a:prstGeom>
                    <a:noFill/>
                    <a:ln>
                      <a:noFill/>
                    </a:ln>
                  </c15:spPr>
                  <c15:dlblFieldTable/>
                  <c15:showDataLabelsRange val="0"/>
                </c:ext>
                <c:ext xmlns:c16="http://schemas.microsoft.com/office/drawing/2014/chart" uri="{C3380CC4-5D6E-409C-BE32-E72D297353CC}">
                  <c16:uniqueId val="{00000001-C5A9-4A77-B21A-AAFE4F160067}"/>
                </c:ext>
              </c:extLst>
            </c:dLbl>
            <c:dLbl>
              <c:idx val="1"/>
              <c:layout>
                <c:manualLayout>
                  <c:x val="0.22685955513322517"/>
                  <c:y val="-0.20432487860710069"/>
                </c:manualLayout>
              </c:layout>
              <c:tx>
                <c:rich>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fld id="{23F11C56-9499-473B-858F-74AA78C3D71C}" type="CATEGORYNAME">
                      <a:rPr lang="en-US" sz="900" smtClean="0">
                        <a:solidFill>
                          <a:schemeClr val="tx1"/>
                        </a:solidFill>
                        <a:latin typeface="Calibri" panose="020F0502020204030204" pitchFamily="34" charset="0"/>
                        <a:cs typeface="Calibri" panose="020F0502020204030204" pitchFamily="34" charset="0"/>
                      </a:rPr>
                      <a:pPr>
                        <a:defRPr sz="900">
                          <a:solidFill>
                            <a:schemeClr val="tx1"/>
                          </a:solidFill>
                          <a:latin typeface="Calibri" panose="020F0502020204030204" pitchFamily="34" charset="0"/>
                          <a:cs typeface="Calibri" panose="020F0502020204030204" pitchFamily="34" charset="0"/>
                        </a:defRPr>
                      </a:pPr>
                      <a:t>[CATEGORY NAME]</a:t>
                    </a:fld>
                    <a:r>
                      <a:rPr lang="en-US" sz="900" baseline="0" dirty="0">
                        <a:solidFill>
                          <a:schemeClr val="tx1"/>
                        </a:solidFill>
                        <a:latin typeface="Calibri" panose="020F0502020204030204" pitchFamily="34" charset="0"/>
                        <a:cs typeface="Calibri" panose="020F0502020204030204" pitchFamily="34" charset="0"/>
                      </a:rPr>
                      <a:t>Primary Care</a:t>
                    </a:r>
                    <a:r>
                      <a:rPr lang="en-US" sz="900" baseline="30000" dirty="0">
                        <a:solidFill>
                          <a:schemeClr val="tx1"/>
                        </a:solidFill>
                        <a:latin typeface="Calibri" panose="020F0502020204030204" pitchFamily="34" charset="0"/>
                        <a:cs typeface="Calibri" panose="020F0502020204030204" pitchFamily="34" charset="0"/>
                      </a:rPr>
                      <a:t>1</a:t>
                    </a:r>
                    <a:r>
                      <a:rPr lang="en-US" sz="900" baseline="0" dirty="0">
                        <a:solidFill>
                          <a:schemeClr val="tx1"/>
                        </a:solidFill>
                        <a:latin typeface="Calibri" panose="020F0502020204030204" pitchFamily="34" charset="0"/>
                        <a:cs typeface="Calibri" panose="020F0502020204030204" pitchFamily="34" charset="0"/>
                      </a:rPr>
                      <a:t>, 38.2</a:t>
                    </a:r>
                  </a:p>
                </c:rich>
              </c:tx>
              <c:numFmt formatCode="0.0%" sourceLinked="0"/>
              <c:spPr>
                <a:xfrm>
                  <a:off x="0" y="292099"/>
                  <a:ext cx="2182684" cy="352831"/>
                </a:xfrm>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1"/>
              <c:showPercent val="1"/>
              <c:showBubbleSize val="0"/>
              <c:separator>, </c:separator>
              <c:extLst>
                <c:ext xmlns:c15="http://schemas.microsoft.com/office/drawing/2012/chart" uri="{CE6537A1-D6FC-4f65-9D91-7224C49458BB}">
                  <c15:spPr xmlns:c15="http://schemas.microsoft.com/office/drawing/2012/chart">
                    <a:prstGeom prst="wedgeRectCallout">
                      <a:avLst>
                        <a:gd name="adj1" fmla="val 38441"/>
                        <a:gd name="adj2" fmla="val 19221"/>
                      </a:avLst>
                    </a:prstGeom>
                    <a:noFill/>
                    <a:ln>
                      <a:noFill/>
                    </a:ln>
                  </c15:spPr>
                  <c15:layout>
                    <c:manualLayout>
                      <c:w val="0.25627537395350364"/>
                      <c:h val="9.4545036394116211E-2"/>
                    </c:manualLayout>
                  </c15:layout>
                  <c15:dlblFieldTable/>
                  <c15:showDataLabelsRange val="0"/>
                </c:ext>
                <c:ext xmlns:c16="http://schemas.microsoft.com/office/drawing/2014/chart" uri="{C3380CC4-5D6E-409C-BE32-E72D297353CC}">
                  <c16:uniqueId val="{00000003-C5A9-4A77-B21A-AAFE4F160067}"/>
                </c:ext>
              </c:extLst>
            </c:dLbl>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Sheet1!$A$2:$A$2</c:f>
              <c:strCache>
                <c:ptCount val="1"/>
                <c:pt idx="0">
                  <c:v>Specialty</c:v>
                </c:pt>
              </c:strCache>
            </c:strRef>
          </c:cat>
          <c:val>
            <c:numRef>
              <c:f>Sheet1!$B$2:$B$3</c:f>
              <c:numCache>
                <c:formatCode>#,##0</c:formatCode>
                <c:ptCount val="2"/>
                <c:pt idx="0">
                  <c:v>61.8</c:v>
                </c:pt>
                <c:pt idx="1">
                  <c:v>38.200000000000003</c:v>
                </c:pt>
              </c:numCache>
            </c:numRef>
          </c:val>
          <c:extLst>
            <c:ext xmlns:c16="http://schemas.microsoft.com/office/drawing/2014/chart" uri="{C3380CC4-5D6E-409C-BE32-E72D297353CC}">
              <c16:uniqueId val="{00000004-C5A9-4A77-B21A-AAFE4F16006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64992443792108556"/>
          <c:y val="0.21799494055856317"/>
          <c:w val="0.23891185096270481"/>
          <c:h val="0.42431125924925167"/>
        </c:manualLayout>
      </c:layout>
      <c:doughnutChart>
        <c:varyColors val="1"/>
        <c:ser>
          <c:idx val="0"/>
          <c:order val="0"/>
          <c:tx>
            <c:strRef>
              <c:f>Sheet1!$B$1</c:f>
              <c:strCache>
                <c:ptCount val="1"/>
                <c:pt idx="0">
                  <c:v>Sales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4A8D-4A4C-9B80-B4B530AB3217}"/>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4A8D-4A4C-9B80-B4B530AB3217}"/>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4A8D-4A4C-9B80-B4B530AB3217}"/>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4A8D-4A4C-9B80-B4B530AB3217}"/>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4A8D-4A4C-9B80-B4B530AB3217}"/>
              </c:ext>
            </c:extLst>
          </c:dPt>
          <c:dLbls>
            <c:dLbl>
              <c:idx val="0"/>
              <c:layout>
                <c:manualLayout>
                  <c:x val="6.3539239817887339E-2"/>
                  <c:y val="-8.6763832640718547E-2"/>
                </c:manualLayout>
              </c:layout>
              <c:tx>
                <c:rich>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a:t>Independent, 31.4%</a:t>
                    </a:r>
                  </a:p>
                </c:rich>
              </c:tx>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680549394662284"/>
                      <c:h val="0.15901234399164801"/>
                    </c:manualLayout>
                  </c15:layout>
                </c:ext>
                <c:ext xmlns:c16="http://schemas.microsoft.com/office/drawing/2014/chart" uri="{C3380CC4-5D6E-409C-BE32-E72D297353CC}">
                  <c16:uniqueId val="{00000001-4A8D-4A4C-9B80-B4B530AB3217}"/>
                </c:ext>
              </c:extLst>
            </c:dLbl>
            <c:dLbl>
              <c:idx val="1"/>
              <c:layout>
                <c:manualLayout>
                  <c:x val="7.0699022043891085E-2"/>
                  <c:y val="8.927006498969467E-2"/>
                </c:manualLayout>
              </c:layout>
              <c:tx>
                <c:rich>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fld id="{DD81B235-3DFF-4B8C-87D4-133887EB123C}" type="CATEGORYNAME">
                      <a:rPr lang="en-US"/>
                      <a:pPr>
                        <a:defRPr/>
                      </a:pPr>
                      <a:t>[CATEGORY NAME]</a:t>
                    </a:fld>
                    <a:r>
                      <a:rPr lang="en-US"/>
                      <a:t>, </a:t>
                    </a:r>
                    <a:fld id="{808BF2B4-2B2A-44A3-B543-1CEB5AA7A055}" type="VALUE">
                      <a:rPr lang="en-US"/>
                      <a:pPr>
                        <a:defRPr/>
                      </a:pPr>
                      <a:t>[VALUE]</a:t>
                    </a:fld>
                    <a:endParaRPr lang="en-US"/>
                  </a:p>
                </c:rich>
              </c:tx>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6490127122264575"/>
                      <c:h val="0.13154614777254087"/>
                    </c:manualLayout>
                  </c15:layout>
                  <c15:dlblFieldTable/>
                  <c15:showDataLabelsRange val="0"/>
                </c:ext>
                <c:ext xmlns:c16="http://schemas.microsoft.com/office/drawing/2014/chart" uri="{C3380CC4-5D6E-409C-BE32-E72D297353CC}">
                  <c16:uniqueId val="{00000003-4A8D-4A4C-9B80-B4B530AB3217}"/>
                </c:ext>
              </c:extLst>
            </c:dLbl>
            <c:dLbl>
              <c:idx val="2"/>
              <c:layout>
                <c:manualLayout>
                  <c:x val="-6.5236792416942566E-2"/>
                  <c:y val="0.10887380799587563"/>
                </c:manualLayout>
              </c:layout>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8D-4A4C-9B80-B4B530AB3217}"/>
                </c:ext>
              </c:extLst>
            </c:dLbl>
            <c:dLbl>
              <c:idx val="3"/>
              <c:layout>
                <c:manualLayout>
                  <c:x val="-6.307486020769143E-2"/>
                  <c:y val="-5.9737009547897492E-3"/>
                </c:manualLayout>
              </c:layout>
              <c:tx>
                <c:rich>
                  <a:bodyPr/>
                  <a:lstStyle/>
                  <a:p>
                    <a:fld id="{DCB90D2D-9A36-4FD5-B420-9C2179295B04}" type="CATEGORYNAME">
                      <a:rPr lang="en-US"/>
                      <a:pPr/>
                      <a:t>[CATEGORY NAME]</a:t>
                    </a:fld>
                    <a:r>
                      <a:rPr lang="en-US"/>
                      <a:t>, 19.5%</a:t>
                    </a:r>
                  </a:p>
                </c:rich>
              </c:tx>
              <c:showLegendKey val="0"/>
              <c:showVal val="1"/>
              <c:showCatName val="1"/>
              <c:showSerName val="0"/>
              <c:showPercent val="0"/>
              <c:showBubbleSize val="0"/>
              <c:extLst>
                <c:ext xmlns:c15="http://schemas.microsoft.com/office/drawing/2012/chart" uri="{CE6537A1-D6FC-4f65-9D91-7224C49458BB}">
                  <c15:layout>
                    <c:manualLayout>
                      <c:w val="6.1427212902734986E-2"/>
                      <c:h val="0.10380702624036789"/>
                    </c:manualLayout>
                  </c15:layout>
                  <c15:dlblFieldTable/>
                  <c15:showDataLabelsRange val="0"/>
                </c:ext>
                <c:ext xmlns:c16="http://schemas.microsoft.com/office/drawing/2014/chart" uri="{C3380CC4-5D6E-409C-BE32-E72D297353CC}">
                  <c16:uniqueId val="{00000007-4A8D-4A4C-9B80-B4B530AB3217}"/>
                </c:ext>
              </c:extLst>
            </c:dLbl>
            <c:dLbl>
              <c:idx val="4"/>
              <c:layout>
                <c:manualLayout>
                  <c:x val="-0.11367551179691766"/>
                  <c:y val="-7.2913141947594212E-2"/>
                </c:manualLayout>
              </c:layout>
              <c:tx>
                <c:rich>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a:t>Physician owned medical group, 12.6%</a:t>
                    </a:r>
                  </a:p>
                </c:rich>
              </c:tx>
              <c:numFmt formatCode="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9100346152383127"/>
                      <c:h val="0.1351938826466153"/>
                    </c:manualLayout>
                  </c15:layout>
                </c:ext>
                <c:ext xmlns:c16="http://schemas.microsoft.com/office/drawing/2014/chart" uri="{C3380CC4-5D6E-409C-BE32-E72D297353CC}">
                  <c16:uniqueId val="{00000009-4A8D-4A4C-9B80-B4B530AB3217}"/>
                </c:ext>
              </c:extLst>
            </c:dLbl>
            <c:numFmt formatCode="0.00%" sourceLinked="0"/>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Independent</c:v>
                </c:pt>
                <c:pt idx="1">
                  <c:v>Direct hospital employment</c:v>
                </c:pt>
                <c:pt idx="2">
                  <c:v>Hospital owned medical group</c:v>
                </c:pt>
                <c:pt idx="3">
                  <c:v>Other</c:v>
                </c:pt>
                <c:pt idx="4">
                  <c:v>Physician owned medical group</c:v>
                </c:pt>
              </c:strCache>
            </c:strRef>
          </c:cat>
          <c:val>
            <c:numRef>
              <c:f>Sheet1!$B$2:$B$6</c:f>
              <c:numCache>
                <c:formatCode>0.00%</c:formatCode>
                <c:ptCount val="5"/>
                <c:pt idx="0" formatCode="0%">
                  <c:v>0.31</c:v>
                </c:pt>
                <c:pt idx="1">
                  <c:v>0.191</c:v>
                </c:pt>
                <c:pt idx="2">
                  <c:v>0.17399999999999999</c:v>
                </c:pt>
                <c:pt idx="3">
                  <c:v>0.19500000000000001</c:v>
                </c:pt>
                <c:pt idx="4" formatCode="0%">
                  <c:v>0.12</c:v>
                </c:pt>
              </c:numCache>
            </c:numRef>
          </c:val>
          <c:extLst>
            <c:ext xmlns:c16="http://schemas.microsoft.com/office/drawing/2014/chart" uri="{C3380CC4-5D6E-409C-BE32-E72D297353CC}">
              <c16:uniqueId val="{0000000A-4A8D-4A4C-9B80-B4B530AB3217}"/>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0536441097036787E-2"/>
          <c:y val="0.20353892821031344"/>
          <c:w val="0.38840075697059612"/>
          <c:h val="0.4747992624754655"/>
        </c:manualLayout>
      </c:layout>
      <c:barChart>
        <c:barDir val="col"/>
        <c:grouping val="clustered"/>
        <c:varyColors val="0"/>
        <c:ser>
          <c:idx val="0"/>
          <c:order val="0"/>
          <c:tx>
            <c:strRef>
              <c:f>[Charts.xlsx]Sheet1!$B$4</c:f>
              <c:strCache>
                <c:ptCount val="1"/>
                <c:pt idx="0">
                  <c:v>Independent</c:v>
                </c:pt>
              </c:strCache>
            </c:strRef>
          </c:tx>
          <c:spPr>
            <a:solidFill>
              <a:schemeClr val="accent1">
                <a:shade val="65000"/>
              </a:schemeClr>
            </a:solidFill>
            <a:ln>
              <a:noFill/>
            </a:ln>
            <a:effectLst>
              <a:outerShdw blurRad="50800" dist="38100" dir="2700000" algn="tl" rotWithShape="0">
                <a:prstClr val="black">
                  <a:alpha val="40000"/>
                </a:prstClr>
              </a:outerShdw>
            </a:effectLst>
          </c:spPr>
          <c:invertIfNegative val="0"/>
          <c:dPt>
            <c:idx val="0"/>
            <c:invertIfNegative val="0"/>
            <c:bubble3D val="0"/>
            <c:spPr>
              <a:solidFill>
                <a:schemeClr val="accent1">
                  <a:shade val="65000"/>
                </a:scheme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F71-4770-820E-2E5008A606EA}"/>
              </c:ext>
            </c:extLst>
          </c:dPt>
          <c:dLbls>
            <c:dLbl>
              <c:idx val="0"/>
              <c:layout>
                <c:manualLayout>
                  <c:x val="-1.4928746971492087E-3"/>
                  <c:y val="-1.66903046939970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71-4770-820E-2E5008A606EA}"/>
                </c:ext>
              </c:extLst>
            </c:dLbl>
            <c:dLbl>
              <c:idx val="1"/>
              <c:layout>
                <c:manualLayout>
                  <c:x val="-1.0450122880044462E-2"/>
                  <c:y val="-1.3352243755197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73-443B-87D6-92492330F1FD}"/>
                </c:ext>
              </c:extLst>
            </c:dLbl>
            <c:dLbl>
              <c:idx val="2"/>
              <c:layout>
                <c:manualLayout>
                  <c:x val="-1.016898240743166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73-443B-87D6-92492330F1FD}"/>
                </c:ext>
              </c:extLst>
            </c:dLbl>
            <c:dLbl>
              <c:idx val="3"/>
              <c:layout>
                <c:manualLayout>
                  <c:x val="-1.343587227434288E-2"/>
                  <c:y val="-6.119707692413444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73-443B-87D6-92492330F1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[Charts.xlsx]Sheet1!$C$3:$F$3</c:f>
              <c:numCache>
                <c:formatCode>General</c:formatCode>
                <c:ptCount val="4"/>
                <c:pt idx="0">
                  <c:v>2012</c:v>
                </c:pt>
                <c:pt idx="1">
                  <c:v>2014</c:v>
                </c:pt>
                <c:pt idx="2">
                  <c:v>2016</c:v>
                </c:pt>
                <c:pt idx="3">
                  <c:v>2018</c:v>
                </c:pt>
              </c:numCache>
            </c:numRef>
          </c:cat>
          <c:val>
            <c:numRef>
              <c:f>[Charts.xlsx]Sheet1!$C$4:$F$4</c:f>
              <c:numCache>
                <c:formatCode>0.0%</c:formatCode>
                <c:ptCount val="4"/>
                <c:pt idx="0">
                  <c:v>0.48499999999999999</c:v>
                </c:pt>
                <c:pt idx="1">
                  <c:v>0.34599999999999997</c:v>
                </c:pt>
                <c:pt idx="2">
                  <c:v>0.32700000000000001</c:v>
                </c:pt>
                <c:pt idx="3">
                  <c:v>0.314</c:v>
                </c:pt>
              </c:numCache>
            </c:numRef>
          </c:val>
          <c:extLst>
            <c:ext xmlns:c16="http://schemas.microsoft.com/office/drawing/2014/chart" uri="{C3380CC4-5D6E-409C-BE32-E72D297353CC}">
              <c16:uniqueId val="{00000002-7F71-4770-820E-2E5008A606EA}"/>
            </c:ext>
          </c:extLst>
        </c:ser>
        <c:ser>
          <c:idx val="1"/>
          <c:order val="1"/>
          <c:tx>
            <c:strRef>
              <c:f>[Charts.xlsx]Sheet1!$B$5</c:f>
              <c:strCache>
                <c:ptCount val="1"/>
                <c:pt idx="0">
                  <c:v>Employed</c:v>
                </c:pt>
              </c:strCache>
            </c:strRef>
          </c:tx>
          <c:spPr>
            <a:solidFill>
              <a:schemeClr val="accent1"/>
            </a:solidFill>
            <a:ln>
              <a:noFill/>
            </a:ln>
            <a:effectLst>
              <a:outerShdw blurRad="50800" dist="38100" dir="2700000" algn="tl" rotWithShape="0">
                <a:prstClr val="black">
                  <a:alpha val="40000"/>
                </a:prstClr>
              </a:outerShdw>
            </a:effectLst>
          </c:spPr>
          <c:invertIfNegative val="0"/>
          <c:dLbls>
            <c:dLbl>
              <c:idx val="0"/>
              <c:layout>
                <c:manualLayout>
                  <c:x val="1.4928746971492102E-2"/>
                  <c:y val="3.33806093879947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73-443B-87D6-92492330F1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[Charts.xlsx]Sheet1!$C$3:$F$3</c:f>
              <c:numCache>
                <c:formatCode>General</c:formatCode>
                <c:ptCount val="4"/>
                <c:pt idx="0">
                  <c:v>2012</c:v>
                </c:pt>
                <c:pt idx="1">
                  <c:v>2014</c:v>
                </c:pt>
                <c:pt idx="2">
                  <c:v>2016</c:v>
                </c:pt>
                <c:pt idx="3">
                  <c:v>2018</c:v>
                </c:pt>
              </c:numCache>
            </c:numRef>
          </c:cat>
          <c:val>
            <c:numRef>
              <c:f>[Charts.xlsx]Sheet1!$C$5:$F$5</c:f>
              <c:numCache>
                <c:formatCode>0.0%</c:formatCode>
                <c:ptCount val="4"/>
                <c:pt idx="0">
                  <c:v>0.437</c:v>
                </c:pt>
                <c:pt idx="1">
                  <c:v>0.52800000000000002</c:v>
                </c:pt>
                <c:pt idx="2">
                  <c:v>0.57899999999999996</c:v>
                </c:pt>
                <c:pt idx="3">
                  <c:v>0.49099999999999999</c:v>
                </c:pt>
              </c:numCache>
            </c:numRef>
          </c:val>
          <c:extLst>
            <c:ext xmlns:c16="http://schemas.microsoft.com/office/drawing/2014/chart" uri="{C3380CC4-5D6E-409C-BE32-E72D297353CC}">
              <c16:uniqueId val="{00000003-7F71-4770-820E-2E5008A606EA}"/>
            </c:ext>
          </c:extLst>
        </c:ser>
        <c:ser>
          <c:idx val="2"/>
          <c:order val="2"/>
          <c:tx>
            <c:strRef>
              <c:f>[Charts.xlsx]Sheet1!$B$6</c:f>
              <c:strCache>
                <c:ptCount val="1"/>
                <c:pt idx="0">
                  <c:v>Other</c:v>
                </c:pt>
              </c:strCache>
            </c:strRef>
          </c:tx>
          <c:spPr>
            <a:solidFill>
              <a:schemeClr val="accent1">
                <a:tint val="65000"/>
              </a:schemeClr>
            </a:solidFill>
            <a:ln>
              <a:noFill/>
            </a:ln>
            <a:effectLst>
              <a:outerShdw blurRad="50800" dist="38100" dir="2700000" algn="tl" rotWithShape="0">
                <a:prstClr val="black">
                  <a:alpha val="40000"/>
                </a:prstClr>
              </a:outerShdw>
            </a:effectLst>
          </c:spPr>
          <c:invertIfNegative val="0"/>
          <c:dLbls>
            <c:dLbl>
              <c:idx val="0"/>
              <c:layout>
                <c:manualLayout>
                  <c:x val="1.4928746971492088E-2"/>
                  <c:y val="-3.3380609387994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73-443B-87D6-92492330F1FD}"/>
                </c:ext>
              </c:extLst>
            </c:dLbl>
            <c:dLbl>
              <c:idx val="1"/>
              <c:layout>
                <c:manualLayout>
                  <c:x val="1.3435872274342852E-2"/>
                  <c:y val="-1.3352243755197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73-443B-87D6-92492330F1FD}"/>
                </c:ext>
              </c:extLst>
            </c:dLbl>
            <c:dLbl>
              <c:idx val="2"/>
              <c:layout>
                <c:manualLayout>
                  <c:x val="1.34358722743428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73-443B-87D6-92492330F1FD}"/>
                </c:ext>
              </c:extLst>
            </c:dLbl>
            <c:dLbl>
              <c:idx val="3"/>
              <c:layout>
                <c:manualLayout>
                  <c:x val="1.7914496365790452E-2"/>
                  <c:y val="-6.67612187759882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73-443B-87D6-92492330F1F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[Charts.xlsx]Sheet1!$C$3:$F$3</c:f>
              <c:numCache>
                <c:formatCode>General</c:formatCode>
                <c:ptCount val="4"/>
                <c:pt idx="0">
                  <c:v>2012</c:v>
                </c:pt>
                <c:pt idx="1">
                  <c:v>2014</c:v>
                </c:pt>
                <c:pt idx="2">
                  <c:v>2016</c:v>
                </c:pt>
                <c:pt idx="3">
                  <c:v>2018</c:v>
                </c:pt>
              </c:numCache>
            </c:numRef>
          </c:cat>
          <c:val>
            <c:numRef>
              <c:f>[Charts.xlsx]Sheet1!$C$6:$F$6</c:f>
              <c:numCache>
                <c:formatCode>0.00%</c:formatCode>
                <c:ptCount val="4"/>
                <c:pt idx="0">
                  <c:v>7.8E-2</c:v>
                </c:pt>
                <c:pt idx="1">
                  <c:v>0.126</c:v>
                </c:pt>
                <c:pt idx="2">
                  <c:v>9.4E-2</c:v>
                </c:pt>
                <c:pt idx="3">
                  <c:v>0.19500000000000001</c:v>
                </c:pt>
              </c:numCache>
            </c:numRef>
          </c:val>
          <c:extLst>
            <c:ext xmlns:c16="http://schemas.microsoft.com/office/drawing/2014/chart" uri="{C3380CC4-5D6E-409C-BE32-E72D297353CC}">
              <c16:uniqueId val="{00000004-7F71-4770-820E-2E5008A606EA}"/>
            </c:ext>
          </c:extLst>
        </c:ser>
        <c:dLbls>
          <c:showLegendKey val="0"/>
          <c:showVal val="1"/>
          <c:showCatName val="0"/>
          <c:showSerName val="0"/>
          <c:showPercent val="0"/>
          <c:showBubbleSize val="0"/>
        </c:dLbls>
        <c:gapWidth val="212"/>
        <c:overlap val="-27"/>
        <c:axId val="803951215"/>
        <c:axId val="796294255"/>
      </c:barChart>
      <c:catAx>
        <c:axId val="80395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6294255"/>
        <c:crosses val="autoZero"/>
        <c:auto val="1"/>
        <c:lblAlgn val="ctr"/>
        <c:lblOffset val="100"/>
        <c:noMultiLvlLbl val="0"/>
      </c:catAx>
      <c:valAx>
        <c:axId val="796294255"/>
        <c:scaling>
          <c:orientation val="minMax"/>
          <c:max val="0.65000000000000013"/>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3951215"/>
        <c:crosses val="autoZero"/>
        <c:crossBetween val="between"/>
      </c:valAx>
      <c:spPr>
        <a:noFill/>
        <a:ln>
          <a:noFill/>
        </a:ln>
        <a:effectLst/>
      </c:spPr>
    </c:plotArea>
    <c:legend>
      <c:legendPos val="b"/>
      <c:layout>
        <c:manualLayout>
          <c:xMode val="edge"/>
          <c:yMode val="edge"/>
          <c:x val="6.7502353572709881E-2"/>
          <c:y val="0.71980326980500731"/>
          <c:w val="0.36895460078359771"/>
          <c:h val="8.837313643110832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Primary Reason for Choosing Employment</a:t>
            </a:r>
          </a:p>
        </c:rich>
      </c:tx>
      <c:layout>
        <c:manualLayout>
          <c:xMode val="edge"/>
          <c:yMode val="edge"/>
          <c:x val="0.30427831031990565"/>
          <c:y val="8.941763421358070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3966999854321883"/>
          <c:y val="0.1048569332355099"/>
          <c:w val="0.73957605217575828"/>
          <c:h val="0.79035430182379074"/>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a:outerShdw blurRad="50800" dist="50800" dir="2700000" algn="tl" rotWithShape="0">
                <a:prstClr val="black">
                  <a:alpha val="40000"/>
                </a:prstClr>
              </a:outerShdw>
            </a:effectLst>
          </c:spPr>
          <c:invertIfNegative val="0"/>
          <c:dPt>
            <c:idx val="0"/>
            <c:invertIfNegative val="0"/>
            <c:bubble3D val="0"/>
            <c:spPr>
              <a:solidFill>
                <a:schemeClr val="accent1"/>
              </a:solidFill>
              <a:ln>
                <a:noFill/>
              </a:ln>
              <a:effectLst>
                <a:outerShdw blurRad="50800" dist="50800" dir="2700000" algn="tl" rotWithShape="0">
                  <a:prstClr val="black">
                    <a:alpha val="40000"/>
                  </a:prstClr>
                </a:outerShdw>
              </a:effectLst>
            </c:spPr>
            <c:extLst>
              <c:ext xmlns:c16="http://schemas.microsoft.com/office/drawing/2014/chart" uri="{C3380CC4-5D6E-409C-BE32-E72D297353CC}">
                <c16:uniqueId val="{00000005-C8C0-470D-967A-756D9BFE85E9}"/>
              </c:ext>
            </c:extLst>
          </c:dPt>
          <c:dPt>
            <c:idx val="1"/>
            <c:invertIfNegative val="0"/>
            <c:bubble3D val="0"/>
            <c:spPr>
              <a:solidFill>
                <a:schemeClr val="accent1"/>
              </a:solidFill>
              <a:ln>
                <a:noFill/>
              </a:ln>
              <a:effectLst>
                <a:outerShdw blurRad="50800" dist="50800" dir="2700000" algn="tl" rotWithShape="0">
                  <a:prstClr val="black">
                    <a:alpha val="40000"/>
                  </a:prstClr>
                </a:outerShdw>
              </a:effectLst>
            </c:spPr>
            <c:extLst>
              <c:ext xmlns:c16="http://schemas.microsoft.com/office/drawing/2014/chart" uri="{C3380CC4-5D6E-409C-BE32-E72D297353CC}">
                <c16:uniqueId val="{00000004-C8C0-470D-967A-756D9BFE85E9}"/>
              </c:ext>
            </c:extLst>
          </c:dPt>
          <c:dPt>
            <c:idx val="2"/>
            <c:invertIfNegative val="0"/>
            <c:bubble3D val="0"/>
            <c:spPr>
              <a:solidFill>
                <a:schemeClr val="accent1"/>
              </a:solidFill>
              <a:ln>
                <a:noFill/>
              </a:ln>
              <a:effectLst>
                <a:outerShdw blurRad="50800" dist="50800" dir="2700000" algn="tl" rotWithShape="0">
                  <a:prstClr val="black">
                    <a:alpha val="40000"/>
                  </a:prstClr>
                </a:outerShdw>
              </a:effectLst>
            </c:spPr>
            <c:extLst>
              <c:ext xmlns:c16="http://schemas.microsoft.com/office/drawing/2014/chart" uri="{C3380CC4-5D6E-409C-BE32-E72D297353CC}">
                <c16:uniqueId val="{00000003-C8C0-470D-967A-756D9BFE85E9}"/>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c:v>
                </c:pt>
                <c:pt idx="1">
                  <c:v>Better hours/work-life balance</c:v>
                </c:pt>
                <c:pt idx="2">
                  <c:v>Fewer administrative responsibilities</c:v>
                </c:pt>
                <c:pt idx="3">
                  <c:v>Financial security/Less risk</c:v>
                </c:pt>
              </c:strCache>
            </c:strRef>
          </c:cat>
          <c:val>
            <c:numRef>
              <c:f>Sheet1!$B$2:$B$5</c:f>
              <c:numCache>
                <c:formatCode>0%</c:formatCode>
                <c:ptCount val="4"/>
                <c:pt idx="0">
                  <c:v>0.14000000000000001</c:v>
                </c:pt>
                <c:pt idx="1">
                  <c:v>0.19</c:v>
                </c:pt>
                <c:pt idx="2">
                  <c:v>0.28999999999999998</c:v>
                </c:pt>
                <c:pt idx="3">
                  <c:v>0.38</c:v>
                </c:pt>
              </c:numCache>
            </c:numRef>
          </c:val>
          <c:extLst>
            <c:ext xmlns:c16="http://schemas.microsoft.com/office/drawing/2014/chart" uri="{C3380CC4-5D6E-409C-BE32-E72D297353CC}">
              <c16:uniqueId val="{00000000-C8C0-470D-967A-756D9BFE85E9}"/>
            </c:ext>
          </c:extLst>
        </c:ser>
        <c:dLbls>
          <c:showLegendKey val="0"/>
          <c:showVal val="0"/>
          <c:showCatName val="0"/>
          <c:showSerName val="0"/>
          <c:showPercent val="0"/>
          <c:showBubbleSize val="0"/>
        </c:dLbls>
        <c:gapWidth val="150"/>
        <c:axId val="412370048"/>
        <c:axId val="536285600"/>
      </c:barChart>
      <c:catAx>
        <c:axId val="412370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36285600"/>
        <c:crosses val="autoZero"/>
        <c:auto val="1"/>
        <c:lblAlgn val="ctr"/>
        <c:lblOffset val="100"/>
        <c:noMultiLvlLbl val="0"/>
      </c:catAx>
      <c:valAx>
        <c:axId val="536285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1237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b="1">
                <a:solidFill>
                  <a:schemeClr val="tx1"/>
                </a:solidFill>
                <a:latin typeface="Calibri" panose="020F0502020204030204" pitchFamily="34" charset="0"/>
                <a:cs typeface="Calibri" panose="020F0502020204030204" pitchFamily="34" charset="0"/>
              </a:rPr>
              <a:t>Total Hospital-Employed Physicians</a:t>
            </a:r>
          </a:p>
          <a:p>
            <a:pPr>
              <a:defRPr>
                <a:solidFill>
                  <a:schemeClr val="tx1"/>
                </a:solidFill>
                <a:latin typeface="Calibri" panose="020F0502020204030204" pitchFamily="34" charset="0"/>
                <a:cs typeface="Calibri" panose="020F0502020204030204" pitchFamily="34" charset="0"/>
              </a:defRPr>
            </a:pPr>
            <a:r>
              <a:rPr lang="en-US" sz="1400" b="1" i="1">
                <a:solidFill>
                  <a:schemeClr val="tx1"/>
                </a:solidFill>
                <a:latin typeface="Calibri" panose="020F0502020204030204" pitchFamily="34" charset="0"/>
                <a:cs typeface="Calibri" panose="020F0502020204030204" pitchFamily="34" charset="0"/>
              </a:rPr>
              <a:t>(#'000s)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Sheet1!$B$8:$B$14</c:f>
              <c:numCache>
                <c:formatCode>General</c:formatCode>
                <c:ptCount val="7"/>
                <c:pt idx="0">
                  <c:v>2012</c:v>
                </c:pt>
                <c:pt idx="1">
                  <c:v>2013</c:v>
                </c:pt>
                <c:pt idx="2">
                  <c:v>2014</c:v>
                </c:pt>
                <c:pt idx="3">
                  <c:v>2015</c:v>
                </c:pt>
                <c:pt idx="4">
                  <c:v>2016</c:v>
                </c:pt>
                <c:pt idx="5">
                  <c:v>2017</c:v>
                </c:pt>
                <c:pt idx="6">
                  <c:v>2018</c:v>
                </c:pt>
              </c:numCache>
            </c:numRef>
          </c:cat>
          <c:val>
            <c:numRef>
              <c:f>Sheet1!$C$8:$C$14</c:f>
              <c:numCache>
                <c:formatCode>General</c:formatCode>
                <c:ptCount val="7"/>
                <c:pt idx="0">
                  <c:v>94.7</c:v>
                </c:pt>
                <c:pt idx="1">
                  <c:v>100.5</c:v>
                </c:pt>
                <c:pt idx="2">
                  <c:v>109.5</c:v>
                </c:pt>
                <c:pt idx="3">
                  <c:v>133.1</c:v>
                </c:pt>
                <c:pt idx="4">
                  <c:v>156.19999999999999</c:v>
                </c:pt>
                <c:pt idx="5">
                  <c:v>165.5</c:v>
                </c:pt>
                <c:pt idx="6">
                  <c:v>168.8</c:v>
                </c:pt>
              </c:numCache>
            </c:numRef>
          </c:val>
          <c:extLst>
            <c:ext xmlns:c16="http://schemas.microsoft.com/office/drawing/2014/chart" uri="{C3380CC4-5D6E-409C-BE32-E72D297353CC}">
              <c16:uniqueId val="{00000000-3E54-4DE2-BA06-817BF8480292}"/>
            </c:ext>
          </c:extLst>
        </c:ser>
        <c:dLbls>
          <c:showLegendKey val="0"/>
          <c:showVal val="0"/>
          <c:showCatName val="0"/>
          <c:showSerName val="0"/>
          <c:showPercent val="0"/>
          <c:showBubbleSize val="0"/>
        </c:dLbls>
        <c:gapWidth val="219"/>
        <c:overlap val="-27"/>
        <c:axId val="1732653696"/>
        <c:axId val="1727562160"/>
      </c:barChart>
      <c:catAx>
        <c:axId val="173265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7562160"/>
        <c:crosses val="autoZero"/>
        <c:auto val="1"/>
        <c:lblAlgn val="ctr"/>
        <c:lblOffset val="100"/>
        <c:noMultiLvlLbl val="0"/>
      </c:catAx>
      <c:valAx>
        <c:axId val="17275621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2653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b="1">
                <a:solidFill>
                  <a:schemeClr val="tx1"/>
                </a:solidFill>
                <a:latin typeface="Calibri" panose="020F0502020204030204" pitchFamily="34" charset="0"/>
                <a:cs typeface="Calibri" panose="020F0502020204030204" pitchFamily="34" charset="0"/>
              </a:rPr>
              <a:t>% of Hospital-Employed Physicians</a:t>
            </a:r>
          </a:p>
        </c:rich>
      </c:tx>
      <c:layout>
        <c:manualLayout>
          <c:xMode val="edge"/>
          <c:yMode val="edge"/>
          <c:x val="0.2067152230971128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Sheet1!$M$8:$M$14</c:f>
              <c:numCache>
                <c:formatCode>General</c:formatCode>
                <c:ptCount val="7"/>
                <c:pt idx="0">
                  <c:v>2012</c:v>
                </c:pt>
                <c:pt idx="1">
                  <c:v>2013</c:v>
                </c:pt>
                <c:pt idx="2">
                  <c:v>2014</c:v>
                </c:pt>
                <c:pt idx="3">
                  <c:v>2015</c:v>
                </c:pt>
                <c:pt idx="4">
                  <c:v>2016</c:v>
                </c:pt>
                <c:pt idx="5">
                  <c:v>2017</c:v>
                </c:pt>
                <c:pt idx="6">
                  <c:v>2018</c:v>
                </c:pt>
              </c:numCache>
            </c:numRef>
          </c:cat>
          <c:val>
            <c:numRef>
              <c:f>Sheet1!$N$8:$N$14</c:f>
              <c:numCache>
                <c:formatCode>0%</c:formatCode>
                <c:ptCount val="7"/>
                <c:pt idx="0">
                  <c:v>0.26</c:v>
                </c:pt>
                <c:pt idx="1">
                  <c:v>0.27</c:v>
                </c:pt>
                <c:pt idx="2">
                  <c:v>0.3</c:v>
                </c:pt>
                <c:pt idx="3">
                  <c:v>0.36</c:v>
                </c:pt>
                <c:pt idx="4">
                  <c:v>0.41</c:v>
                </c:pt>
                <c:pt idx="5">
                  <c:v>0.43</c:v>
                </c:pt>
                <c:pt idx="6">
                  <c:v>0.44</c:v>
                </c:pt>
              </c:numCache>
            </c:numRef>
          </c:val>
          <c:extLst>
            <c:ext xmlns:c16="http://schemas.microsoft.com/office/drawing/2014/chart" uri="{C3380CC4-5D6E-409C-BE32-E72D297353CC}">
              <c16:uniqueId val="{00000000-5E98-4ED5-B608-F9F11B7BB09D}"/>
            </c:ext>
          </c:extLst>
        </c:ser>
        <c:dLbls>
          <c:showLegendKey val="0"/>
          <c:showVal val="0"/>
          <c:showCatName val="0"/>
          <c:showSerName val="0"/>
          <c:showPercent val="0"/>
          <c:showBubbleSize val="0"/>
        </c:dLbls>
        <c:gapWidth val="219"/>
        <c:overlap val="-27"/>
        <c:axId val="1603772640"/>
        <c:axId val="1733937536"/>
      </c:barChart>
      <c:catAx>
        <c:axId val="160377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3937536"/>
        <c:crosses val="autoZero"/>
        <c:auto val="1"/>
        <c:lblAlgn val="ctr"/>
        <c:lblOffset val="100"/>
        <c:noMultiLvlLbl val="0"/>
      </c:catAx>
      <c:valAx>
        <c:axId val="17339375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377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a:t>Estimated Private Equity Dry Powder</a:t>
            </a:r>
          </a:p>
          <a:p>
            <a:pPr>
              <a:defRPr/>
            </a:pPr>
            <a:r>
              <a:rPr lang="en-US"/>
              <a:t>2009 - Q1 2019</a:t>
            </a:r>
          </a:p>
        </c:rich>
      </c:tx>
      <c:layout>
        <c:manualLayout>
          <c:xMode val="edge"/>
          <c:yMode val="edge"/>
          <c:x val="0.24817741476809183"/>
          <c:y val="2.812933594568284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0380336832895888"/>
          <c:y val="0.12990154711673699"/>
          <c:w val="0.86564107611548557"/>
          <c:h val="0.74049680498798409"/>
        </c:manualLayout>
      </c:layout>
      <c:barChart>
        <c:barDir val="col"/>
        <c:grouping val="stacked"/>
        <c:varyColors val="0"/>
        <c:ser>
          <c:idx val="0"/>
          <c:order val="0"/>
          <c:tx>
            <c:strRef>
              <c:f>'Slide 16 - Dry Powder'!$B$4</c:f>
              <c:strCache>
                <c:ptCount val="1"/>
                <c:pt idx="0">
                  <c:v>Buyout</c:v>
                </c:pt>
              </c:strCache>
            </c:strRef>
          </c:tx>
          <c:spPr>
            <a:solidFill>
              <a:schemeClr val="accent1">
                <a:shade val="58000"/>
              </a:schemeClr>
            </a:solidFill>
            <a:ln>
              <a:noFill/>
            </a:ln>
            <a:effectLst/>
          </c:spPr>
          <c:invertIfNegative val="0"/>
          <c:cat>
            <c:strRef>
              <c:f>'Slide 16 - Dry Powder'!$C$3:$M$3</c:f>
              <c:strCache>
                <c:ptCount val="11"/>
                <c:pt idx="0">
                  <c:v>2009</c:v>
                </c:pt>
                <c:pt idx="1">
                  <c:v>2010</c:v>
                </c:pt>
                <c:pt idx="2">
                  <c:v>2011</c:v>
                </c:pt>
                <c:pt idx="3">
                  <c:v>2012</c:v>
                </c:pt>
                <c:pt idx="4">
                  <c:v>2013</c:v>
                </c:pt>
                <c:pt idx="5">
                  <c:v>2014</c:v>
                </c:pt>
                <c:pt idx="6">
                  <c:v>2015</c:v>
                </c:pt>
                <c:pt idx="7">
                  <c:v>2016</c:v>
                </c:pt>
                <c:pt idx="8">
                  <c:v>2017</c:v>
                </c:pt>
                <c:pt idx="9">
                  <c:v>2018</c:v>
                </c:pt>
                <c:pt idx="10">
                  <c:v>Q1 2019</c:v>
                </c:pt>
              </c:strCache>
            </c:strRef>
          </c:cat>
          <c:val>
            <c:numRef>
              <c:f>'Slide 16 - Dry Powder'!$C$4:$M$4</c:f>
              <c:numCache>
                <c:formatCode>#,##0_);\(#,##0\);\-_)</c:formatCode>
                <c:ptCount val="11"/>
                <c:pt idx="0">
                  <c:v>480</c:v>
                </c:pt>
                <c:pt idx="1">
                  <c:v>420</c:v>
                </c:pt>
                <c:pt idx="2">
                  <c:v>390</c:v>
                </c:pt>
                <c:pt idx="3">
                  <c:v>370</c:v>
                </c:pt>
                <c:pt idx="4">
                  <c:v>430</c:v>
                </c:pt>
                <c:pt idx="5">
                  <c:v>440</c:v>
                </c:pt>
                <c:pt idx="6">
                  <c:v>470</c:v>
                </c:pt>
                <c:pt idx="7">
                  <c:v>520</c:v>
                </c:pt>
                <c:pt idx="8">
                  <c:v>630</c:v>
                </c:pt>
                <c:pt idx="9">
                  <c:v>700</c:v>
                </c:pt>
                <c:pt idx="10">
                  <c:v>750</c:v>
                </c:pt>
              </c:numCache>
            </c:numRef>
          </c:val>
          <c:extLst>
            <c:ext xmlns:c16="http://schemas.microsoft.com/office/drawing/2014/chart" uri="{C3380CC4-5D6E-409C-BE32-E72D297353CC}">
              <c16:uniqueId val="{00000000-76A7-4E48-8EEE-DAE3717A5546}"/>
            </c:ext>
          </c:extLst>
        </c:ser>
        <c:ser>
          <c:idx val="1"/>
          <c:order val="1"/>
          <c:tx>
            <c:strRef>
              <c:f>'Slide 16 - Dry Powder'!$B$5</c:f>
              <c:strCache>
                <c:ptCount val="1"/>
                <c:pt idx="0">
                  <c:v>Venture Capital</c:v>
                </c:pt>
              </c:strCache>
            </c:strRef>
          </c:tx>
          <c:spPr>
            <a:solidFill>
              <a:schemeClr val="accent1">
                <a:shade val="86000"/>
              </a:schemeClr>
            </a:solidFill>
            <a:ln>
              <a:noFill/>
            </a:ln>
            <a:effectLst/>
          </c:spPr>
          <c:invertIfNegative val="0"/>
          <c:cat>
            <c:strRef>
              <c:f>'Slide 16 - Dry Powder'!$C$3:$M$3</c:f>
              <c:strCache>
                <c:ptCount val="11"/>
                <c:pt idx="0">
                  <c:v>2009</c:v>
                </c:pt>
                <c:pt idx="1">
                  <c:v>2010</c:v>
                </c:pt>
                <c:pt idx="2">
                  <c:v>2011</c:v>
                </c:pt>
                <c:pt idx="3">
                  <c:v>2012</c:v>
                </c:pt>
                <c:pt idx="4">
                  <c:v>2013</c:v>
                </c:pt>
                <c:pt idx="5">
                  <c:v>2014</c:v>
                </c:pt>
                <c:pt idx="6">
                  <c:v>2015</c:v>
                </c:pt>
                <c:pt idx="7">
                  <c:v>2016</c:v>
                </c:pt>
                <c:pt idx="8">
                  <c:v>2017</c:v>
                </c:pt>
                <c:pt idx="9">
                  <c:v>2018</c:v>
                </c:pt>
                <c:pt idx="10">
                  <c:v>Q1 2019</c:v>
                </c:pt>
              </c:strCache>
            </c:strRef>
          </c:cat>
          <c:val>
            <c:numRef>
              <c:f>'Slide 16 - Dry Powder'!$C$5:$M$5</c:f>
              <c:numCache>
                <c:formatCode>#,##0_);\(#,##0\);\-_)</c:formatCode>
                <c:ptCount val="11"/>
                <c:pt idx="0">
                  <c:v>100</c:v>
                </c:pt>
                <c:pt idx="1">
                  <c:v>100</c:v>
                </c:pt>
                <c:pt idx="2">
                  <c:v>120</c:v>
                </c:pt>
                <c:pt idx="3">
                  <c:v>100</c:v>
                </c:pt>
                <c:pt idx="4">
                  <c:v>100</c:v>
                </c:pt>
                <c:pt idx="5">
                  <c:v>110</c:v>
                </c:pt>
                <c:pt idx="6">
                  <c:v>140</c:v>
                </c:pt>
                <c:pt idx="7">
                  <c:v>150</c:v>
                </c:pt>
                <c:pt idx="8">
                  <c:v>190</c:v>
                </c:pt>
                <c:pt idx="9">
                  <c:v>210</c:v>
                </c:pt>
                <c:pt idx="10">
                  <c:v>230</c:v>
                </c:pt>
              </c:numCache>
            </c:numRef>
          </c:val>
          <c:extLst>
            <c:ext xmlns:c16="http://schemas.microsoft.com/office/drawing/2014/chart" uri="{C3380CC4-5D6E-409C-BE32-E72D297353CC}">
              <c16:uniqueId val="{00000001-76A7-4E48-8EEE-DAE3717A5546}"/>
            </c:ext>
          </c:extLst>
        </c:ser>
        <c:ser>
          <c:idx val="2"/>
          <c:order val="2"/>
          <c:tx>
            <c:strRef>
              <c:f>'Slide 16 - Dry Powder'!$B$6</c:f>
              <c:strCache>
                <c:ptCount val="1"/>
                <c:pt idx="0">
                  <c:v>Growth</c:v>
                </c:pt>
              </c:strCache>
            </c:strRef>
          </c:tx>
          <c:spPr>
            <a:solidFill>
              <a:schemeClr val="accent1">
                <a:tint val="86000"/>
              </a:schemeClr>
            </a:solidFill>
            <a:ln>
              <a:noFill/>
            </a:ln>
            <a:effectLst/>
          </c:spPr>
          <c:invertIfNegative val="0"/>
          <c:cat>
            <c:strRef>
              <c:f>'Slide 16 - Dry Powder'!$C$3:$M$3</c:f>
              <c:strCache>
                <c:ptCount val="11"/>
                <c:pt idx="0">
                  <c:v>2009</c:v>
                </c:pt>
                <c:pt idx="1">
                  <c:v>2010</c:v>
                </c:pt>
                <c:pt idx="2">
                  <c:v>2011</c:v>
                </c:pt>
                <c:pt idx="3">
                  <c:v>2012</c:v>
                </c:pt>
                <c:pt idx="4">
                  <c:v>2013</c:v>
                </c:pt>
                <c:pt idx="5">
                  <c:v>2014</c:v>
                </c:pt>
                <c:pt idx="6">
                  <c:v>2015</c:v>
                </c:pt>
                <c:pt idx="7">
                  <c:v>2016</c:v>
                </c:pt>
                <c:pt idx="8">
                  <c:v>2017</c:v>
                </c:pt>
                <c:pt idx="9">
                  <c:v>2018</c:v>
                </c:pt>
                <c:pt idx="10">
                  <c:v>Q1 2019</c:v>
                </c:pt>
              </c:strCache>
            </c:strRef>
          </c:cat>
          <c:val>
            <c:numRef>
              <c:f>'Slide 16 - Dry Powder'!$C$6:$M$6</c:f>
              <c:numCache>
                <c:formatCode>#,##0_);\(#,##0\);\-_)</c:formatCode>
                <c:ptCount val="11"/>
                <c:pt idx="0">
                  <c:v>40</c:v>
                </c:pt>
                <c:pt idx="1">
                  <c:v>50</c:v>
                </c:pt>
                <c:pt idx="2">
                  <c:v>50</c:v>
                </c:pt>
                <c:pt idx="3">
                  <c:v>50</c:v>
                </c:pt>
                <c:pt idx="4">
                  <c:v>70</c:v>
                </c:pt>
                <c:pt idx="5">
                  <c:v>70</c:v>
                </c:pt>
                <c:pt idx="6">
                  <c:v>80</c:v>
                </c:pt>
                <c:pt idx="7">
                  <c:v>90</c:v>
                </c:pt>
                <c:pt idx="8">
                  <c:v>130</c:v>
                </c:pt>
                <c:pt idx="9">
                  <c:v>190</c:v>
                </c:pt>
                <c:pt idx="10">
                  <c:v>210</c:v>
                </c:pt>
              </c:numCache>
            </c:numRef>
          </c:val>
          <c:extLst>
            <c:ext xmlns:c16="http://schemas.microsoft.com/office/drawing/2014/chart" uri="{C3380CC4-5D6E-409C-BE32-E72D297353CC}">
              <c16:uniqueId val="{00000002-76A7-4E48-8EEE-DAE3717A5546}"/>
            </c:ext>
          </c:extLst>
        </c:ser>
        <c:ser>
          <c:idx val="3"/>
          <c:order val="3"/>
          <c:tx>
            <c:strRef>
              <c:f>'Slide 16 - Dry Powder'!$B$7</c:f>
              <c:strCache>
                <c:ptCount val="1"/>
                <c:pt idx="0">
                  <c:v>Other PE</c:v>
                </c:pt>
              </c:strCache>
            </c:strRef>
          </c:tx>
          <c:spPr>
            <a:solidFill>
              <a:schemeClr val="accent1">
                <a:tint val="58000"/>
              </a:schemeClr>
            </a:solidFill>
            <a:ln>
              <a:noFill/>
            </a:ln>
            <a:effectLst/>
          </c:spPr>
          <c:invertIfNegative val="0"/>
          <c:cat>
            <c:strRef>
              <c:f>'Slide 16 - Dry Powder'!$C$3:$M$3</c:f>
              <c:strCache>
                <c:ptCount val="11"/>
                <c:pt idx="0">
                  <c:v>2009</c:v>
                </c:pt>
                <c:pt idx="1">
                  <c:v>2010</c:v>
                </c:pt>
                <c:pt idx="2">
                  <c:v>2011</c:v>
                </c:pt>
                <c:pt idx="3">
                  <c:v>2012</c:v>
                </c:pt>
                <c:pt idx="4">
                  <c:v>2013</c:v>
                </c:pt>
                <c:pt idx="5">
                  <c:v>2014</c:v>
                </c:pt>
                <c:pt idx="6">
                  <c:v>2015</c:v>
                </c:pt>
                <c:pt idx="7">
                  <c:v>2016</c:v>
                </c:pt>
                <c:pt idx="8">
                  <c:v>2017</c:v>
                </c:pt>
                <c:pt idx="9">
                  <c:v>2018</c:v>
                </c:pt>
                <c:pt idx="10">
                  <c:v>Q1 2019</c:v>
                </c:pt>
              </c:strCache>
            </c:strRef>
          </c:cat>
          <c:val>
            <c:numRef>
              <c:f>'Slide 16 - Dry Powder'!$C$7:$M$7</c:f>
              <c:numCache>
                <c:formatCode>#,##0_);\(#,##0\);\-_)</c:formatCode>
                <c:ptCount val="11"/>
                <c:pt idx="0">
                  <c:v>50</c:v>
                </c:pt>
                <c:pt idx="1">
                  <c:v>40</c:v>
                </c:pt>
                <c:pt idx="2">
                  <c:v>30</c:v>
                </c:pt>
                <c:pt idx="3">
                  <c:v>40</c:v>
                </c:pt>
                <c:pt idx="4">
                  <c:v>60</c:v>
                </c:pt>
                <c:pt idx="5">
                  <c:v>50</c:v>
                </c:pt>
                <c:pt idx="6">
                  <c:v>50</c:v>
                </c:pt>
                <c:pt idx="7">
                  <c:v>60</c:v>
                </c:pt>
                <c:pt idx="8">
                  <c:v>60</c:v>
                </c:pt>
                <c:pt idx="9">
                  <c:v>50</c:v>
                </c:pt>
                <c:pt idx="10">
                  <c:v>70</c:v>
                </c:pt>
              </c:numCache>
            </c:numRef>
          </c:val>
          <c:extLst>
            <c:ext xmlns:c16="http://schemas.microsoft.com/office/drawing/2014/chart" uri="{C3380CC4-5D6E-409C-BE32-E72D297353CC}">
              <c16:uniqueId val="{00000003-76A7-4E48-8EEE-DAE3717A5546}"/>
            </c:ext>
          </c:extLst>
        </c:ser>
        <c:dLbls>
          <c:showLegendKey val="0"/>
          <c:showVal val="0"/>
          <c:showCatName val="0"/>
          <c:showSerName val="0"/>
          <c:showPercent val="0"/>
          <c:showBubbleSize val="0"/>
        </c:dLbls>
        <c:gapWidth val="150"/>
        <c:overlap val="100"/>
        <c:axId val="691965792"/>
        <c:axId val="691965400"/>
      </c:barChart>
      <c:catAx>
        <c:axId val="69196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91965400"/>
        <c:crosses val="autoZero"/>
        <c:auto val="1"/>
        <c:lblAlgn val="ctr"/>
        <c:lblOffset val="100"/>
        <c:noMultiLvlLbl val="0"/>
      </c:catAx>
      <c:valAx>
        <c:axId val="691965400"/>
        <c:scaling>
          <c:orientation val="minMax"/>
        </c:scaling>
        <c:delete val="0"/>
        <c:axPos val="l"/>
        <c:numFmt formatCode="#,##0_);\(#,##0\);\-_)"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9196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b="1">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a:t>National Health Expenditures as a % of GDP</a:t>
            </a:r>
          </a:p>
          <a:p>
            <a:pPr>
              <a:defRPr/>
            </a:pPr>
            <a:r>
              <a:rPr lang="en-US"/>
              <a:t>1960 - Estimated 2018</a:t>
            </a:r>
          </a:p>
        </c:rich>
      </c:tx>
      <c:layout>
        <c:manualLayout>
          <c:xMode val="edge"/>
          <c:yMode val="edge"/>
          <c:x val="0.2083902986831857"/>
          <c:y val="2.25579884344653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9.0446677485275545E-2"/>
          <c:y val="0.16031666627597926"/>
          <c:w val="0.87270137810312598"/>
          <c:h val="0.76621298714771435"/>
        </c:manualLayout>
      </c:layout>
      <c:lineChart>
        <c:grouping val="standard"/>
        <c:varyColors val="0"/>
        <c:ser>
          <c:idx val="0"/>
          <c:order val="0"/>
          <c:spPr>
            <a:ln w="31750" cap="rnd">
              <a:solidFill>
                <a:schemeClr val="tx2"/>
              </a:solidFill>
              <a:round/>
            </a:ln>
            <a:effectLst>
              <a:outerShdw blurRad="50800" dist="38100" dir="2700000" algn="tl" rotWithShape="0">
                <a:prstClr val="black">
                  <a:alpha val="40000"/>
                </a:prstClr>
              </a:outerShdw>
            </a:effectLst>
          </c:spPr>
          <c:marker>
            <c:symbol val="none"/>
          </c:marker>
          <c:dLbls>
            <c:dLbl>
              <c:idx val="20"/>
              <c:layout>
                <c:manualLayout>
                  <c:x val="-0.13589154501776946"/>
                  <c:y val="-0.13618365566707055"/>
                </c:manualLayout>
              </c:layout>
              <c:tx>
                <c:rich>
                  <a:bodyPr/>
                  <a:lstStyle/>
                  <a:p>
                    <a:r>
                      <a:rPr lang="en-US"/>
                      <a:t>1980 - </a:t>
                    </a:r>
                    <a:fld id="{FB4CE658-5B98-453F-8D56-491685E2384C}"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52-47D5-A8E7-AA5D78C92B9C}"/>
                </c:ext>
              </c:extLst>
            </c:dLbl>
            <c:dLbl>
              <c:idx val="40"/>
              <c:layout>
                <c:manualLayout>
                  <c:x val="-0.15662076374929362"/>
                  <c:y val="-7.9176543992482848E-2"/>
                </c:manualLayout>
              </c:layout>
              <c:tx>
                <c:rich>
                  <a:bodyPr/>
                  <a:lstStyle/>
                  <a:p>
                    <a:r>
                      <a:rPr lang="en-US"/>
                      <a:t>2000 - </a:t>
                    </a:r>
                    <a:fld id="{7F29C9B7-91E2-497F-9B7B-170C3630FA26}"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52-47D5-A8E7-AA5D78C92B9C}"/>
                </c:ext>
              </c:extLst>
            </c:dLbl>
            <c:dLbl>
              <c:idx val="56"/>
              <c:layout>
                <c:manualLayout>
                  <c:x val="-5.6429557437134098E-2"/>
                  <c:y val="0.39638046490407519"/>
                </c:manualLayout>
              </c:layout>
              <c:tx>
                <c:rich>
                  <a:bodyPr/>
                  <a:lstStyle/>
                  <a:p>
                    <a:r>
                      <a:rPr lang="en-US" sz="1400" dirty="0">
                        <a:latin typeface="Calibri" panose="020F0502020204030204" pitchFamily="34" charset="0"/>
                      </a:rPr>
                      <a:t>2018 - Estimated at </a:t>
                    </a:r>
                    <a:r>
                      <a:rPr lang="en-US" sz="1400" b="1" dirty="0">
                        <a:solidFill>
                          <a:schemeClr val="accent1"/>
                        </a:solidFill>
                        <a:latin typeface="Calibri" panose="020F0502020204030204" pitchFamily="34" charset="0"/>
                      </a:rPr>
                      <a:t>18.2%</a:t>
                    </a:r>
                  </a:p>
                </c:rich>
              </c:tx>
              <c:showLegendKey val="0"/>
              <c:showVal val="1"/>
              <c:showCatName val="0"/>
              <c:showSerName val="0"/>
              <c:showPercent val="0"/>
              <c:showBubbleSize val="0"/>
              <c:extLst>
                <c:ext xmlns:c15="http://schemas.microsoft.com/office/drawing/2012/chart" uri="{CE6537A1-D6FC-4f65-9D91-7224C49458BB}">
                  <c15:layout>
                    <c:manualLayout>
                      <c:w val="0.28585592630771811"/>
                      <c:h val="0.17187644169888172"/>
                    </c:manualLayout>
                  </c15:layout>
                </c:ext>
                <c:ext xmlns:c16="http://schemas.microsoft.com/office/drawing/2014/chart" uri="{C3380CC4-5D6E-409C-BE32-E72D297353CC}">
                  <c16:uniqueId val="{00000002-2D52-47D5-A8E7-AA5D78C92B9C}"/>
                </c:ext>
              </c:extLst>
            </c:dLbl>
            <c:spPr>
              <a:noFill/>
              <a:ln>
                <a:solidFill>
                  <a:schemeClr val="bg1">
                    <a:lumMod val="85000"/>
                  </a:schemeClr>
                </a:solid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'Slide 18 - US GDP %'!$B$3:$BF$3</c:f>
              <c:numCache>
                <c:formatCode>General</c:formatCod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numCache>
            </c:numRef>
          </c:cat>
          <c:val>
            <c:numRef>
              <c:f>'Slide 18 - US GDP %'!$B$4:$BF$4</c:f>
              <c:numCache>
                <c:formatCode>#,##0.0%_);\(##,##0.0%\);\-_)</c:formatCode>
                <c:ptCount val="57"/>
                <c:pt idx="0">
                  <c:v>5.0064421130130689E-2</c:v>
                </c:pt>
                <c:pt idx="1">
                  <c:v>5.1659861530268067E-2</c:v>
                </c:pt>
                <c:pt idx="2">
                  <c:v>5.2553296975706494E-2</c:v>
                </c:pt>
                <c:pt idx="3">
                  <c:v>5.418102098340119E-2</c:v>
                </c:pt>
                <c:pt idx="4">
                  <c:v>5.599300087489064E-2</c:v>
                </c:pt>
                <c:pt idx="5">
                  <c:v>5.6339922011563799E-2</c:v>
                </c:pt>
                <c:pt idx="6">
                  <c:v>5.6564417177914113E-2</c:v>
                </c:pt>
                <c:pt idx="7">
                  <c:v>5.9881629337356385E-2</c:v>
                </c:pt>
                <c:pt idx="8">
                  <c:v>6.1962864721485413E-2</c:v>
                </c:pt>
                <c:pt idx="9">
                  <c:v>6.4614177860574579E-2</c:v>
                </c:pt>
                <c:pt idx="10">
                  <c:v>6.9337299005483771E-2</c:v>
                </c:pt>
                <c:pt idx="11">
                  <c:v>7.0816920705600278E-2</c:v>
                </c:pt>
                <c:pt idx="12">
                  <c:v>7.2286338116032439E-2</c:v>
                </c:pt>
                <c:pt idx="13">
                  <c:v>7.1963598179908994E-2</c:v>
                </c:pt>
                <c:pt idx="14">
                  <c:v>7.5219524793388434E-2</c:v>
                </c:pt>
                <c:pt idx="15">
                  <c:v>7.8927112321629467E-2</c:v>
                </c:pt>
                <c:pt idx="16">
                  <c:v>8.1327226246271839E-2</c:v>
                </c:pt>
                <c:pt idx="17">
                  <c:v>8.3365292425695112E-2</c:v>
                </c:pt>
                <c:pt idx="18">
                  <c:v>8.2873631503012829E-2</c:v>
                </c:pt>
                <c:pt idx="19">
                  <c:v>8.4153337639147452E-2</c:v>
                </c:pt>
                <c:pt idx="20">
                  <c:v>8.91877729257642E-2</c:v>
                </c:pt>
                <c:pt idx="21">
                  <c:v>9.2245406415446901E-2</c:v>
                </c:pt>
                <c:pt idx="22">
                  <c:v>9.9850523168908814E-2</c:v>
                </c:pt>
                <c:pt idx="23">
                  <c:v>0.10109672631318546</c:v>
                </c:pt>
                <c:pt idx="24">
                  <c:v>0.10023015814091618</c:v>
                </c:pt>
                <c:pt idx="25">
                  <c:v>0.10189339038811052</c:v>
                </c:pt>
                <c:pt idx="26">
                  <c:v>0.10341597316021088</c:v>
                </c:pt>
                <c:pt idx="27">
                  <c:v>0.10605313950145785</c:v>
                </c:pt>
                <c:pt idx="28">
                  <c:v>0.1102882382058409</c:v>
                </c:pt>
                <c:pt idx="29">
                  <c:v>0.11396857380207505</c:v>
                </c:pt>
                <c:pt idx="30">
                  <c:v>0.12064352130577295</c:v>
                </c:pt>
                <c:pt idx="31">
                  <c:v>0.12764820213799807</c:v>
                </c:pt>
                <c:pt idx="32">
                  <c:v>0.13061030997201536</c:v>
                </c:pt>
                <c:pt idx="33">
                  <c:v>0.13325192260165439</c:v>
                </c:pt>
                <c:pt idx="34">
                  <c:v>0.13233362521891417</c:v>
                </c:pt>
                <c:pt idx="35">
                  <c:v>0.13329679936326508</c:v>
                </c:pt>
                <c:pt idx="36">
                  <c:v>0.13263870027900548</c:v>
                </c:pt>
                <c:pt idx="37">
                  <c:v>0.13186966370447814</c:v>
                </c:pt>
                <c:pt idx="38">
                  <c:v>0.13218985169211811</c:v>
                </c:pt>
                <c:pt idx="39">
                  <c:v>0.13225886590894975</c:v>
                </c:pt>
                <c:pt idx="40">
                  <c:v>0.13311877722464219</c:v>
                </c:pt>
                <c:pt idx="41">
                  <c:v>0.13991978760662035</c:v>
                </c:pt>
                <c:pt idx="42">
                  <c:v>0.14835800501024823</c:v>
                </c:pt>
                <c:pt idx="43">
                  <c:v>0.15356146889415934</c:v>
                </c:pt>
                <c:pt idx="44">
                  <c:v>0.15443710335725749</c:v>
                </c:pt>
                <c:pt idx="45">
                  <c:v>0.15455524412503724</c:v>
                </c:pt>
                <c:pt idx="46">
                  <c:v>0.15561601916872955</c:v>
                </c:pt>
                <c:pt idx="47">
                  <c:v>0.15854147096203791</c:v>
                </c:pt>
                <c:pt idx="48">
                  <c:v>0.16299783946842769</c:v>
                </c:pt>
                <c:pt idx="49">
                  <c:v>0.1730669200413352</c:v>
                </c:pt>
                <c:pt idx="50">
                  <c:v>0.17366549945203283</c:v>
                </c:pt>
                <c:pt idx="51">
                  <c:v>0.17330308869112446</c:v>
                </c:pt>
                <c:pt idx="52">
                  <c:v>0.17315060692156756</c:v>
                </c:pt>
                <c:pt idx="53">
                  <c:v>0.17248300032950903</c:v>
                </c:pt>
                <c:pt idx="54">
                  <c:v>0.17364410475337971</c:v>
                </c:pt>
                <c:pt idx="55">
                  <c:v>0.17663776785665014</c:v>
                </c:pt>
                <c:pt idx="56">
                  <c:v>0.17918333378077264</c:v>
                </c:pt>
              </c:numCache>
            </c:numRef>
          </c:val>
          <c:smooth val="0"/>
          <c:extLst>
            <c:ext xmlns:c16="http://schemas.microsoft.com/office/drawing/2014/chart" uri="{C3380CC4-5D6E-409C-BE32-E72D297353CC}">
              <c16:uniqueId val="{00000003-2D52-47D5-A8E7-AA5D78C92B9C}"/>
            </c:ext>
          </c:extLst>
        </c:ser>
        <c:dLbls>
          <c:showLegendKey val="0"/>
          <c:showVal val="0"/>
          <c:showCatName val="0"/>
          <c:showSerName val="0"/>
          <c:showPercent val="0"/>
          <c:showBubbleSize val="0"/>
        </c:dLbls>
        <c:smooth val="0"/>
        <c:axId val="543291528"/>
        <c:axId val="543291920"/>
      </c:lineChart>
      <c:dateAx>
        <c:axId val="54329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43291920"/>
        <c:crosses val="autoZero"/>
        <c:auto val="0"/>
        <c:lblOffset val="100"/>
        <c:baseTimeUnit val="days"/>
        <c:majorUnit val="5"/>
        <c:majorTimeUnit val="days"/>
      </c:dateAx>
      <c:valAx>
        <c:axId val="543291920"/>
        <c:scaling>
          <c:orientation val="minMax"/>
        </c:scaling>
        <c:delete val="0"/>
        <c:axPos val="l"/>
        <c:numFmt formatCode="#,##0.0%_);\(##,##0.0%\);\-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432915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4">
  <a:schemeClr val="accent1"/>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4C500-CF16-4F71-BE8F-412F443A98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C6D6AB8-99BE-4B4D-975B-73C961AB91DD}">
      <dgm:prSet phldrT="[Text]" custT="1"/>
      <dgm:spPr>
        <a:solidFill>
          <a:schemeClr val="bg1">
            <a:lumMod val="95000"/>
          </a:schemeClr>
        </a:solidFill>
      </dgm:spPr>
      <dgm:t>
        <a:bodyPr/>
        <a:lstStyle/>
        <a:p>
          <a:r>
            <a:rPr lang="en-US" sz="1600" dirty="0">
              <a:solidFill>
                <a:schemeClr val="tx1"/>
              </a:solidFill>
              <a:latin typeface="Calibri" panose="020F0502020204030204" pitchFamily="34" charset="0"/>
              <a:ea typeface="Roboto" panose="020B0604020202020204" charset="0"/>
              <a:cs typeface="Calibri" panose="020F0502020204030204" pitchFamily="34" charset="0"/>
            </a:rPr>
            <a:t>Schedule Predictability and Perceived Work Life Balance</a:t>
          </a:r>
        </a:p>
      </dgm:t>
    </dgm:pt>
    <dgm:pt modelId="{934A4A29-2087-4B3B-97C5-A178168AE461}" type="parTrans" cxnId="{4394A668-AE6F-4AFE-A472-B2814C5080E0}">
      <dgm:prSet/>
      <dgm:spPr/>
      <dgm:t>
        <a:bodyPr/>
        <a:lstStyle/>
        <a:p>
          <a:endParaRPr lang="en-US" sz="1600">
            <a:latin typeface="Calibri" panose="020F0502020204030204" pitchFamily="34" charset="0"/>
            <a:cs typeface="Calibri" panose="020F0502020204030204" pitchFamily="34" charset="0"/>
          </a:endParaRPr>
        </a:p>
      </dgm:t>
    </dgm:pt>
    <dgm:pt modelId="{D54E8FEE-DDAE-4B0B-8778-70350976026F}" type="sibTrans" cxnId="{4394A668-AE6F-4AFE-A472-B2814C5080E0}">
      <dgm:prSet/>
      <dgm:spPr/>
      <dgm:t>
        <a:bodyPr/>
        <a:lstStyle/>
        <a:p>
          <a:endParaRPr lang="en-US" sz="1600">
            <a:latin typeface="Calibri" panose="020F0502020204030204" pitchFamily="34" charset="0"/>
            <a:cs typeface="Calibri" panose="020F0502020204030204" pitchFamily="34" charset="0"/>
          </a:endParaRPr>
        </a:p>
      </dgm:t>
    </dgm:pt>
    <dgm:pt modelId="{F3FBF2C3-D721-4DD3-A4DC-745C4F998F88}">
      <dgm:prSet phldrT="[Text]" custT="1"/>
      <dgm:spPr>
        <a:solidFill>
          <a:schemeClr val="bg1">
            <a:lumMod val="95000"/>
          </a:schemeClr>
        </a:solidFill>
      </dgm:spPr>
      <dgm:t>
        <a:bodyPr/>
        <a:lstStyle/>
        <a:p>
          <a:r>
            <a:rPr lang="en-US" sz="1600" dirty="0">
              <a:solidFill>
                <a:schemeClr val="tx1"/>
              </a:solidFill>
              <a:latin typeface="Calibri" panose="020F0502020204030204" pitchFamily="34" charset="0"/>
              <a:ea typeface="Roboto" panose="020B0604020202020204" charset="0"/>
              <a:cs typeface="Calibri" panose="020F0502020204030204" pitchFamily="34" charset="0"/>
            </a:rPr>
            <a:t>Focus on Patient Care vs. Administrative Functions</a:t>
          </a:r>
        </a:p>
      </dgm:t>
    </dgm:pt>
    <dgm:pt modelId="{1A31BC7D-5D71-476E-84F0-53BE9438A041}" type="parTrans" cxnId="{DC9EC40F-079B-4A32-85CD-3D3F0E32A9E2}">
      <dgm:prSet/>
      <dgm:spPr/>
      <dgm:t>
        <a:bodyPr/>
        <a:lstStyle/>
        <a:p>
          <a:endParaRPr lang="en-US" sz="1600">
            <a:latin typeface="Calibri" panose="020F0502020204030204" pitchFamily="34" charset="0"/>
            <a:cs typeface="Calibri" panose="020F0502020204030204" pitchFamily="34" charset="0"/>
          </a:endParaRPr>
        </a:p>
      </dgm:t>
    </dgm:pt>
    <dgm:pt modelId="{65E43233-CE14-4399-BFF8-675322110FED}" type="sibTrans" cxnId="{DC9EC40F-079B-4A32-85CD-3D3F0E32A9E2}">
      <dgm:prSet/>
      <dgm:spPr/>
      <dgm:t>
        <a:bodyPr/>
        <a:lstStyle/>
        <a:p>
          <a:endParaRPr lang="en-US" sz="1600">
            <a:latin typeface="Calibri" panose="020F0502020204030204" pitchFamily="34" charset="0"/>
            <a:cs typeface="Calibri" panose="020F0502020204030204" pitchFamily="34" charset="0"/>
          </a:endParaRPr>
        </a:p>
      </dgm:t>
    </dgm:pt>
    <dgm:pt modelId="{6D510701-5278-48C4-BD21-04C2DACB60F5}">
      <dgm:prSet phldrT="[Text]" custT="1"/>
      <dgm:spPr>
        <a:solidFill>
          <a:schemeClr val="bg1">
            <a:lumMod val="95000"/>
          </a:schemeClr>
        </a:solidFill>
      </dgm:spPr>
      <dgm:t>
        <a:bodyPr/>
        <a:lstStyle/>
        <a:p>
          <a:r>
            <a:rPr lang="en-US" sz="1600" dirty="0">
              <a:solidFill>
                <a:schemeClr val="tx1"/>
              </a:solidFill>
              <a:latin typeface="Calibri" panose="020F0502020204030204" pitchFamily="34" charset="0"/>
              <a:ea typeface="Roboto" panose="020B0604020202020204" charset="0"/>
              <a:cs typeface="Calibri" panose="020F0502020204030204" pitchFamily="34" charset="0"/>
            </a:rPr>
            <a:t>Increased Operating Costs</a:t>
          </a:r>
        </a:p>
      </dgm:t>
    </dgm:pt>
    <dgm:pt modelId="{62821B06-0821-4F54-89D5-25F6C763674A}" type="parTrans" cxnId="{03EC430B-CA29-424B-AB51-8D6E4CA45EC5}">
      <dgm:prSet/>
      <dgm:spPr/>
      <dgm:t>
        <a:bodyPr/>
        <a:lstStyle/>
        <a:p>
          <a:endParaRPr lang="en-US" sz="1600">
            <a:latin typeface="Calibri" panose="020F0502020204030204" pitchFamily="34" charset="0"/>
            <a:cs typeface="Calibri" panose="020F0502020204030204" pitchFamily="34" charset="0"/>
          </a:endParaRPr>
        </a:p>
      </dgm:t>
    </dgm:pt>
    <dgm:pt modelId="{D01421CF-C6F0-45F3-9E5A-D218F3C32DDE}" type="sibTrans" cxnId="{03EC430B-CA29-424B-AB51-8D6E4CA45EC5}">
      <dgm:prSet/>
      <dgm:spPr/>
      <dgm:t>
        <a:bodyPr/>
        <a:lstStyle/>
        <a:p>
          <a:endParaRPr lang="en-US" sz="1600">
            <a:latin typeface="Calibri" panose="020F0502020204030204" pitchFamily="34" charset="0"/>
            <a:cs typeface="Calibri" panose="020F0502020204030204" pitchFamily="34" charset="0"/>
          </a:endParaRPr>
        </a:p>
      </dgm:t>
    </dgm:pt>
    <dgm:pt modelId="{B5AA8DA2-33BD-498D-9832-6C3C1C63F943}">
      <dgm:prSet phldrT="[Text]" custT="1"/>
      <dgm:spPr>
        <a:solidFill>
          <a:schemeClr val="bg1">
            <a:lumMod val="95000"/>
          </a:schemeClr>
        </a:solidFill>
      </dgm:spPr>
      <dgm:t>
        <a:bodyPr/>
        <a:lstStyle/>
        <a:p>
          <a:r>
            <a:rPr lang="en-US" sz="1600" dirty="0">
              <a:solidFill>
                <a:schemeClr val="tx1"/>
              </a:solidFill>
              <a:latin typeface="Calibri" panose="020F0502020204030204" pitchFamily="34" charset="0"/>
              <a:ea typeface="Roboto" panose="020B0604020202020204" charset="0"/>
              <a:cs typeface="Calibri" panose="020F0502020204030204" pitchFamily="34" charset="0"/>
            </a:rPr>
            <a:t>Declining Reimbursement</a:t>
          </a:r>
        </a:p>
      </dgm:t>
    </dgm:pt>
    <dgm:pt modelId="{11042777-7354-4D4A-9046-AAA7C8520FC1}" type="parTrans" cxnId="{8B8A039F-253C-4D8C-8852-DE43092C2002}">
      <dgm:prSet/>
      <dgm:spPr/>
      <dgm:t>
        <a:bodyPr/>
        <a:lstStyle/>
        <a:p>
          <a:endParaRPr lang="en-US" sz="1600">
            <a:latin typeface="Calibri" panose="020F0502020204030204" pitchFamily="34" charset="0"/>
            <a:cs typeface="Calibri" panose="020F0502020204030204" pitchFamily="34" charset="0"/>
          </a:endParaRPr>
        </a:p>
      </dgm:t>
    </dgm:pt>
    <dgm:pt modelId="{D1200531-8CD6-4975-A1F4-517744C8B33A}" type="sibTrans" cxnId="{8B8A039F-253C-4D8C-8852-DE43092C2002}">
      <dgm:prSet/>
      <dgm:spPr/>
      <dgm:t>
        <a:bodyPr/>
        <a:lstStyle/>
        <a:p>
          <a:endParaRPr lang="en-US" sz="1600">
            <a:latin typeface="Calibri" panose="020F0502020204030204" pitchFamily="34" charset="0"/>
            <a:cs typeface="Calibri" panose="020F0502020204030204" pitchFamily="34" charset="0"/>
          </a:endParaRPr>
        </a:p>
      </dgm:t>
    </dgm:pt>
    <dgm:pt modelId="{76A0B98A-8958-4602-ADAF-C3AC81A63D52}">
      <dgm:prSet phldrT="[Text]" custT="1"/>
      <dgm:spPr>
        <a:solidFill>
          <a:schemeClr val="bg1">
            <a:lumMod val="95000"/>
          </a:schemeClr>
        </a:solidFill>
      </dgm:spPr>
      <dgm:t>
        <a:bodyPr/>
        <a:lstStyle/>
        <a:p>
          <a:r>
            <a:rPr lang="en-US" sz="1600" dirty="0">
              <a:solidFill>
                <a:schemeClr val="tx1"/>
              </a:solidFill>
              <a:latin typeface="Calibri" panose="020F0502020204030204" pitchFamily="34" charset="0"/>
              <a:ea typeface="Roboto" panose="020B0604020202020204" charset="0"/>
              <a:cs typeface="Calibri" panose="020F0502020204030204" pitchFamily="34" charset="0"/>
            </a:rPr>
            <a:t>Increased Regulatory and Quality Reporting Requirements</a:t>
          </a:r>
        </a:p>
      </dgm:t>
    </dgm:pt>
    <dgm:pt modelId="{A570F3C0-D2C8-471B-97EB-1819C223CBA5}" type="parTrans" cxnId="{24F42E68-DB5E-40C7-ABB2-C77FC9FC0F15}">
      <dgm:prSet/>
      <dgm:spPr/>
      <dgm:t>
        <a:bodyPr/>
        <a:lstStyle/>
        <a:p>
          <a:endParaRPr lang="en-US" sz="1600">
            <a:latin typeface="Calibri" panose="020F0502020204030204" pitchFamily="34" charset="0"/>
            <a:cs typeface="Calibri" panose="020F0502020204030204" pitchFamily="34" charset="0"/>
          </a:endParaRPr>
        </a:p>
      </dgm:t>
    </dgm:pt>
    <dgm:pt modelId="{FB4462A2-E761-4F77-BFF4-717717B75321}" type="sibTrans" cxnId="{24F42E68-DB5E-40C7-ABB2-C77FC9FC0F15}">
      <dgm:prSet/>
      <dgm:spPr/>
      <dgm:t>
        <a:bodyPr/>
        <a:lstStyle/>
        <a:p>
          <a:endParaRPr lang="en-US" sz="1600">
            <a:latin typeface="Calibri" panose="020F0502020204030204" pitchFamily="34" charset="0"/>
            <a:cs typeface="Calibri" panose="020F0502020204030204" pitchFamily="34" charset="0"/>
          </a:endParaRPr>
        </a:p>
      </dgm:t>
    </dgm:pt>
    <dgm:pt modelId="{EF10A1FF-1C8D-4110-9B81-5595F494E188}">
      <dgm:prSet phldrT="[Text]" custT="1"/>
      <dgm:spPr>
        <a:solidFill>
          <a:schemeClr val="bg1">
            <a:lumMod val="95000"/>
          </a:schemeClr>
        </a:solidFill>
      </dgm:spPr>
      <dgm:t>
        <a:bodyPr/>
        <a:lstStyle/>
        <a:p>
          <a:r>
            <a:rPr lang="en-US" sz="1600" dirty="0">
              <a:solidFill>
                <a:schemeClr val="tx1"/>
              </a:solidFill>
              <a:latin typeface="Calibri" panose="020F0502020204030204" pitchFamily="34" charset="0"/>
              <a:ea typeface="Roboto" panose="020B0604020202020204" charset="0"/>
              <a:cs typeface="Calibri" panose="020F0502020204030204" pitchFamily="34" charset="0"/>
            </a:rPr>
            <a:t>Uncertainty of Future Payment Models and Related IT Investment</a:t>
          </a:r>
        </a:p>
      </dgm:t>
    </dgm:pt>
    <dgm:pt modelId="{E5939390-7DF3-48BB-AA87-C592BAD839C6}" type="parTrans" cxnId="{226EC99F-5ADB-4E59-9846-D76931F53831}">
      <dgm:prSet/>
      <dgm:spPr/>
      <dgm:t>
        <a:bodyPr/>
        <a:lstStyle/>
        <a:p>
          <a:endParaRPr lang="en-US" sz="1600">
            <a:latin typeface="Calibri" panose="020F0502020204030204" pitchFamily="34" charset="0"/>
            <a:cs typeface="Calibri" panose="020F0502020204030204" pitchFamily="34" charset="0"/>
          </a:endParaRPr>
        </a:p>
      </dgm:t>
    </dgm:pt>
    <dgm:pt modelId="{45151B87-D606-42DE-A6E2-D242E6644FB5}" type="sibTrans" cxnId="{226EC99F-5ADB-4E59-9846-D76931F53831}">
      <dgm:prSet/>
      <dgm:spPr/>
      <dgm:t>
        <a:bodyPr/>
        <a:lstStyle/>
        <a:p>
          <a:endParaRPr lang="en-US" sz="1600">
            <a:latin typeface="Calibri" panose="020F0502020204030204" pitchFamily="34" charset="0"/>
            <a:cs typeface="Calibri" panose="020F0502020204030204" pitchFamily="34" charset="0"/>
          </a:endParaRPr>
        </a:p>
      </dgm:t>
    </dgm:pt>
    <dgm:pt modelId="{231EDE47-2478-4CD7-8F64-746EF5067D71}" type="pres">
      <dgm:prSet presAssocID="{9434C500-CF16-4F71-BE8F-412F443A98FE}" presName="Name0" presStyleCnt="0">
        <dgm:presLayoutVars>
          <dgm:chMax val="7"/>
          <dgm:chPref val="7"/>
          <dgm:dir/>
        </dgm:presLayoutVars>
      </dgm:prSet>
      <dgm:spPr/>
    </dgm:pt>
    <dgm:pt modelId="{BCBE4E6F-FBF0-4C27-BFAF-956F3BEB4D4F}" type="pres">
      <dgm:prSet presAssocID="{9434C500-CF16-4F71-BE8F-412F443A98FE}" presName="Name1" presStyleCnt="0"/>
      <dgm:spPr/>
    </dgm:pt>
    <dgm:pt modelId="{4E07FC17-9580-47F1-AAD1-3C3043D14109}" type="pres">
      <dgm:prSet presAssocID="{9434C500-CF16-4F71-BE8F-412F443A98FE}" presName="cycle" presStyleCnt="0"/>
      <dgm:spPr/>
    </dgm:pt>
    <dgm:pt modelId="{BAB3C126-63BD-494E-9B12-6865A953C186}" type="pres">
      <dgm:prSet presAssocID="{9434C500-CF16-4F71-BE8F-412F443A98FE}" presName="srcNode" presStyleLbl="node1" presStyleIdx="0" presStyleCnt="6"/>
      <dgm:spPr/>
    </dgm:pt>
    <dgm:pt modelId="{C29D7163-A52B-4157-AA53-1E50303BDA3C}" type="pres">
      <dgm:prSet presAssocID="{9434C500-CF16-4F71-BE8F-412F443A98FE}" presName="conn" presStyleLbl="parChTrans1D2" presStyleIdx="0" presStyleCnt="1"/>
      <dgm:spPr/>
    </dgm:pt>
    <dgm:pt modelId="{DDA401BB-1B81-45AB-B922-8E66B0EDB2E9}" type="pres">
      <dgm:prSet presAssocID="{9434C500-CF16-4F71-BE8F-412F443A98FE}" presName="extraNode" presStyleLbl="node1" presStyleIdx="0" presStyleCnt="6"/>
      <dgm:spPr/>
    </dgm:pt>
    <dgm:pt modelId="{6520BA61-FCC4-4059-903D-96ACA287E803}" type="pres">
      <dgm:prSet presAssocID="{9434C500-CF16-4F71-BE8F-412F443A98FE}" presName="dstNode" presStyleLbl="node1" presStyleIdx="0" presStyleCnt="6"/>
      <dgm:spPr/>
    </dgm:pt>
    <dgm:pt modelId="{B222C4FD-43FB-4807-AAF8-B655D83E5EA4}" type="pres">
      <dgm:prSet presAssocID="{F3FBF2C3-D721-4DD3-A4DC-745C4F998F88}" presName="text_1" presStyleLbl="node1" presStyleIdx="0" presStyleCnt="6">
        <dgm:presLayoutVars>
          <dgm:bulletEnabled val="1"/>
        </dgm:presLayoutVars>
      </dgm:prSet>
      <dgm:spPr/>
    </dgm:pt>
    <dgm:pt modelId="{29C2B4D7-A4F2-43BF-A24C-EB074E94D844}" type="pres">
      <dgm:prSet presAssocID="{F3FBF2C3-D721-4DD3-A4DC-745C4F998F88}" presName="accent_1" presStyleCnt="0"/>
      <dgm:spPr/>
    </dgm:pt>
    <dgm:pt modelId="{56BE5AED-DE14-4692-B255-DA89655FEB7F}" type="pres">
      <dgm:prSet presAssocID="{F3FBF2C3-D721-4DD3-A4DC-745C4F998F88}" presName="accentRepeatNode" presStyleLbl="solidFgAcc1" presStyleIdx="0" presStyleCnt="6"/>
      <dgm:spPr>
        <a:solidFill>
          <a:schemeClr val="accent1"/>
        </a:solidFill>
        <a:ln>
          <a:solidFill>
            <a:schemeClr val="bg1"/>
          </a:solidFill>
        </a:ln>
      </dgm:spPr>
    </dgm:pt>
    <dgm:pt modelId="{014252D9-FF43-4F3C-8F71-6B6E26110CD1}" type="pres">
      <dgm:prSet presAssocID="{6D510701-5278-48C4-BD21-04C2DACB60F5}" presName="text_2" presStyleLbl="node1" presStyleIdx="1" presStyleCnt="6">
        <dgm:presLayoutVars>
          <dgm:bulletEnabled val="1"/>
        </dgm:presLayoutVars>
      </dgm:prSet>
      <dgm:spPr/>
    </dgm:pt>
    <dgm:pt modelId="{6F66D291-B8F7-4BB3-9953-44D0AE3F15E3}" type="pres">
      <dgm:prSet presAssocID="{6D510701-5278-48C4-BD21-04C2DACB60F5}" presName="accent_2" presStyleCnt="0"/>
      <dgm:spPr/>
    </dgm:pt>
    <dgm:pt modelId="{A1CD9932-F8D9-4770-982E-4E380C7A254D}" type="pres">
      <dgm:prSet presAssocID="{6D510701-5278-48C4-BD21-04C2DACB60F5}" presName="accentRepeatNode" presStyleLbl="solidFgAcc1" presStyleIdx="1" presStyleCnt="6"/>
      <dgm:spPr>
        <a:solidFill>
          <a:schemeClr val="accent1"/>
        </a:solidFill>
        <a:ln>
          <a:solidFill>
            <a:schemeClr val="bg1"/>
          </a:solidFill>
        </a:ln>
      </dgm:spPr>
    </dgm:pt>
    <dgm:pt modelId="{C759F742-0EF3-4814-AE17-6AF7F48B3A11}" type="pres">
      <dgm:prSet presAssocID="{B5AA8DA2-33BD-498D-9832-6C3C1C63F943}" presName="text_3" presStyleLbl="node1" presStyleIdx="2" presStyleCnt="6">
        <dgm:presLayoutVars>
          <dgm:bulletEnabled val="1"/>
        </dgm:presLayoutVars>
      </dgm:prSet>
      <dgm:spPr/>
    </dgm:pt>
    <dgm:pt modelId="{14E2E91D-0599-4CA8-B254-196549DDB6FB}" type="pres">
      <dgm:prSet presAssocID="{B5AA8DA2-33BD-498D-9832-6C3C1C63F943}" presName="accent_3" presStyleCnt="0"/>
      <dgm:spPr/>
    </dgm:pt>
    <dgm:pt modelId="{7A04926B-1EAB-4B89-BDD8-76591C29C414}" type="pres">
      <dgm:prSet presAssocID="{B5AA8DA2-33BD-498D-9832-6C3C1C63F943}" presName="accentRepeatNode" presStyleLbl="solidFgAcc1" presStyleIdx="2" presStyleCnt="6"/>
      <dgm:spPr>
        <a:solidFill>
          <a:schemeClr val="accent1"/>
        </a:solidFill>
        <a:ln>
          <a:solidFill>
            <a:schemeClr val="bg1"/>
          </a:solidFill>
        </a:ln>
      </dgm:spPr>
    </dgm:pt>
    <dgm:pt modelId="{9E775469-1E5A-4365-8286-ADD8432FDD55}" type="pres">
      <dgm:prSet presAssocID="{76A0B98A-8958-4602-ADAF-C3AC81A63D52}" presName="text_4" presStyleLbl="node1" presStyleIdx="3" presStyleCnt="6">
        <dgm:presLayoutVars>
          <dgm:bulletEnabled val="1"/>
        </dgm:presLayoutVars>
      </dgm:prSet>
      <dgm:spPr/>
    </dgm:pt>
    <dgm:pt modelId="{542773E3-661C-41C7-854A-208B4C54A161}" type="pres">
      <dgm:prSet presAssocID="{76A0B98A-8958-4602-ADAF-C3AC81A63D52}" presName="accent_4" presStyleCnt="0"/>
      <dgm:spPr/>
    </dgm:pt>
    <dgm:pt modelId="{1B272E17-7974-40A0-9683-26F8173B315B}" type="pres">
      <dgm:prSet presAssocID="{76A0B98A-8958-4602-ADAF-C3AC81A63D52}" presName="accentRepeatNode" presStyleLbl="solidFgAcc1" presStyleIdx="3" presStyleCnt="6"/>
      <dgm:spPr>
        <a:solidFill>
          <a:schemeClr val="accent1"/>
        </a:solidFill>
        <a:ln>
          <a:solidFill>
            <a:schemeClr val="bg1"/>
          </a:solidFill>
        </a:ln>
      </dgm:spPr>
    </dgm:pt>
    <dgm:pt modelId="{1E6818E2-C284-4EF1-B44D-0344D5BD705E}" type="pres">
      <dgm:prSet presAssocID="{EF10A1FF-1C8D-4110-9B81-5595F494E188}" presName="text_5" presStyleLbl="node1" presStyleIdx="4" presStyleCnt="6">
        <dgm:presLayoutVars>
          <dgm:bulletEnabled val="1"/>
        </dgm:presLayoutVars>
      </dgm:prSet>
      <dgm:spPr/>
    </dgm:pt>
    <dgm:pt modelId="{CBFB663D-04C1-49F9-86E2-FEEDCBC8A56A}" type="pres">
      <dgm:prSet presAssocID="{EF10A1FF-1C8D-4110-9B81-5595F494E188}" presName="accent_5" presStyleCnt="0"/>
      <dgm:spPr/>
    </dgm:pt>
    <dgm:pt modelId="{BC135407-7067-424E-ACC2-EDDEE84C234F}" type="pres">
      <dgm:prSet presAssocID="{EF10A1FF-1C8D-4110-9B81-5595F494E188}" presName="accentRepeatNode" presStyleLbl="solidFgAcc1" presStyleIdx="4" presStyleCnt="6" custLinFactNeighborY="2209"/>
      <dgm:spPr>
        <a:solidFill>
          <a:schemeClr val="accent1"/>
        </a:solidFill>
        <a:ln>
          <a:solidFill>
            <a:schemeClr val="bg1"/>
          </a:solidFill>
        </a:ln>
      </dgm:spPr>
    </dgm:pt>
    <dgm:pt modelId="{B6E12A6B-C4F3-4DE2-8650-E7533D165551}" type="pres">
      <dgm:prSet presAssocID="{5C6D6AB8-99BE-4B4D-975B-73C961AB91DD}" presName="text_6" presStyleLbl="node1" presStyleIdx="5" presStyleCnt="6">
        <dgm:presLayoutVars>
          <dgm:bulletEnabled val="1"/>
        </dgm:presLayoutVars>
      </dgm:prSet>
      <dgm:spPr/>
    </dgm:pt>
    <dgm:pt modelId="{E9085E6B-C71B-4179-80DD-02FDAD9E67AA}" type="pres">
      <dgm:prSet presAssocID="{5C6D6AB8-99BE-4B4D-975B-73C961AB91DD}" presName="accent_6" presStyleCnt="0"/>
      <dgm:spPr/>
    </dgm:pt>
    <dgm:pt modelId="{8D4D7FAA-84C3-4F0C-8AFA-A01D995C22FA}" type="pres">
      <dgm:prSet presAssocID="{5C6D6AB8-99BE-4B4D-975B-73C961AB91DD}" presName="accentRepeatNode" presStyleLbl="solidFgAcc1" presStyleIdx="5" presStyleCnt="6"/>
      <dgm:spPr>
        <a:solidFill>
          <a:schemeClr val="accent1"/>
        </a:solidFill>
        <a:ln>
          <a:solidFill>
            <a:schemeClr val="bg1"/>
          </a:solidFill>
        </a:ln>
      </dgm:spPr>
    </dgm:pt>
  </dgm:ptLst>
  <dgm:cxnLst>
    <dgm:cxn modelId="{3FC9D202-1CE5-4EBB-AC3D-537C7BE62E88}" type="presOf" srcId="{5C6D6AB8-99BE-4B4D-975B-73C961AB91DD}" destId="{B6E12A6B-C4F3-4DE2-8650-E7533D165551}" srcOrd="0" destOrd="0" presId="urn:microsoft.com/office/officeart/2008/layout/VerticalCurvedList"/>
    <dgm:cxn modelId="{03EC430B-CA29-424B-AB51-8D6E4CA45EC5}" srcId="{9434C500-CF16-4F71-BE8F-412F443A98FE}" destId="{6D510701-5278-48C4-BD21-04C2DACB60F5}" srcOrd="1" destOrd="0" parTransId="{62821B06-0821-4F54-89D5-25F6C763674A}" sibTransId="{D01421CF-C6F0-45F3-9E5A-D218F3C32DDE}"/>
    <dgm:cxn modelId="{DC9EC40F-079B-4A32-85CD-3D3F0E32A9E2}" srcId="{9434C500-CF16-4F71-BE8F-412F443A98FE}" destId="{F3FBF2C3-D721-4DD3-A4DC-745C4F998F88}" srcOrd="0" destOrd="0" parTransId="{1A31BC7D-5D71-476E-84F0-53BE9438A041}" sibTransId="{65E43233-CE14-4399-BFF8-675322110FED}"/>
    <dgm:cxn modelId="{1D761E1A-04DD-4EAC-8630-CC49C3118A80}" type="presOf" srcId="{EF10A1FF-1C8D-4110-9B81-5595F494E188}" destId="{1E6818E2-C284-4EF1-B44D-0344D5BD705E}" srcOrd="0" destOrd="0" presId="urn:microsoft.com/office/officeart/2008/layout/VerticalCurvedList"/>
    <dgm:cxn modelId="{24F42E68-DB5E-40C7-ABB2-C77FC9FC0F15}" srcId="{9434C500-CF16-4F71-BE8F-412F443A98FE}" destId="{76A0B98A-8958-4602-ADAF-C3AC81A63D52}" srcOrd="3" destOrd="0" parTransId="{A570F3C0-D2C8-471B-97EB-1819C223CBA5}" sibTransId="{FB4462A2-E761-4F77-BFF4-717717B75321}"/>
    <dgm:cxn modelId="{4394A668-AE6F-4AFE-A472-B2814C5080E0}" srcId="{9434C500-CF16-4F71-BE8F-412F443A98FE}" destId="{5C6D6AB8-99BE-4B4D-975B-73C961AB91DD}" srcOrd="5" destOrd="0" parTransId="{934A4A29-2087-4B3B-97C5-A178168AE461}" sibTransId="{D54E8FEE-DDAE-4B0B-8778-70350976026F}"/>
    <dgm:cxn modelId="{28C27C49-B60E-4BD3-8BB1-2865B92A1D1E}" type="presOf" srcId="{76A0B98A-8958-4602-ADAF-C3AC81A63D52}" destId="{9E775469-1E5A-4365-8286-ADD8432FDD55}" srcOrd="0" destOrd="0" presId="urn:microsoft.com/office/officeart/2008/layout/VerticalCurvedList"/>
    <dgm:cxn modelId="{8B8A039F-253C-4D8C-8852-DE43092C2002}" srcId="{9434C500-CF16-4F71-BE8F-412F443A98FE}" destId="{B5AA8DA2-33BD-498D-9832-6C3C1C63F943}" srcOrd="2" destOrd="0" parTransId="{11042777-7354-4D4A-9046-AAA7C8520FC1}" sibTransId="{D1200531-8CD6-4975-A1F4-517744C8B33A}"/>
    <dgm:cxn modelId="{226EC99F-5ADB-4E59-9846-D76931F53831}" srcId="{9434C500-CF16-4F71-BE8F-412F443A98FE}" destId="{EF10A1FF-1C8D-4110-9B81-5595F494E188}" srcOrd="4" destOrd="0" parTransId="{E5939390-7DF3-48BB-AA87-C592BAD839C6}" sibTransId="{45151B87-D606-42DE-A6E2-D242E6644FB5}"/>
    <dgm:cxn modelId="{800CC4A0-1D25-4B06-8C37-FF6B2784181E}" type="presOf" srcId="{65E43233-CE14-4399-BFF8-675322110FED}" destId="{C29D7163-A52B-4157-AA53-1E50303BDA3C}" srcOrd="0" destOrd="0" presId="urn:microsoft.com/office/officeart/2008/layout/VerticalCurvedList"/>
    <dgm:cxn modelId="{F9E1CAA0-0A26-45D3-94AB-D667FFBFEFBF}" type="presOf" srcId="{9434C500-CF16-4F71-BE8F-412F443A98FE}" destId="{231EDE47-2478-4CD7-8F64-746EF5067D71}" srcOrd="0" destOrd="0" presId="urn:microsoft.com/office/officeart/2008/layout/VerticalCurvedList"/>
    <dgm:cxn modelId="{FE8696CE-F462-48FA-868D-7C15FDA87ECF}" type="presOf" srcId="{6D510701-5278-48C4-BD21-04C2DACB60F5}" destId="{014252D9-FF43-4F3C-8F71-6B6E26110CD1}" srcOrd="0" destOrd="0" presId="urn:microsoft.com/office/officeart/2008/layout/VerticalCurvedList"/>
    <dgm:cxn modelId="{491950E7-31BF-492E-9090-DBC621E30D14}" type="presOf" srcId="{B5AA8DA2-33BD-498D-9832-6C3C1C63F943}" destId="{C759F742-0EF3-4814-AE17-6AF7F48B3A11}" srcOrd="0" destOrd="0" presId="urn:microsoft.com/office/officeart/2008/layout/VerticalCurvedList"/>
    <dgm:cxn modelId="{EE419EFB-CD5F-4FC6-AD99-ED4887B4408C}" type="presOf" srcId="{F3FBF2C3-D721-4DD3-A4DC-745C4F998F88}" destId="{B222C4FD-43FB-4807-AAF8-B655D83E5EA4}" srcOrd="0" destOrd="0" presId="urn:microsoft.com/office/officeart/2008/layout/VerticalCurvedList"/>
    <dgm:cxn modelId="{066F28B2-60A8-44AC-82CE-D8806D48FAFC}" type="presParOf" srcId="{231EDE47-2478-4CD7-8F64-746EF5067D71}" destId="{BCBE4E6F-FBF0-4C27-BFAF-956F3BEB4D4F}" srcOrd="0" destOrd="0" presId="urn:microsoft.com/office/officeart/2008/layout/VerticalCurvedList"/>
    <dgm:cxn modelId="{A925DA16-8E69-4660-A88A-6F975EA7A591}" type="presParOf" srcId="{BCBE4E6F-FBF0-4C27-BFAF-956F3BEB4D4F}" destId="{4E07FC17-9580-47F1-AAD1-3C3043D14109}" srcOrd="0" destOrd="0" presId="urn:microsoft.com/office/officeart/2008/layout/VerticalCurvedList"/>
    <dgm:cxn modelId="{10AF4B1B-9A80-4AD5-A383-D9537FFE41E8}" type="presParOf" srcId="{4E07FC17-9580-47F1-AAD1-3C3043D14109}" destId="{BAB3C126-63BD-494E-9B12-6865A953C186}" srcOrd="0" destOrd="0" presId="urn:microsoft.com/office/officeart/2008/layout/VerticalCurvedList"/>
    <dgm:cxn modelId="{04C955EE-9C40-49DE-A42A-1E962CC3BBAC}" type="presParOf" srcId="{4E07FC17-9580-47F1-AAD1-3C3043D14109}" destId="{C29D7163-A52B-4157-AA53-1E50303BDA3C}" srcOrd="1" destOrd="0" presId="urn:microsoft.com/office/officeart/2008/layout/VerticalCurvedList"/>
    <dgm:cxn modelId="{56F81144-2A90-49AA-A72D-2E3987457462}" type="presParOf" srcId="{4E07FC17-9580-47F1-AAD1-3C3043D14109}" destId="{DDA401BB-1B81-45AB-B922-8E66B0EDB2E9}" srcOrd="2" destOrd="0" presId="urn:microsoft.com/office/officeart/2008/layout/VerticalCurvedList"/>
    <dgm:cxn modelId="{74FBB000-4826-40B5-ADA1-7E3A2440FEE2}" type="presParOf" srcId="{4E07FC17-9580-47F1-AAD1-3C3043D14109}" destId="{6520BA61-FCC4-4059-903D-96ACA287E803}" srcOrd="3" destOrd="0" presId="urn:microsoft.com/office/officeart/2008/layout/VerticalCurvedList"/>
    <dgm:cxn modelId="{95FA7078-710E-4192-98F6-BACE6FE270BE}" type="presParOf" srcId="{BCBE4E6F-FBF0-4C27-BFAF-956F3BEB4D4F}" destId="{B222C4FD-43FB-4807-AAF8-B655D83E5EA4}" srcOrd="1" destOrd="0" presId="urn:microsoft.com/office/officeart/2008/layout/VerticalCurvedList"/>
    <dgm:cxn modelId="{88FCA66D-B815-47C1-BCE9-CCDC24CDFB23}" type="presParOf" srcId="{BCBE4E6F-FBF0-4C27-BFAF-956F3BEB4D4F}" destId="{29C2B4D7-A4F2-43BF-A24C-EB074E94D844}" srcOrd="2" destOrd="0" presId="urn:microsoft.com/office/officeart/2008/layout/VerticalCurvedList"/>
    <dgm:cxn modelId="{A2FBC64F-893D-4642-8385-BACF1F4D7E1C}" type="presParOf" srcId="{29C2B4D7-A4F2-43BF-A24C-EB074E94D844}" destId="{56BE5AED-DE14-4692-B255-DA89655FEB7F}" srcOrd="0" destOrd="0" presId="urn:microsoft.com/office/officeart/2008/layout/VerticalCurvedList"/>
    <dgm:cxn modelId="{580C8F67-E90A-468A-BBAE-ACE2D1C99521}" type="presParOf" srcId="{BCBE4E6F-FBF0-4C27-BFAF-956F3BEB4D4F}" destId="{014252D9-FF43-4F3C-8F71-6B6E26110CD1}" srcOrd="3" destOrd="0" presId="urn:microsoft.com/office/officeart/2008/layout/VerticalCurvedList"/>
    <dgm:cxn modelId="{37312E67-BA21-44FA-9C20-5141EAB2F63D}" type="presParOf" srcId="{BCBE4E6F-FBF0-4C27-BFAF-956F3BEB4D4F}" destId="{6F66D291-B8F7-4BB3-9953-44D0AE3F15E3}" srcOrd="4" destOrd="0" presId="urn:microsoft.com/office/officeart/2008/layout/VerticalCurvedList"/>
    <dgm:cxn modelId="{A0D57A3A-3F0F-4AC8-88B1-4880B93E1162}" type="presParOf" srcId="{6F66D291-B8F7-4BB3-9953-44D0AE3F15E3}" destId="{A1CD9932-F8D9-4770-982E-4E380C7A254D}" srcOrd="0" destOrd="0" presId="urn:microsoft.com/office/officeart/2008/layout/VerticalCurvedList"/>
    <dgm:cxn modelId="{A334A2EF-8358-42BF-9798-7D59D4A691D7}" type="presParOf" srcId="{BCBE4E6F-FBF0-4C27-BFAF-956F3BEB4D4F}" destId="{C759F742-0EF3-4814-AE17-6AF7F48B3A11}" srcOrd="5" destOrd="0" presId="urn:microsoft.com/office/officeart/2008/layout/VerticalCurvedList"/>
    <dgm:cxn modelId="{A59A6E68-CE3D-4F05-8132-D35E66AC6314}" type="presParOf" srcId="{BCBE4E6F-FBF0-4C27-BFAF-956F3BEB4D4F}" destId="{14E2E91D-0599-4CA8-B254-196549DDB6FB}" srcOrd="6" destOrd="0" presId="urn:microsoft.com/office/officeart/2008/layout/VerticalCurvedList"/>
    <dgm:cxn modelId="{23775C47-0EFD-46A5-9B16-E0C9ACB7F11A}" type="presParOf" srcId="{14E2E91D-0599-4CA8-B254-196549DDB6FB}" destId="{7A04926B-1EAB-4B89-BDD8-76591C29C414}" srcOrd="0" destOrd="0" presId="urn:microsoft.com/office/officeart/2008/layout/VerticalCurvedList"/>
    <dgm:cxn modelId="{A9B7C964-1826-4D69-8FA5-6AFC4E6B6089}" type="presParOf" srcId="{BCBE4E6F-FBF0-4C27-BFAF-956F3BEB4D4F}" destId="{9E775469-1E5A-4365-8286-ADD8432FDD55}" srcOrd="7" destOrd="0" presId="urn:microsoft.com/office/officeart/2008/layout/VerticalCurvedList"/>
    <dgm:cxn modelId="{EB511F3F-D271-4486-9AAC-DDA3981CB671}" type="presParOf" srcId="{BCBE4E6F-FBF0-4C27-BFAF-956F3BEB4D4F}" destId="{542773E3-661C-41C7-854A-208B4C54A161}" srcOrd="8" destOrd="0" presId="urn:microsoft.com/office/officeart/2008/layout/VerticalCurvedList"/>
    <dgm:cxn modelId="{53963F45-21BE-46D4-B41E-8C335471C8E5}" type="presParOf" srcId="{542773E3-661C-41C7-854A-208B4C54A161}" destId="{1B272E17-7974-40A0-9683-26F8173B315B}" srcOrd="0" destOrd="0" presId="urn:microsoft.com/office/officeart/2008/layout/VerticalCurvedList"/>
    <dgm:cxn modelId="{04E8E72C-1656-4F57-91C9-E20179DAF779}" type="presParOf" srcId="{BCBE4E6F-FBF0-4C27-BFAF-956F3BEB4D4F}" destId="{1E6818E2-C284-4EF1-B44D-0344D5BD705E}" srcOrd="9" destOrd="0" presId="urn:microsoft.com/office/officeart/2008/layout/VerticalCurvedList"/>
    <dgm:cxn modelId="{22434026-7D0B-4304-BC56-5DB0689A0970}" type="presParOf" srcId="{BCBE4E6F-FBF0-4C27-BFAF-956F3BEB4D4F}" destId="{CBFB663D-04C1-49F9-86E2-FEEDCBC8A56A}" srcOrd="10" destOrd="0" presId="urn:microsoft.com/office/officeart/2008/layout/VerticalCurvedList"/>
    <dgm:cxn modelId="{2E525327-E425-4D9F-ADCA-F4BF001C93BE}" type="presParOf" srcId="{CBFB663D-04C1-49F9-86E2-FEEDCBC8A56A}" destId="{BC135407-7067-424E-ACC2-EDDEE84C234F}" srcOrd="0" destOrd="0" presId="urn:microsoft.com/office/officeart/2008/layout/VerticalCurvedList"/>
    <dgm:cxn modelId="{E59C4B83-8B81-43A2-85F8-B688F44F97F5}" type="presParOf" srcId="{BCBE4E6F-FBF0-4C27-BFAF-956F3BEB4D4F}" destId="{B6E12A6B-C4F3-4DE2-8650-E7533D165551}" srcOrd="11" destOrd="0" presId="urn:microsoft.com/office/officeart/2008/layout/VerticalCurvedList"/>
    <dgm:cxn modelId="{4DFD989A-280E-4FFF-954F-3B0D93B3D8D6}" type="presParOf" srcId="{BCBE4E6F-FBF0-4C27-BFAF-956F3BEB4D4F}" destId="{E9085E6B-C71B-4179-80DD-02FDAD9E67AA}" srcOrd="12" destOrd="0" presId="urn:microsoft.com/office/officeart/2008/layout/VerticalCurvedList"/>
    <dgm:cxn modelId="{B9A3A8AA-6722-41EF-B614-5E57AE8E3342}" type="presParOf" srcId="{E9085E6B-C71B-4179-80DD-02FDAD9E67AA}" destId="{8D4D7FAA-84C3-4F0C-8AFA-A01D995C22F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191E5D-8876-413F-B419-5E29F8B537F9}" type="doc">
      <dgm:prSet loTypeId="urn:microsoft.com/office/officeart/2005/8/layout/hChevron3" loCatId="process" qsTypeId="urn:microsoft.com/office/officeart/2005/8/quickstyle/simple1" qsCatId="simple" csTypeId="urn:microsoft.com/office/officeart/2005/8/colors/accent1_2" csCatId="accent1" phldr="1"/>
      <dgm:spPr/>
    </dgm:pt>
    <dgm:pt modelId="{8B1A1AAE-6CE7-45AB-8AA6-90A6AE53472B}">
      <dgm:prSet phldrT="[Text]" custT="1"/>
      <dgm:spPr>
        <a:solidFill>
          <a:schemeClr val="accent1"/>
        </a:solidFill>
      </dgm:spPr>
      <dgm:t>
        <a:bodyPr/>
        <a:lstStyle/>
        <a:p>
          <a:r>
            <a:rPr lang="en-US" sz="1200" b="1" dirty="0">
              <a:latin typeface="Calibri" panose="020F0502020204030204" pitchFamily="34" charset="0"/>
              <a:cs typeface="Calibri" panose="020F0502020204030204" pitchFamily="34" charset="0"/>
            </a:rPr>
            <a:t>Pay For Performance</a:t>
          </a:r>
        </a:p>
      </dgm:t>
    </dgm:pt>
    <dgm:pt modelId="{E90A331F-9A10-45D8-A0D8-71C406C07661}" type="parTrans" cxnId="{828AD62F-F661-4D23-9D98-1272316B4896}">
      <dgm:prSet/>
      <dgm:spPr/>
      <dgm:t>
        <a:bodyPr/>
        <a:lstStyle/>
        <a:p>
          <a:endParaRPr lang="en-US" sz="1200">
            <a:latin typeface="Calibri" panose="020F0502020204030204" pitchFamily="34" charset="0"/>
            <a:cs typeface="Calibri" panose="020F0502020204030204" pitchFamily="34" charset="0"/>
          </a:endParaRPr>
        </a:p>
      </dgm:t>
    </dgm:pt>
    <dgm:pt modelId="{0523050D-5539-4045-874D-D4D5945C0BF1}" type="sibTrans" cxnId="{828AD62F-F661-4D23-9D98-1272316B4896}">
      <dgm:prSet/>
      <dgm:spPr/>
      <dgm:t>
        <a:bodyPr/>
        <a:lstStyle/>
        <a:p>
          <a:endParaRPr lang="en-US" sz="1200">
            <a:latin typeface="Calibri" panose="020F0502020204030204" pitchFamily="34" charset="0"/>
            <a:cs typeface="Calibri" panose="020F0502020204030204" pitchFamily="34" charset="0"/>
          </a:endParaRPr>
        </a:p>
      </dgm:t>
    </dgm:pt>
    <dgm:pt modelId="{88D58AC8-B123-41CE-B79B-3CAB16168558}">
      <dgm:prSet phldrT="[Text]" custT="1"/>
      <dgm:spPr>
        <a:solidFill>
          <a:schemeClr val="accent5"/>
        </a:solidFill>
      </dgm:spPr>
      <dgm:t>
        <a:bodyPr/>
        <a:lstStyle/>
        <a:p>
          <a:r>
            <a:rPr lang="en-US" sz="1200" b="1" dirty="0">
              <a:solidFill>
                <a:schemeClr val="bg1"/>
              </a:solidFill>
              <a:latin typeface="Calibri" panose="020F0502020204030204" pitchFamily="34" charset="0"/>
              <a:cs typeface="Calibri" panose="020F0502020204030204" pitchFamily="34" charset="0"/>
            </a:rPr>
            <a:t>Clinical Integration</a:t>
          </a:r>
        </a:p>
      </dgm:t>
    </dgm:pt>
    <dgm:pt modelId="{134A6272-9436-4E38-8699-56DE372A05E3}" type="parTrans" cxnId="{63909CE2-DD58-452B-9339-C67335E0C89B}">
      <dgm:prSet/>
      <dgm:spPr/>
      <dgm:t>
        <a:bodyPr/>
        <a:lstStyle/>
        <a:p>
          <a:endParaRPr lang="en-US" sz="1200">
            <a:latin typeface="Calibri" panose="020F0502020204030204" pitchFamily="34" charset="0"/>
            <a:cs typeface="Calibri" panose="020F0502020204030204" pitchFamily="34" charset="0"/>
          </a:endParaRPr>
        </a:p>
      </dgm:t>
    </dgm:pt>
    <dgm:pt modelId="{E404A430-804D-4EBC-AE3A-543101ADA080}" type="sibTrans" cxnId="{63909CE2-DD58-452B-9339-C67335E0C89B}">
      <dgm:prSet/>
      <dgm:spPr/>
      <dgm:t>
        <a:bodyPr/>
        <a:lstStyle/>
        <a:p>
          <a:endParaRPr lang="en-US" sz="1200">
            <a:latin typeface="Calibri" panose="020F0502020204030204" pitchFamily="34" charset="0"/>
            <a:cs typeface="Calibri" panose="020F0502020204030204" pitchFamily="34" charset="0"/>
          </a:endParaRPr>
        </a:p>
      </dgm:t>
    </dgm:pt>
    <dgm:pt modelId="{DDA4891E-7C9D-4B81-ACDF-E28A63F182FE}">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Shared Savings</a:t>
          </a:r>
        </a:p>
      </dgm:t>
    </dgm:pt>
    <dgm:pt modelId="{9276B92B-D955-409D-AA14-32F487E0F7D1}" type="parTrans" cxnId="{C78936AF-1E1F-4042-A384-BCA5468A6356}">
      <dgm:prSet/>
      <dgm:spPr/>
      <dgm:t>
        <a:bodyPr/>
        <a:lstStyle/>
        <a:p>
          <a:endParaRPr lang="en-US" sz="1200">
            <a:latin typeface="Calibri" panose="020F0502020204030204" pitchFamily="34" charset="0"/>
            <a:cs typeface="Calibri" panose="020F0502020204030204" pitchFamily="34" charset="0"/>
          </a:endParaRPr>
        </a:p>
      </dgm:t>
    </dgm:pt>
    <dgm:pt modelId="{A22B9385-EDC6-40EE-AC68-BCC938123A70}" type="sibTrans" cxnId="{C78936AF-1E1F-4042-A384-BCA5468A6356}">
      <dgm:prSet/>
      <dgm:spPr/>
      <dgm:t>
        <a:bodyPr/>
        <a:lstStyle/>
        <a:p>
          <a:endParaRPr lang="en-US" sz="1200">
            <a:latin typeface="Calibri" panose="020F0502020204030204" pitchFamily="34" charset="0"/>
            <a:cs typeface="Calibri" panose="020F0502020204030204" pitchFamily="34" charset="0"/>
          </a:endParaRPr>
        </a:p>
      </dgm:t>
    </dgm:pt>
    <dgm:pt modelId="{E3CA3AD1-F4AB-4157-98DB-4ABE5507A35A}">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Bundled Payments</a:t>
          </a:r>
        </a:p>
      </dgm:t>
    </dgm:pt>
    <dgm:pt modelId="{EA99F8F5-A3C5-4FB0-84D4-3D1ADA505AE1}" type="parTrans" cxnId="{7969F8E3-DA35-42B0-AEDF-E3D00FF90ECD}">
      <dgm:prSet/>
      <dgm:spPr/>
      <dgm:t>
        <a:bodyPr/>
        <a:lstStyle/>
        <a:p>
          <a:endParaRPr lang="en-US" sz="1200">
            <a:latin typeface="Calibri" panose="020F0502020204030204" pitchFamily="34" charset="0"/>
            <a:cs typeface="Calibri" panose="020F0502020204030204" pitchFamily="34" charset="0"/>
          </a:endParaRPr>
        </a:p>
      </dgm:t>
    </dgm:pt>
    <dgm:pt modelId="{9A3D40AC-C5C6-4EF7-97B5-C4D6060DF41A}" type="sibTrans" cxnId="{7969F8E3-DA35-42B0-AEDF-E3D00FF90ECD}">
      <dgm:prSet/>
      <dgm:spPr/>
      <dgm:t>
        <a:bodyPr/>
        <a:lstStyle/>
        <a:p>
          <a:endParaRPr lang="en-US" sz="1200">
            <a:latin typeface="Calibri" panose="020F0502020204030204" pitchFamily="34" charset="0"/>
            <a:cs typeface="Calibri" panose="020F0502020204030204" pitchFamily="34" charset="0"/>
          </a:endParaRPr>
        </a:p>
      </dgm:t>
    </dgm:pt>
    <dgm:pt modelId="{0A1ED345-312D-48B2-979D-9F6EED0665FB}">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Shared Risk</a:t>
          </a:r>
        </a:p>
      </dgm:t>
    </dgm:pt>
    <dgm:pt modelId="{52660B85-9B23-4830-B380-CCE01CE18BC9}" type="parTrans" cxnId="{9774224B-536D-485C-9975-EBCEAF1B29D3}">
      <dgm:prSet/>
      <dgm:spPr/>
      <dgm:t>
        <a:bodyPr/>
        <a:lstStyle/>
        <a:p>
          <a:endParaRPr lang="en-US" sz="1200">
            <a:latin typeface="Calibri" panose="020F0502020204030204" pitchFamily="34" charset="0"/>
            <a:cs typeface="Calibri" panose="020F0502020204030204" pitchFamily="34" charset="0"/>
          </a:endParaRPr>
        </a:p>
      </dgm:t>
    </dgm:pt>
    <dgm:pt modelId="{2C0E7A63-8D10-48BD-B909-9863ACDA2D28}" type="sibTrans" cxnId="{9774224B-536D-485C-9975-EBCEAF1B29D3}">
      <dgm:prSet/>
      <dgm:spPr/>
      <dgm:t>
        <a:bodyPr/>
        <a:lstStyle/>
        <a:p>
          <a:endParaRPr lang="en-US" sz="1200">
            <a:latin typeface="Calibri" panose="020F0502020204030204" pitchFamily="34" charset="0"/>
            <a:cs typeface="Calibri" panose="020F0502020204030204" pitchFamily="34" charset="0"/>
          </a:endParaRPr>
        </a:p>
      </dgm:t>
    </dgm:pt>
    <dgm:pt modelId="{7477549A-CA8D-4589-838B-4F6169411D4B}">
      <dgm:prSet phldrT="[Text]" custT="1"/>
      <dgm:spPr>
        <a:solidFill>
          <a:schemeClr val="accent1"/>
        </a:solidFill>
      </dgm:spPr>
      <dgm:t>
        <a:bodyPr/>
        <a:lstStyle/>
        <a:p>
          <a:r>
            <a:rPr lang="en-US" sz="1200" b="1" dirty="0">
              <a:latin typeface="Calibri" panose="020F0502020204030204" pitchFamily="34" charset="0"/>
              <a:cs typeface="Calibri" panose="020F0502020204030204" pitchFamily="34" charset="0"/>
            </a:rPr>
            <a:t>Capitation / Full Risk</a:t>
          </a:r>
        </a:p>
      </dgm:t>
    </dgm:pt>
    <dgm:pt modelId="{69F7519C-4F85-4929-899A-1499C372CFD5}" type="parTrans" cxnId="{366030B3-9DCD-4242-AB9F-6F25CF7B9AA0}">
      <dgm:prSet/>
      <dgm:spPr/>
      <dgm:t>
        <a:bodyPr/>
        <a:lstStyle/>
        <a:p>
          <a:endParaRPr lang="en-US" sz="1200">
            <a:latin typeface="Calibri" panose="020F0502020204030204" pitchFamily="34" charset="0"/>
            <a:cs typeface="Calibri" panose="020F0502020204030204" pitchFamily="34" charset="0"/>
          </a:endParaRPr>
        </a:p>
      </dgm:t>
    </dgm:pt>
    <dgm:pt modelId="{06CD0A82-C3A4-442A-B2E5-FD3FCDD61C1E}" type="sibTrans" cxnId="{366030B3-9DCD-4242-AB9F-6F25CF7B9AA0}">
      <dgm:prSet/>
      <dgm:spPr/>
      <dgm:t>
        <a:bodyPr/>
        <a:lstStyle/>
        <a:p>
          <a:endParaRPr lang="en-US" sz="1200">
            <a:latin typeface="Calibri" panose="020F0502020204030204" pitchFamily="34" charset="0"/>
            <a:cs typeface="Calibri" panose="020F0502020204030204" pitchFamily="34" charset="0"/>
          </a:endParaRPr>
        </a:p>
      </dgm:t>
    </dgm:pt>
    <dgm:pt modelId="{E6DE9B97-C8D3-47A1-AA10-FFD918C7F82E}">
      <dgm:prSet phldrT="[Text]" custT="1"/>
      <dgm:spPr>
        <a:solidFill>
          <a:schemeClr val="accent1"/>
        </a:solidFill>
      </dgm:spPr>
      <dgm:t>
        <a:bodyPr/>
        <a:lstStyle/>
        <a:p>
          <a:r>
            <a:rPr lang="en-US" sz="1200" b="1" dirty="0">
              <a:latin typeface="Calibri" panose="020F0502020204030204" pitchFamily="34" charset="0"/>
              <a:cs typeface="Calibri" panose="020F0502020204030204" pitchFamily="34" charset="0"/>
            </a:rPr>
            <a:t>Provider Sponsored Plans</a:t>
          </a:r>
        </a:p>
      </dgm:t>
    </dgm:pt>
    <dgm:pt modelId="{0E605C39-EE09-4B11-8A9D-A76CCC4FD150}" type="parTrans" cxnId="{571DEB3E-F73F-4558-B743-CE7CE70A9FC2}">
      <dgm:prSet/>
      <dgm:spPr/>
      <dgm:t>
        <a:bodyPr/>
        <a:lstStyle/>
        <a:p>
          <a:endParaRPr lang="en-US" sz="1200">
            <a:latin typeface="Calibri" panose="020F0502020204030204" pitchFamily="34" charset="0"/>
            <a:cs typeface="Calibri" panose="020F0502020204030204" pitchFamily="34" charset="0"/>
          </a:endParaRPr>
        </a:p>
      </dgm:t>
    </dgm:pt>
    <dgm:pt modelId="{14445D5B-07E1-4012-82D6-7EC3895ED64F}" type="sibTrans" cxnId="{571DEB3E-F73F-4558-B743-CE7CE70A9FC2}">
      <dgm:prSet/>
      <dgm:spPr/>
      <dgm:t>
        <a:bodyPr/>
        <a:lstStyle/>
        <a:p>
          <a:endParaRPr lang="en-US" sz="1200">
            <a:latin typeface="Calibri" panose="020F0502020204030204" pitchFamily="34" charset="0"/>
            <a:cs typeface="Calibri" panose="020F0502020204030204" pitchFamily="34" charset="0"/>
          </a:endParaRPr>
        </a:p>
      </dgm:t>
    </dgm:pt>
    <dgm:pt modelId="{07EEAAB4-A1E0-4A26-8EB6-96ACA5399388}" type="pres">
      <dgm:prSet presAssocID="{9E191E5D-8876-413F-B419-5E29F8B537F9}" presName="Name0" presStyleCnt="0">
        <dgm:presLayoutVars>
          <dgm:dir/>
          <dgm:resizeHandles val="exact"/>
        </dgm:presLayoutVars>
      </dgm:prSet>
      <dgm:spPr/>
    </dgm:pt>
    <dgm:pt modelId="{F48C6749-5549-4243-B7B1-BB951FCE4D71}" type="pres">
      <dgm:prSet presAssocID="{8B1A1AAE-6CE7-45AB-8AA6-90A6AE53472B}" presName="parTxOnly" presStyleLbl="node1" presStyleIdx="0" presStyleCnt="7">
        <dgm:presLayoutVars>
          <dgm:bulletEnabled val="1"/>
        </dgm:presLayoutVars>
      </dgm:prSet>
      <dgm:spPr/>
    </dgm:pt>
    <dgm:pt modelId="{9DAF8518-A0D5-4CDB-BB0A-6CF4CD140DDB}" type="pres">
      <dgm:prSet presAssocID="{0523050D-5539-4045-874D-D4D5945C0BF1}" presName="parSpace" presStyleCnt="0"/>
      <dgm:spPr/>
    </dgm:pt>
    <dgm:pt modelId="{5D11ED0F-1D33-46E6-A1A2-144A4E0A881B}" type="pres">
      <dgm:prSet presAssocID="{88D58AC8-B123-41CE-B79B-3CAB16168558}" presName="parTxOnly" presStyleLbl="node1" presStyleIdx="1" presStyleCnt="7">
        <dgm:presLayoutVars>
          <dgm:bulletEnabled val="1"/>
        </dgm:presLayoutVars>
      </dgm:prSet>
      <dgm:spPr/>
    </dgm:pt>
    <dgm:pt modelId="{1193E7A3-EF3E-4BAE-BB3F-2E3B8F25DD2D}" type="pres">
      <dgm:prSet presAssocID="{E404A430-804D-4EBC-AE3A-543101ADA080}" presName="parSpace" presStyleCnt="0"/>
      <dgm:spPr/>
    </dgm:pt>
    <dgm:pt modelId="{70978388-B255-48DA-9FCF-BDB6DEE7680C}" type="pres">
      <dgm:prSet presAssocID="{DDA4891E-7C9D-4B81-ACDF-E28A63F182FE}" presName="parTxOnly" presStyleLbl="node1" presStyleIdx="2" presStyleCnt="7">
        <dgm:presLayoutVars>
          <dgm:bulletEnabled val="1"/>
        </dgm:presLayoutVars>
      </dgm:prSet>
      <dgm:spPr/>
    </dgm:pt>
    <dgm:pt modelId="{A3234BC9-686C-4FF2-839D-CC5C48541CC7}" type="pres">
      <dgm:prSet presAssocID="{A22B9385-EDC6-40EE-AC68-BCC938123A70}" presName="parSpace" presStyleCnt="0"/>
      <dgm:spPr/>
    </dgm:pt>
    <dgm:pt modelId="{99FC02DC-AADC-47AC-BB5F-65E3CB3E7514}" type="pres">
      <dgm:prSet presAssocID="{E3CA3AD1-F4AB-4157-98DB-4ABE5507A35A}" presName="parTxOnly" presStyleLbl="node1" presStyleIdx="3" presStyleCnt="7">
        <dgm:presLayoutVars>
          <dgm:bulletEnabled val="1"/>
        </dgm:presLayoutVars>
      </dgm:prSet>
      <dgm:spPr/>
    </dgm:pt>
    <dgm:pt modelId="{0E2CC1B2-DBB2-48F7-919F-5FA8EA1FDBB5}" type="pres">
      <dgm:prSet presAssocID="{9A3D40AC-C5C6-4EF7-97B5-C4D6060DF41A}" presName="parSpace" presStyleCnt="0"/>
      <dgm:spPr/>
    </dgm:pt>
    <dgm:pt modelId="{3D5D13CA-FC06-4CE6-94CB-904CB06A99C4}" type="pres">
      <dgm:prSet presAssocID="{0A1ED345-312D-48B2-979D-9F6EED0665FB}" presName="parTxOnly" presStyleLbl="node1" presStyleIdx="4" presStyleCnt="7">
        <dgm:presLayoutVars>
          <dgm:bulletEnabled val="1"/>
        </dgm:presLayoutVars>
      </dgm:prSet>
      <dgm:spPr/>
    </dgm:pt>
    <dgm:pt modelId="{F789D99C-2838-460F-904F-F43ABFCFD985}" type="pres">
      <dgm:prSet presAssocID="{2C0E7A63-8D10-48BD-B909-9863ACDA2D28}" presName="parSpace" presStyleCnt="0"/>
      <dgm:spPr/>
    </dgm:pt>
    <dgm:pt modelId="{47945632-6EC2-41BB-A278-B2B5BA8F7682}" type="pres">
      <dgm:prSet presAssocID="{7477549A-CA8D-4589-838B-4F6169411D4B}" presName="parTxOnly" presStyleLbl="node1" presStyleIdx="5" presStyleCnt="7">
        <dgm:presLayoutVars>
          <dgm:bulletEnabled val="1"/>
        </dgm:presLayoutVars>
      </dgm:prSet>
      <dgm:spPr/>
    </dgm:pt>
    <dgm:pt modelId="{C8E22B59-8758-4210-A4E5-FBDC54BD59C7}" type="pres">
      <dgm:prSet presAssocID="{06CD0A82-C3A4-442A-B2E5-FD3FCDD61C1E}" presName="parSpace" presStyleCnt="0"/>
      <dgm:spPr/>
    </dgm:pt>
    <dgm:pt modelId="{09C68AD6-FDB5-4605-ADFE-D6414FA63DA8}" type="pres">
      <dgm:prSet presAssocID="{E6DE9B97-C8D3-47A1-AA10-FFD918C7F82E}" presName="parTxOnly" presStyleLbl="node1" presStyleIdx="6" presStyleCnt="7">
        <dgm:presLayoutVars>
          <dgm:bulletEnabled val="1"/>
        </dgm:presLayoutVars>
      </dgm:prSet>
      <dgm:spPr/>
    </dgm:pt>
  </dgm:ptLst>
  <dgm:cxnLst>
    <dgm:cxn modelId="{A068011C-ABB2-45E0-B6BA-283F7BFC865B}" type="presOf" srcId="{E6DE9B97-C8D3-47A1-AA10-FFD918C7F82E}" destId="{09C68AD6-FDB5-4605-ADFE-D6414FA63DA8}" srcOrd="0" destOrd="0" presId="urn:microsoft.com/office/officeart/2005/8/layout/hChevron3"/>
    <dgm:cxn modelId="{62E4D71E-366C-4613-8827-B293AEBBD11F}" type="presOf" srcId="{9E191E5D-8876-413F-B419-5E29F8B537F9}" destId="{07EEAAB4-A1E0-4A26-8EB6-96ACA5399388}" srcOrd="0" destOrd="0" presId="urn:microsoft.com/office/officeart/2005/8/layout/hChevron3"/>
    <dgm:cxn modelId="{828AD62F-F661-4D23-9D98-1272316B4896}" srcId="{9E191E5D-8876-413F-B419-5E29F8B537F9}" destId="{8B1A1AAE-6CE7-45AB-8AA6-90A6AE53472B}" srcOrd="0" destOrd="0" parTransId="{E90A331F-9A10-45D8-A0D8-71C406C07661}" sibTransId="{0523050D-5539-4045-874D-D4D5945C0BF1}"/>
    <dgm:cxn modelId="{7D419B32-BF80-4E03-B7FC-F7DF85BB3F1B}" type="presOf" srcId="{88D58AC8-B123-41CE-B79B-3CAB16168558}" destId="{5D11ED0F-1D33-46E6-A1A2-144A4E0A881B}" srcOrd="0" destOrd="0" presId="urn:microsoft.com/office/officeart/2005/8/layout/hChevron3"/>
    <dgm:cxn modelId="{571DEB3E-F73F-4558-B743-CE7CE70A9FC2}" srcId="{9E191E5D-8876-413F-B419-5E29F8B537F9}" destId="{E6DE9B97-C8D3-47A1-AA10-FFD918C7F82E}" srcOrd="6" destOrd="0" parTransId="{0E605C39-EE09-4B11-8A9D-A76CCC4FD150}" sibTransId="{14445D5B-07E1-4012-82D6-7EC3895ED64F}"/>
    <dgm:cxn modelId="{50FDF25D-C8D1-4B75-B40F-C7F3B4620237}" type="presOf" srcId="{7477549A-CA8D-4589-838B-4F6169411D4B}" destId="{47945632-6EC2-41BB-A278-B2B5BA8F7682}" srcOrd="0" destOrd="0" presId="urn:microsoft.com/office/officeart/2005/8/layout/hChevron3"/>
    <dgm:cxn modelId="{689FE644-98FD-4AD6-B4BD-C31181F8A03B}" type="presOf" srcId="{E3CA3AD1-F4AB-4157-98DB-4ABE5507A35A}" destId="{99FC02DC-AADC-47AC-BB5F-65E3CB3E7514}" srcOrd="0" destOrd="0" presId="urn:microsoft.com/office/officeart/2005/8/layout/hChevron3"/>
    <dgm:cxn modelId="{9774224B-536D-485C-9975-EBCEAF1B29D3}" srcId="{9E191E5D-8876-413F-B419-5E29F8B537F9}" destId="{0A1ED345-312D-48B2-979D-9F6EED0665FB}" srcOrd="4" destOrd="0" parTransId="{52660B85-9B23-4830-B380-CCE01CE18BC9}" sibTransId="{2C0E7A63-8D10-48BD-B909-9863ACDA2D28}"/>
    <dgm:cxn modelId="{E750726D-D60C-4D38-AB2D-E812FC829535}" type="presOf" srcId="{8B1A1AAE-6CE7-45AB-8AA6-90A6AE53472B}" destId="{F48C6749-5549-4243-B7B1-BB951FCE4D71}" srcOrd="0" destOrd="0" presId="urn:microsoft.com/office/officeart/2005/8/layout/hChevron3"/>
    <dgm:cxn modelId="{2FEE376F-4A37-4CAB-93F7-76581CB19841}" type="presOf" srcId="{0A1ED345-312D-48B2-979D-9F6EED0665FB}" destId="{3D5D13CA-FC06-4CE6-94CB-904CB06A99C4}" srcOrd="0" destOrd="0" presId="urn:microsoft.com/office/officeart/2005/8/layout/hChevron3"/>
    <dgm:cxn modelId="{C78936AF-1E1F-4042-A384-BCA5468A6356}" srcId="{9E191E5D-8876-413F-B419-5E29F8B537F9}" destId="{DDA4891E-7C9D-4B81-ACDF-E28A63F182FE}" srcOrd="2" destOrd="0" parTransId="{9276B92B-D955-409D-AA14-32F487E0F7D1}" sibTransId="{A22B9385-EDC6-40EE-AC68-BCC938123A70}"/>
    <dgm:cxn modelId="{366030B3-9DCD-4242-AB9F-6F25CF7B9AA0}" srcId="{9E191E5D-8876-413F-B419-5E29F8B537F9}" destId="{7477549A-CA8D-4589-838B-4F6169411D4B}" srcOrd="5" destOrd="0" parTransId="{69F7519C-4F85-4929-899A-1499C372CFD5}" sibTransId="{06CD0A82-C3A4-442A-B2E5-FD3FCDD61C1E}"/>
    <dgm:cxn modelId="{5E43D9C1-F68D-45E6-8B4F-7E1F5B45C292}" type="presOf" srcId="{DDA4891E-7C9D-4B81-ACDF-E28A63F182FE}" destId="{70978388-B255-48DA-9FCF-BDB6DEE7680C}" srcOrd="0" destOrd="0" presId="urn:microsoft.com/office/officeart/2005/8/layout/hChevron3"/>
    <dgm:cxn modelId="{63909CE2-DD58-452B-9339-C67335E0C89B}" srcId="{9E191E5D-8876-413F-B419-5E29F8B537F9}" destId="{88D58AC8-B123-41CE-B79B-3CAB16168558}" srcOrd="1" destOrd="0" parTransId="{134A6272-9436-4E38-8699-56DE372A05E3}" sibTransId="{E404A430-804D-4EBC-AE3A-543101ADA080}"/>
    <dgm:cxn modelId="{7969F8E3-DA35-42B0-AEDF-E3D00FF90ECD}" srcId="{9E191E5D-8876-413F-B419-5E29F8B537F9}" destId="{E3CA3AD1-F4AB-4157-98DB-4ABE5507A35A}" srcOrd="3" destOrd="0" parTransId="{EA99F8F5-A3C5-4FB0-84D4-3D1ADA505AE1}" sibTransId="{9A3D40AC-C5C6-4EF7-97B5-C4D6060DF41A}"/>
    <dgm:cxn modelId="{D1C1193E-DDC2-48F3-9538-2323859CD788}" type="presParOf" srcId="{07EEAAB4-A1E0-4A26-8EB6-96ACA5399388}" destId="{F48C6749-5549-4243-B7B1-BB951FCE4D71}" srcOrd="0" destOrd="0" presId="urn:microsoft.com/office/officeart/2005/8/layout/hChevron3"/>
    <dgm:cxn modelId="{34489D20-4143-4256-9105-01D7D4A64B22}" type="presParOf" srcId="{07EEAAB4-A1E0-4A26-8EB6-96ACA5399388}" destId="{9DAF8518-A0D5-4CDB-BB0A-6CF4CD140DDB}" srcOrd="1" destOrd="0" presId="urn:microsoft.com/office/officeart/2005/8/layout/hChevron3"/>
    <dgm:cxn modelId="{820A7D06-C39D-471C-A090-8A14228E5388}" type="presParOf" srcId="{07EEAAB4-A1E0-4A26-8EB6-96ACA5399388}" destId="{5D11ED0F-1D33-46E6-A1A2-144A4E0A881B}" srcOrd="2" destOrd="0" presId="urn:microsoft.com/office/officeart/2005/8/layout/hChevron3"/>
    <dgm:cxn modelId="{C10479BD-6A49-4BBE-BF65-BA67DB762754}" type="presParOf" srcId="{07EEAAB4-A1E0-4A26-8EB6-96ACA5399388}" destId="{1193E7A3-EF3E-4BAE-BB3F-2E3B8F25DD2D}" srcOrd="3" destOrd="0" presId="urn:microsoft.com/office/officeart/2005/8/layout/hChevron3"/>
    <dgm:cxn modelId="{6749852D-03E1-4D10-9CB8-FED046FBD87C}" type="presParOf" srcId="{07EEAAB4-A1E0-4A26-8EB6-96ACA5399388}" destId="{70978388-B255-48DA-9FCF-BDB6DEE7680C}" srcOrd="4" destOrd="0" presId="urn:microsoft.com/office/officeart/2005/8/layout/hChevron3"/>
    <dgm:cxn modelId="{81B81312-B04D-49E6-BC14-96CE54DC5E49}" type="presParOf" srcId="{07EEAAB4-A1E0-4A26-8EB6-96ACA5399388}" destId="{A3234BC9-686C-4FF2-839D-CC5C48541CC7}" srcOrd="5" destOrd="0" presId="urn:microsoft.com/office/officeart/2005/8/layout/hChevron3"/>
    <dgm:cxn modelId="{EF06A010-71B6-4624-96A6-8044317ECBDD}" type="presParOf" srcId="{07EEAAB4-A1E0-4A26-8EB6-96ACA5399388}" destId="{99FC02DC-AADC-47AC-BB5F-65E3CB3E7514}" srcOrd="6" destOrd="0" presId="urn:microsoft.com/office/officeart/2005/8/layout/hChevron3"/>
    <dgm:cxn modelId="{FBD564B5-2421-44DC-8A88-2F6148ED348C}" type="presParOf" srcId="{07EEAAB4-A1E0-4A26-8EB6-96ACA5399388}" destId="{0E2CC1B2-DBB2-48F7-919F-5FA8EA1FDBB5}" srcOrd="7" destOrd="0" presId="urn:microsoft.com/office/officeart/2005/8/layout/hChevron3"/>
    <dgm:cxn modelId="{BD5CDAA9-63CB-4F86-B8C2-A34B61F23192}" type="presParOf" srcId="{07EEAAB4-A1E0-4A26-8EB6-96ACA5399388}" destId="{3D5D13CA-FC06-4CE6-94CB-904CB06A99C4}" srcOrd="8" destOrd="0" presId="urn:microsoft.com/office/officeart/2005/8/layout/hChevron3"/>
    <dgm:cxn modelId="{A33F75A0-0AB8-4955-AF8F-46336BC71FED}" type="presParOf" srcId="{07EEAAB4-A1E0-4A26-8EB6-96ACA5399388}" destId="{F789D99C-2838-460F-904F-F43ABFCFD985}" srcOrd="9" destOrd="0" presId="urn:microsoft.com/office/officeart/2005/8/layout/hChevron3"/>
    <dgm:cxn modelId="{F2FB273B-25E7-4556-902B-A5AD2EC972B1}" type="presParOf" srcId="{07EEAAB4-A1E0-4A26-8EB6-96ACA5399388}" destId="{47945632-6EC2-41BB-A278-B2B5BA8F7682}" srcOrd="10" destOrd="0" presId="urn:microsoft.com/office/officeart/2005/8/layout/hChevron3"/>
    <dgm:cxn modelId="{E0C4E525-B31E-4778-ADD1-CBD826F2F3EC}" type="presParOf" srcId="{07EEAAB4-A1E0-4A26-8EB6-96ACA5399388}" destId="{C8E22B59-8758-4210-A4E5-FBDC54BD59C7}" srcOrd="11" destOrd="0" presId="urn:microsoft.com/office/officeart/2005/8/layout/hChevron3"/>
    <dgm:cxn modelId="{FBCC4CB8-12E7-4B96-A83E-0C3A10EC6B92}" type="presParOf" srcId="{07EEAAB4-A1E0-4A26-8EB6-96ACA5399388}" destId="{09C68AD6-FDB5-4605-ADFE-D6414FA63DA8}"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34C500-CF16-4F71-BE8F-412F443A98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9D60A93-1942-4A4A-BE2F-2F8992B7E871}">
      <dgm:prSet phldrT="[Text]" custT="1"/>
      <dgm:spPr>
        <a:solidFill>
          <a:schemeClr val="bg1">
            <a:lumMod val="95000"/>
          </a:schemeClr>
        </a:solidFill>
      </dgm:spPr>
      <dgm:t>
        <a:bodyPr/>
        <a:lstStyle/>
        <a:p>
          <a:r>
            <a:rPr lang="en-US" sz="2000" dirty="0">
              <a:solidFill>
                <a:schemeClr val="tx1"/>
              </a:solidFill>
              <a:latin typeface="Calibri" panose="020F0502020204030204" pitchFamily="34" charset="0"/>
              <a:ea typeface="Roboto" panose="020B0604020202020204" charset="0"/>
              <a:cs typeface="Calibri" panose="020F0502020204030204" pitchFamily="34" charset="0"/>
            </a:rPr>
            <a:t>Continuum of Care Allows for Execution of System Goals</a:t>
          </a:r>
        </a:p>
      </dgm:t>
    </dgm:pt>
    <dgm:pt modelId="{F12ADEEA-7DB1-4884-ADDA-6C71DA9BADBE}" type="parTrans" cxnId="{8E195FDF-56D7-4D26-9ADC-72EB3777C099}">
      <dgm:prSet/>
      <dgm:spPr/>
      <dgm:t>
        <a:bodyPr/>
        <a:lstStyle/>
        <a:p>
          <a:endParaRPr lang="en-US" sz="2000">
            <a:latin typeface="Calibri" panose="020F0502020204030204" pitchFamily="34" charset="0"/>
            <a:ea typeface="Roboto" panose="020B0604020202020204" charset="0"/>
            <a:cs typeface="Calibri" panose="020F0502020204030204" pitchFamily="34" charset="0"/>
          </a:endParaRPr>
        </a:p>
      </dgm:t>
    </dgm:pt>
    <dgm:pt modelId="{BBD09C01-A19E-4189-9CF9-B8EDC976E547}" type="sibTrans" cxnId="{8E195FDF-56D7-4D26-9ADC-72EB3777C099}">
      <dgm:prSet/>
      <dgm:spPr/>
      <dgm:t>
        <a:bodyPr/>
        <a:lstStyle/>
        <a:p>
          <a:endParaRPr lang="en-US" sz="2000">
            <a:latin typeface="Calibri" panose="020F0502020204030204" pitchFamily="34" charset="0"/>
            <a:ea typeface="Roboto" panose="020B0604020202020204" charset="0"/>
            <a:cs typeface="Calibri" panose="020F0502020204030204" pitchFamily="34" charset="0"/>
          </a:endParaRPr>
        </a:p>
      </dgm:t>
    </dgm:pt>
    <dgm:pt modelId="{58844B26-8E26-4AF2-8D97-A8779F597F08}">
      <dgm:prSet phldrT="[Text]" custT="1"/>
      <dgm:spPr>
        <a:solidFill>
          <a:schemeClr val="bg1">
            <a:lumMod val="95000"/>
          </a:schemeClr>
        </a:solidFill>
      </dgm:spPr>
      <dgm:t>
        <a:bodyPr/>
        <a:lstStyle/>
        <a:p>
          <a:r>
            <a:rPr lang="en-US" sz="2000" dirty="0">
              <a:solidFill>
                <a:schemeClr val="tx1"/>
              </a:solidFill>
              <a:latin typeface="Calibri" panose="020F0502020204030204" pitchFamily="34" charset="0"/>
              <a:ea typeface="Roboto" panose="020B0604020202020204" charset="0"/>
              <a:cs typeface="Calibri" panose="020F0502020204030204" pitchFamily="34" charset="0"/>
            </a:rPr>
            <a:t>Shift to Risk Based Contracting Requires Strong Physician Alignment </a:t>
          </a:r>
        </a:p>
      </dgm:t>
    </dgm:pt>
    <dgm:pt modelId="{69F3C85C-0B13-4B27-88D2-787E486D1712}" type="parTrans" cxnId="{A6FC5375-F76F-4006-A645-931221125509}">
      <dgm:prSet/>
      <dgm:spPr/>
      <dgm:t>
        <a:bodyPr/>
        <a:lstStyle/>
        <a:p>
          <a:endParaRPr lang="en-US" sz="2000">
            <a:latin typeface="Calibri" panose="020F0502020204030204" pitchFamily="34" charset="0"/>
            <a:ea typeface="Roboto" panose="020B0604020202020204" charset="0"/>
            <a:cs typeface="Calibri" panose="020F0502020204030204" pitchFamily="34" charset="0"/>
          </a:endParaRPr>
        </a:p>
      </dgm:t>
    </dgm:pt>
    <dgm:pt modelId="{29F366BB-900E-47CD-8E08-3E874E939D04}" type="sibTrans" cxnId="{A6FC5375-F76F-4006-A645-931221125509}">
      <dgm:prSet/>
      <dgm:spPr/>
      <dgm:t>
        <a:bodyPr/>
        <a:lstStyle/>
        <a:p>
          <a:endParaRPr lang="en-US" sz="2000">
            <a:latin typeface="Calibri" panose="020F0502020204030204" pitchFamily="34" charset="0"/>
            <a:ea typeface="Roboto" panose="020B0604020202020204" charset="0"/>
            <a:cs typeface="Calibri" panose="020F0502020204030204" pitchFamily="34" charset="0"/>
          </a:endParaRPr>
        </a:p>
      </dgm:t>
    </dgm:pt>
    <dgm:pt modelId="{6BC876D1-CD04-447E-B3D6-1254EC12ECD8}">
      <dgm:prSet phldrT="[Text]" custT="1"/>
      <dgm:spPr>
        <a:solidFill>
          <a:schemeClr val="bg1">
            <a:lumMod val="95000"/>
          </a:schemeClr>
        </a:solidFill>
      </dgm:spPr>
      <dgm:t>
        <a:bodyPr/>
        <a:lstStyle/>
        <a:p>
          <a:r>
            <a:rPr lang="en-US" sz="2000" dirty="0">
              <a:solidFill>
                <a:schemeClr val="tx1"/>
              </a:solidFill>
              <a:latin typeface="Calibri" panose="020F0502020204030204" pitchFamily="34" charset="0"/>
              <a:ea typeface="Roboto" panose="020B0604020202020204" charset="0"/>
              <a:cs typeface="Calibri" panose="020F0502020204030204" pitchFamily="34" charset="0"/>
            </a:rPr>
            <a:t>Competitive Environment and Market Share Protection</a:t>
          </a:r>
        </a:p>
      </dgm:t>
    </dgm:pt>
    <dgm:pt modelId="{E5AE32B3-301A-4CE7-955B-35DF2DA2A472}" type="parTrans" cxnId="{739A2850-7BF0-434D-81C0-34A205E25AB4}">
      <dgm:prSet/>
      <dgm:spPr/>
      <dgm:t>
        <a:bodyPr/>
        <a:lstStyle/>
        <a:p>
          <a:endParaRPr lang="en-US" sz="2000">
            <a:latin typeface="Calibri" panose="020F0502020204030204" pitchFamily="34" charset="0"/>
            <a:ea typeface="Roboto" panose="020B0604020202020204" charset="0"/>
            <a:cs typeface="Calibri" panose="020F0502020204030204" pitchFamily="34" charset="0"/>
          </a:endParaRPr>
        </a:p>
      </dgm:t>
    </dgm:pt>
    <dgm:pt modelId="{F171307D-FC3B-447B-9424-F6EDDAD9A5F9}" type="sibTrans" cxnId="{739A2850-7BF0-434D-81C0-34A205E25AB4}">
      <dgm:prSet/>
      <dgm:spPr/>
      <dgm:t>
        <a:bodyPr/>
        <a:lstStyle/>
        <a:p>
          <a:endParaRPr lang="en-US" sz="2000">
            <a:latin typeface="Calibri" panose="020F0502020204030204" pitchFamily="34" charset="0"/>
            <a:ea typeface="Roboto" panose="020B0604020202020204" charset="0"/>
            <a:cs typeface="Calibri" panose="020F0502020204030204" pitchFamily="34" charset="0"/>
          </a:endParaRPr>
        </a:p>
      </dgm:t>
    </dgm:pt>
    <dgm:pt modelId="{343F08DF-7355-41A0-BA65-177FEF43F0C2}">
      <dgm:prSet phldrT="[Text]" custT="1"/>
      <dgm:spPr>
        <a:solidFill>
          <a:schemeClr val="bg1">
            <a:lumMod val="95000"/>
          </a:schemeClr>
        </a:solidFill>
      </dgm:spPr>
      <dgm:t>
        <a:bodyPr/>
        <a:lstStyle/>
        <a:p>
          <a:r>
            <a:rPr lang="en-US" sz="2000" dirty="0">
              <a:solidFill>
                <a:schemeClr val="tx1"/>
              </a:solidFill>
              <a:latin typeface="Calibri" panose="020F0502020204030204" pitchFamily="34" charset="0"/>
              <a:ea typeface="Roboto" panose="020B0604020202020204" charset="0"/>
              <a:cs typeface="Calibri" panose="020F0502020204030204" pitchFamily="34" charset="0"/>
            </a:rPr>
            <a:t>Clinical Alignment Reduces Costs by Reducing Variations of Care</a:t>
          </a:r>
        </a:p>
      </dgm:t>
    </dgm:pt>
    <dgm:pt modelId="{45F82D8A-CD18-48DB-AA76-8D087E2CCEDB}" type="parTrans" cxnId="{AFFF4BB0-C77C-459E-88DA-99F7F3A0F152}">
      <dgm:prSet/>
      <dgm:spPr/>
      <dgm:t>
        <a:bodyPr/>
        <a:lstStyle/>
        <a:p>
          <a:endParaRPr lang="en-US" sz="2000">
            <a:latin typeface="Calibri" panose="020F0502020204030204" pitchFamily="34" charset="0"/>
            <a:cs typeface="Calibri" panose="020F0502020204030204" pitchFamily="34" charset="0"/>
          </a:endParaRPr>
        </a:p>
      </dgm:t>
    </dgm:pt>
    <dgm:pt modelId="{BAFA4EB0-2D7E-48FE-8C36-4DDE6F94F68A}" type="sibTrans" cxnId="{AFFF4BB0-C77C-459E-88DA-99F7F3A0F152}">
      <dgm:prSet/>
      <dgm:spPr/>
      <dgm:t>
        <a:bodyPr/>
        <a:lstStyle/>
        <a:p>
          <a:endParaRPr lang="en-US" sz="2000">
            <a:latin typeface="Calibri" panose="020F0502020204030204" pitchFamily="34" charset="0"/>
            <a:cs typeface="Calibri" panose="020F0502020204030204" pitchFamily="34" charset="0"/>
          </a:endParaRPr>
        </a:p>
      </dgm:t>
    </dgm:pt>
    <dgm:pt modelId="{9DB86D31-FD74-42CE-BEFA-5773570580F2}">
      <dgm:prSet phldrT="[Text]" custT="1"/>
      <dgm:spPr>
        <a:solidFill>
          <a:schemeClr val="bg1">
            <a:lumMod val="95000"/>
          </a:schemeClr>
        </a:solidFill>
      </dgm:spPr>
      <dgm:t>
        <a:bodyPr/>
        <a:lstStyle/>
        <a:p>
          <a:r>
            <a:rPr lang="en-US" sz="2000" dirty="0">
              <a:solidFill>
                <a:schemeClr val="tx1"/>
              </a:solidFill>
              <a:latin typeface="Calibri" panose="020F0502020204030204" pitchFamily="34" charset="0"/>
              <a:ea typeface="Roboto" panose="020B0604020202020204" charset="0"/>
              <a:cs typeface="Calibri" panose="020F0502020204030204" pitchFamily="34" charset="0"/>
            </a:rPr>
            <a:t>Improve Efficiency of Referral Networks (</a:t>
          </a:r>
          <a:r>
            <a:rPr lang="en-US" sz="2000" b="1" dirty="0">
              <a:solidFill>
                <a:schemeClr val="tx1"/>
              </a:solidFill>
              <a:latin typeface="Calibri" panose="020F0502020204030204" pitchFamily="34" charset="0"/>
              <a:cs typeface="Calibri" panose="020F0502020204030204" pitchFamily="34" charset="0"/>
            </a:rPr>
            <a:t>Ensure Sufficient Physician Availability)</a:t>
          </a:r>
          <a:endParaRPr lang="en-US" sz="2000" dirty="0">
            <a:solidFill>
              <a:schemeClr val="tx1"/>
            </a:solidFill>
            <a:latin typeface="Calibri" panose="020F0502020204030204" pitchFamily="34" charset="0"/>
            <a:ea typeface="Roboto" panose="020B0604020202020204" charset="0"/>
            <a:cs typeface="Calibri" panose="020F0502020204030204" pitchFamily="34" charset="0"/>
          </a:endParaRPr>
        </a:p>
      </dgm:t>
    </dgm:pt>
    <dgm:pt modelId="{4607BC05-CFD5-4A8D-9290-65ADC113CDD9}" type="parTrans" cxnId="{DFFEC37E-7D99-4F10-8D3E-4B638326AF97}">
      <dgm:prSet/>
      <dgm:spPr/>
      <dgm:t>
        <a:bodyPr/>
        <a:lstStyle/>
        <a:p>
          <a:endParaRPr lang="en-US" sz="2000">
            <a:latin typeface="Calibri" panose="020F0502020204030204" pitchFamily="34" charset="0"/>
            <a:cs typeface="Calibri" panose="020F0502020204030204" pitchFamily="34" charset="0"/>
          </a:endParaRPr>
        </a:p>
      </dgm:t>
    </dgm:pt>
    <dgm:pt modelId="{BD4CAC90-ECA9-461A-878F-24280854F796}" type="sibTrans" cxnId="{DFFEC37E-7D99-4F10-8D3E-4B638326AF97}">
      <dgm:prSet/>
      <dgm:spPr/>
      <dgm:t>
        <a:bodyPr/>
        <a:lstStyle/>
        <a:p>
          <a:endParaRPr lang="en-US" sz="2000">
            <a:latin typeface="Calibri" panose="020F0502020204030204" pitchFamily="34" charset="0"/>
            <a:cs typeface="Calibri" panose="020F0502020204030204" pitchFamily="34" charset="0"/>
          </a:endParaRPr>
        </a:p>
      </dgm:t>
    </dgm:pt>
    <dgm:pt modelId="{55EF042F-88C0-47D6-B5FD-3B6051B0C610}">
      <dgm:prSet phldrT="[Text]" custT="1"/>
      <dgm:spPr>
        <a:solidFill>
          <a:schemeClr val="bg1">
            <a:lumMod val="95000"/>
          </a:schemeClr>
        </a:solidFill>
      </dgm:spPr>
      <dgm:t>
        <a:bodyPr/>
        <a:lstStyle/>
        <a:p>
          <a:r>
            <a:rPr lang="en-US" sz="2000" dirty="0">
              <a:solidFill>
                <a:schemeClr val="tx1"/>
              </a:solidFill>
              <a:latin typeface="Calibri" panose="020F0502020204030204" pitchFamily="34" charset="0"/>
              <a:ea typeface="Roboto" panose="020B0604020202020204" charset="0"/>
              <a:cs typeface="Calibri" panose="020F0502020204030204" pitchFamily="34" charset="0"/>
            </a:rPr>
            <a:t>Changing Reimbursement Models Tied to Quality Metrics</a:t>
          </a:r>
        </a:p>
      </dgm:t>
    </dgm:pt>
    <dgm:pt modelId="{B53EDF3E-5099-491C-94A7-158A391F2DA6}" type="parTrans" cxnId="{735F629A-272A-4562-9BB1-E732C01A8F7F}">
      <dgm:prSet/>
      <dgm:spPr/>
      <dgm:t>
        <a:bodyPr/>
        <a:lstStyle/>
        <a:p>
          <a:endParaRPr lang="en-US" sz="2000">
            <a:latin typeface="Calibri" panose="020F0502020204030204" pitchFamily="34" charset="0"/>
            <a:cs typeface="Calibri" panose="020F0502020204030204" pitchFamily="34" charset="0"/>
          </a:endParaRPr>
        </a:p>
      </dgm:t>
    </dgm:pt>
    <dgm:pt modelId="{9F67615F-B435-4EEA-89D2-09117389F496}" type="sibTrans" cxnId="{735F629A-272A-4562-9BB1-E732C01A8F7F}">
      <dgm:prSet/>
      <dgm:spPr/>
      <dgm:t>
        <a:bodyPr/>
        <a:lstStyle/>
        <a:p>
          <a:endParaRPr lang="en-US" sz="2000">
            <a:latin typeface="Calibri" panose="020F0502020204030204" pitchFamily="34" charset="0"/>
            <a:cs typeface="Calibri" panose="020F0502020204030204" pitchFamily="34" charset="0"/>
          </a:endParaRPr>
        </a:p>
      </dgm:t>
    </dgm:pt>
    <dgm:pt modelId="{231EDE47-2478-4CD7-8F64-746EF5067D71}" type="pres">
      <dgm:prSet presAssocID="{9434C500-CF16-4F71-BE8F-412F443A98FE}" presName="Name0" presStyleCnt="0">
        <dgm:presLayoutVars>
          <dgm:chMax val="7"/>
          <dgm:chPref val="7"/>
          <dgm:dir/>
        </dgm:presLayoutVars>
      </dgm:prSet>
      <dgm:spPr/>
    </dgm:pt>
    <dgm:pt modelId="{BCBE4E6F-FBF0-4C27-BFAF-956F3BEB4D4F}" type="pres">
      <dgm:prSet presAssocID="{9434C500-CF16-4F71-BE8F-412F443A98FE}" presName="Name1" presStyleCnt="0"/>
      <dgm:spPr/>
    </dgm:pt>
    <dgm:pt modelId="{4E07FC17-9580-47F1-AAD1-3C3043D14109}" type="pres">
      <dgm:prSet presAssocID="{9434C500-CF16-4F71-BE8F-412F443A98FE}" presName="cycle" presStyleCnt="0"/>
      <dgm:spPr/>
    </dgm:pt>
    <dgm:pt modelId="{BAB3C126-63BD-494E-9B12-6865A953C186}" type="pres">
      <dgm:prSet presAssocID="{9434C500-CF16-4F71-BE8F-412F443A98FE}" presName="srcNode" presStyleLbl="node1" presStyleIdx="0" presStyleCnt="6"/>
      <dgm:spPr/>
    </dgm:pt>
    <dgm:pt modelId="{C29D7163-A52B-4157-AA53-1E50303BDA3C}" type="pres">
      <dgm:prSet presAssocID="{9434C500-CF16-4F71-BE8F-412F443A98FE}" presName="conn" presStyleLbl="parChTrans1D2" presStyleIdx="0" presStyleCnt="1"/>
      <dgm:spPr/>
    </dgm:pt>
    <dgm:pt modelId="{DDA401BB-1B81-45AB-B922-8E66B0EDB2E9}" type="pres">
      <dgm:prSet presAssocID="{9434C500-CF16-4F71-BE8F-412F443A98FE}" presName="extraNode" presStyleLbl="node1" presStyleIdx="0" presStyleCnt="6"/>
      <dgm:spPr/>
    </dgm:pt>
    <dgm:pt modelId="{6520BA61-FCC4-4059-903D-96ACA287E803}" type="pres">
      <dgm:prSet presAssocID="{9434C500-CF16-4F71-BE8F-412F443A98FE}" presName="dstNode" presStyleLbl="node1" presStyleIdx="0" presStyleCnt="6"/>
      <dgm:spPr/>
    </dgm:pt>
    <dgm:pt modelId="{1145AA41-56A2-4B2A-9641-F69C84D7ADA8}" type="pres">
      <dgm:prSet presAssocID="{343F08DF-7355-41A0-BA65-177FEF43F0C2}" presName="text_1" presStyleLbl="node1" presStyleIdx="0" presStyleCnt="6">
        <dgm:presLayoutVars>
          <dgm:bulletEnabled val="1"/>
        </dgm:presLayoutVars>
      </dgm:prSet>
      <dgm:spPr/>
    </dgm:pt>
    <dgm:pt modelId="{E53371A4-7315-4F24-A3E6-EDF4B6A992AC}" type="pres">
      <dgm:prSet presAssocID="{343F08DF-7355-41A0-BA65-177FEF43F0C2}" presName="accent_1" presStyleCnt="0"/>
      <dgm:spPr/>
    </dgm:pt>
    <dgm:pt modelId="{B1896A08-4EBF-4147-B853-D5B11293BD7D}" type="pres">
      <dgm:prSet presAssocID="{343F08DF-7355-41A0-BA65-177FEF43F0C2}" presName="accentRepeatNode" presStyleLbl="solidFgAcc1" presStyleIdx="0" presStyleCnt="6"/>
      <dgm:spPr>
        <a:solidFill>
          <a:schemeClr val="accent1"/>
        </a:solidFill>
      </dgm:spPr>
    </dgm:pt>
    <dgm:pt modelId="{58AEE241-9562-4305-9B3E-2F8E85C5B9E2}" type="pres">
      <dgm:prSet presAssocID="{9DB86D31-FD74-42CE-BEFA-5773570580F2}" presName="text_2" presStyleLbl="node1" presStyleIdx="1" presStyleCnt="6">
        <dgm:presLayoutVars>
          <dgm:bulletEnabled val="1"/>
        </dgm:presLayoutVars>
      </dgm:prSet>
      <dgm:spPr/>
    </dgm:pt>
    <dgm:pt modelId="{B0088A54-8769-43DB-87C4-2EBB1F3437E5}" type="pres">
      <dgm:prSet presAssocID="{9DB86D31-FD74-42CE-BEFA-5773570580F2}" presName="accent_2" presStyleCnt="0"/>
      <dgm:spPr/>
    </dgm:pt>
    <dgm:pt modelId="{914A393D-747A-41C2-B4B5-A196D1026801}" type="pres">
      <dgm:prSet presAssocID="{9DB86D31-FD74-42CE-BEFA-5773570580F2}" presName="accentRepeatNode" presStyleLbl="solidFgAcc1" presStyleIdx="1" presStyleCnt="6"/>
      <dgm:spPr>
        <a:xfrm>
          <a:off x="449446" y="875517"/>
          <a:ext cx="583678" cy="583678"/>
        </a:xfrm>
        <a:prstGeom prst="ellipse">
          <a:avLst/>
        </a:prstGeom>
        <a:solidFill>
          <a:srgbClr val="96146E"/>
        </a:solidFill>
        <a:ln w="25400" cap="flat" cmpd="sng" algn="ctr">
          <a:solidFill>
            <a:srgbClr val="96146E">
              <a:hueOff val="0"/>
              <a:satOff val="0"/>
              <a:lumOff val="0"/>
              <a:alphaOff val="0"/>
            </a:srgbClr>
          </a:solidFill>
          <a:prstDash val="solid"/>
        </a:ln>
        <a:effectLst/>
      </dgm:spPr>
    </dgm:pt>
    <dgm:pt modelId="{363B24EC-F905-41C6-96B4-BBD8EC931951}" type="pres">
      <dgm:prSet presAssocID="{55EF042F-88C0-47D6-B5FD-3B6051B0C610}" presName="text_3" presStyleLbl="node1" presStyleIdx="2" presStyleCnt="6">
        <dgm:presLayoutVars>
          <dgm:bulletEnabled val="1"/>
        </dgm:presLayoutVars>
      </dgm:prSet>
      <dgm:spPr/>
    </dgm:pt>
    <dgm:pt modelId="{3DEFFF0E-25B9-469A-91E6-7E3AA2A10389}" type="pres">
      <dgm:prSet presAssocID="{55EF042F-88C0-47D6-B5FD-3B6051B0C610}" presName="accent_3" presStyleCnt="0"/>
      <dgm:spPr/>
    </dgm:pt>
    <dgm:pt modelId="{E7D82AB9-4346-4767-A0B2-2465616CDEB1}" type="pres">
      <dgm:prSet presAssocID="{55EF042F-88C0-47D6-B5FD-3B6051B0C610}" presName="accentRepeatNode" presStyleLbl="solidFgAcc1" presStyleIdx="2" presStyleCnt="6"/>
      <dgm:spPr>
        <a:xfrm>
          <a:off x="625082" y="1575842"/>
          <a:ext cx="583678" cy="583678"/>
        </a:xfrm>
        <a:prstGeom prst="ellipse">
          <a:avLst/>
        </a:prstGeom>
        <a:solidFill>
          <a:srgbClr val="96146E"/>
        </a:solidFill>
        <a:ln w="25400" cap="flat" cmpd="sng" algn="ctr">
          <a:solidFill>
            <a:srgbClr val="96146E">
              <a:hueOff val="0"/>
              <a:satOff val="0"/>
              <a:lumOff val="0"/>
              <a:alphaOff val="0"/>
            </a:srgbClr>
          </a:solidFill>
          <a:prstDash val="solid"/>
        </a:ln>
        <a:effectLst/>
      </dgm:spPr>
    </dgm:pt>
    <dgm:pt modelId="{5D619760-7968-4294-85C6-844084BA1AE4}" type="pres">
      <dgm:prSet presAssocID="{58844B26-8E26-4AF2-8D97-A8779F597F08}" presName="text_4" presStyleLbl="node1" presStyleIdx="3" presStyleCnt="6">
        <dgm:presLayoutVars>
          <dgm:bulletEnabled val="1"/>
        </dgm:presLayoutVars>
      </dgm:prSet>
      <dgm:spPr/>
    </dgm:pt>
    <dgm:pt modelId="{9DE14579-376A-4B49-9726-96A7ACF4A335}" type="pres">
      <dgm:prSet presAssocID="{58844B26-8E26-4AF2-8D97-A8779F597F08}" presName="accent_4" presStyleCnt="0"/>
      <dgm:spPr/>
    </dgm:pt>
    <dgm:pt modelId="{75771184-7DBB-422F-A33E-833F3A278F67}" type="pres">
      <dgm:prSet presAssocID="{58844B26-8E26-4AF2-8D97-A8779F597F08}" presName="accentRepeatNode" presStyleLbl="solidFgAcc1" presStyleIdx="3" presStyleCnt="6"/>
      <dgm:spPr>
        <a:xfrm>
          <a:off x="625082" y="2275723"/>
          <a:ext cx="583678" cy="583678"/>
        </a:xfrm>
        <a:prstGeom prst="ellipse">
          <a:avLst/>
        </a:prstGeom>
        <a:solidFill>
          <a:srgbClr val="96146E"/>
        </a:solidFill>
        <a:ln w="25400" cap="flat" cmpd="sng" algn="ctr">
          <a:solidFill>
            <a:srgbClr val="96146E">
              <a:hueOff val="0"/>
              <a:satOff val="0"/>
              <a:lumOff val="0"/>
              <a:alphaOff val="0"/>
            </a:srgbClr>
          </a:solidFill>
          <a:prstDash val="solid"/>
        </a:ln>
        <a:effectLst/>
      </dgm:spPr>
    </dgm:pt>
    <dgm:pt modelId="{C319CE13-2B49-4459-8AFC-DA45E968A075}" type="pres">
      <dgm:prSet presAssocID="{6BC876D1-CD04-447E-B3D6-1254EC12ECD8}" presName="text_5" presStyleLbl="node1" presStyleIdx="4" presStyleCnt="6">
        <dgm:presLayoutVars>
          <dgm:bulletEnabled val="1"/>
        </dgm:presLayoutVars>
      </dgm:prSet>
      <dgm:spPr/>
    </dgm:pt>
    <dgm:pt modelId="{1A1DBA72-437D-4ED6-8A0A-3D87F93B297F}" type="pres">
      <dgm:prSet presAssocID="{6BC876D1-CD04-447E-B3D6-1254EC12ECD8}" presName="accent_5" presStyleCnt="0"/>
      <dgm:spPr/>
    </dgm:pt>
    <dgm:pt modelId="{960BE0C2-2C97-4C31-A4DA-ADFDB0A79AB5}" type="pres">
      <dgm:prSet presAssocID="{6BC876D1-CD04-447E-B3D6-1254EC12ECD8}" presName="accentRepeatNode" presStyleLbl="solidFgAcc1" presStyleIdx="4" presStyleCnt="6"/>
      <dgm:spPr>
        <a:xfrm>
          <a:off x="449446" y="2976048"/>
          <a:ext cx="583678" cy="583678"/>
        </a:xfrm>
        <a:prstGeom prst="ellipse">
          <a:avLst/>
        </a:prstGeom>
        <a:solidFill>
          <a:srgbClr val="96146E"/>
        </a:solidFill>
        <a:ln w="25400" cap="flat" cmpd="sng" algn="ctr">
          <a:solidFill>
            <a:srgbClr val="96146E">
              <a:hueOff val="0"/>
              <a:satOff val="0"/>
              <a:lumOff val="0"/>
              <a:alphaOff val="0"/>
            </a:srgbClr>
          </a:solidFill>
          <a:prstDash val="solid"/>
        </a:ln>
        <a:effectLst/>
      </dgm:spPr>
    </dgm:pt>
    <dgm:pt modelId="{E4856AB2-2E6B-4ED3-B5BC-74F530CE7388}" type="pres">
      <dgm:prSet presAssocID="{B9D60A93-1942-4A4A-BE2F-2F8992B7E871}" presName="text_6" presStyleLbl="node1" presStyleIdx="5" presStyleCnt="6">
        <dgm:presLayoutVars>
          <dgm:bulletEnabled val="1"/>
        </dgm:presLayoutVars>
      </dgm:prSet>
      <dgm:spPr/>
    </dgm:pt>
    <dgm:pt modelId="{9E24718A-3C32-4F5F-A20B-AE04113851C6}" type="pres">
      <dgm:prSet presAssocID="{B9D60A93-1942-4A4A-BE2F-2F8992B7E871}" presName="accent_6" presStyleCnt="0"/>
      <dgm:spPr/>
    </dgm:pt>
    <dgm:pt modelId="{32EC0A4A-603A-4AFD-A6FC-C4A7E7445BC8}" type="pres">
      <dgm:prSet presAssocID="{B9D60A93-1942-4A4A-BE2F-2F8992B7E871}" presName="accentRepeatNode" presStyleLbl="solidFgAcc1" presStyleIdx="5" presStyleCnt="6"/>
      <dgm:spPr>
        <a:xfrm>
          <a:off x="65354" y="3676373"/>
          <a:ext cx="583678" cy="583678"/>
        </a:xfrm>
        <a:prstGeom prst="ellipse">
          <a:avLst/>
        </a:prstGeom>
        <a:solidFill>
          <a:srgbClr val="96146E"/>
        </a:solidFill>
        <a:ln w="25400" cap="flat" cmpd="sng" algn="ctr">
          <a:solidFill>
            <a:srgbClr val="96146E">
              <a:hueOff val="0"/>
              <a:satOff val="0"/>
              <a:lumOff val="0"/>
              <a:alphaOff val="0"/>
            </a:srgbClr>
          </a:solidFill>
          <a:prstDash val="solid"/>
        </a:ln>
        <a:effectLst/>
      </dgm:spPr>
    </dgm:pt>
  </dgm:ptLst>
  <dgm:cxnLst>
    <dgm:cxn modelId="{9194E80E-8856-43AE-BDF0-0A8EF7ED6E7E}" type="presOf" srcId="{55EF042F-88C0-47D6-B5FD-3B6051B0C610}" destId="{363B24EC-F905-41C6-96B4-BBD8EC931951}" srcOrd="0" destOrd="0" presId="urn:microsoft.com/office/officeart/2008/layout/VerticalCurvedList"/>
    <dgm:cxn modelId="{AA173217-F6DC-4F58-BC1F-58531CC490A8}" type="presOf" srcId="{B9D60A93-1942-4A4A-BE2F-2F8992B7E871}" destId="{E4856AB2-2E6B-4ED3-B5BC-74F530CE7388}" srcOrd="0" destOrd="0" presId="urn:microsoft.com/office/officeart/2008/layout/VerticalCurvedList"/>
    <dgm:cxn modelId="{D1F8703D-91CF-43FF-93F1-E7A16C0F8956}" type="presOf" srcId="{9DB86D31-FD74-42CE-BEFA-5773570580F2}" destId="{58AEE241-9562-4305-9B3E-2F8E85C5B9E2}" srcOrd="0" destOrd="0" presId="urn:microsoft.com/office/officeart/2008/layout/VerticalCurvedList"/>
    <dgm:cxn modelId="{739A2850-7BF0-434D-81C0-34A205E25AB4}" srcId="{9434C500-CF16-4F71-BE8F-412F443A98FE}" destId="{6BC876D1-CD04-447E-B3D6-1254EC12ECD8}" srcOrd="4" destOrd="0" parTransId="{E5AE32B3-301A-4CE7-955B-35DF2DA2A472}" sibTransId="{F171307D-FC3B-447B-9424-F6EDDAD9A5F9}"/>
    <dgm:cxn modelId="{A6FC5375-F76F-4006-A645-931221125509}" srcId="{9434C500-CF16-4F71-BE8F-412F443A98FE}" destId="{58844B26-8E26-4AF2-8D97-A8779F597F08}" srcOrd="3" destOrd="0" parTransId="{69F3C85C-0B13-4B27-88D2-787E486D1712}" sibTransId="{29F366BB-900E-47CD-8E08-3E874E939D04}"/>
    <dgm:cxn modelId="{DFFEC37E-7D99-4F10-8D3E-4B638326AF97}" srcId="{9434C500-CF16-4F71-BE8F-412F443A98FE}" destId="{9DB86D31-FD74-42CE-BEFA-5773570580F2}" srcOrd="1" destOrd="0" parTransId="{4607BC05-CFD5-4A8D-9290-65ADC113CDD9}" sibTransId="{BD4CAC90-ECA9-461A-878F-24280854F796}"/>
    <dgm:cxn modelId="{735F629A-272A-4562-9BB1-E732C01A8F7F}" srcId="{9434C500-CF16-4F71-BE8F-412F443A98FE}" destId="{55EF042F-88C0-47D6-B5FD-3B6051B0C610}" srcOrd="2" destOrd="0" parTransId="{B53EDF3E-5099-491C-94A7-158A391F2DA6}" sibTransId="{9F67615F-B435-4EEA-89D2-09117389F496}"/>
    <dgm:cxn modelId="{4BCB15A2-84FD-4F78-AAC6-D61F42AB1078}" type="presOf" srcId="{343F08DF-7355-41A0-BA65-177FEF43F0C2}" destId="{1145AA41-56A2-4B2A-9641-F69C84D7ADA8}" srcOrd="0" destOrd="0" presId="urn:microsoft.com/office/officeart/2008/layout/VerticalCurvedList"/>
    <dgm:cxn modelId="{43AF27AC-7D94-4210-8F1A-E7752A720ADF}" type="presOf" srcId="{BAFA4EB0-2D7E-48FE-8C36-4DDE6F94F68A}" destId="{C29D7163-A52B-4157-AA53-1E50303BDA3C}" srcOrd="0" destOrd="0" presId="urn:microsoft.com/office/officeart/2008/layout/VerticalCurvedList"/>
    <dgm:cxn modelId="{AFFF4BB0-C77C-459E-88DA-99F7F3A0F152}" srcId="{9434C500-CF16-4F71-BE8F-412F443A98FE}" destId="{343F08DF-7355-41A0-BA65-177FEF43F0C2}" srcOrd="0" destOrd="0" parTransId="{45F82D8A-CD18-48DB-AA76-8D087E2CCEDB}" sibTransId="{BAFA4EB0-2D7E-48FE-8C36-4DDE6F94F68A}"/>
    <dgm:cxn modelId="{8E195FDF-56D7-4D26-9ADC-72EB3777C099}" srcId="{9434C500-CF16-4F71-BE8F-412F443A98FE}" destId="{B9D60A93-1942-4A4A-BE2F-2F8992B7E871}" srcOrd="5" destOrd="0" parTransId="{F12ADEEA-7DB1-4884-ADDA-6C71DA9BADBE}" sibTransId="{BBD09C01-A19E-4189-9CF9-B8EDC976E547}"/>
    <dgm:cxn modelId="{5D82A8E9-1F04-4FB2-A225-496FD98C9FF9}" type="presOf" srcId="{58844B26-8E26-4AF2-8D97-A8779F597F08}" destId="{5D619760-7968-4294-85C6-844084BA1AE4}" srcOrd="0" destOrd="0" presId="urn:microsoft.com/office/officeart/2008/layout/VerticalCurvedList"/>
    <dgm:cxn modelId="{CA272EF3-67EB-467E-A078-A1C0D100E20A}" type="presOf" srcId="{9434C500-CF16-4F71-BE8F-412F443A98FE}" destId="{231EDE47-2478-4CD7-8F64-746EF5067D71}" srcOrd="0" destOrd="0" presId="urn:microsoft.com/office/officeart/2008/layout/VerticalCurvedList"/>
    <dgm:cxn modelId="{3F5CC4F3-FDA6-4177-B5FF-292F3E27E6B2}" type="presOf" srcId="{6BC876D1-CD04-447E-B3D6-1254EC12ECD8}" destId="{C319CE13-2B49-4459-8AFC-DA45E968A075}" srcOrd="0" destOrd="0" presId="urn:microsoft.com/office/officeart/2008/layout/VerticalCurvedList"/>
    <dgm:cxn modelId="{9E206E26-4BE3-49C4-996B-3BEBF127FE9D}" type="presParOf" srcId="{231EDE47-2478-4CD7-8F64-746EF5067D71}" destId="{BCBE4E6F-FBF0-4C27-BFAF-956F3BEB4D4F}" srcOrd="0" destOrd="0" presId="urn:microsoft.com/office/officeart/2008/layout/VerticalCurvedList"/>
    <dgm:cxn modelId="{4C7F5B23-C70E-4147-8064-2CF53972D962}" type="presParOf" srcId="{BCBE4E6F-FBF0-4C27-BFAF-956F3BEB4D4F}" destId="{4E07FC17-9580-47F1-AAD1-3C3043D14109}" srcOrd="0" destOrd="0" presId="urn:microsoft.com/office/officeart/2008/layout/VerticalCurvedList"/>
    <dgm:cxn modelId="{359A9DEE-46BE-4892-A7D7-31D3F53B77BA}" type="presParOf" srcId="{4E07FC17-9580-47F1-AAD1-3C3043D14109}" destId="{BAB3C126-63BD-494E-9B12-6865A953C186}" srcOrd="0" destOrd="0" presId="urn:microsoft.com/office/officeart/2008/layout/VerticalCurvedList"/>
    <dgm:cxn modelId="{5AEC7E04-2667-4622-9860-9C6F9C3094A3}" type="presParOf" srcId="{4E07FC17-9580-47F1-AAD1-3C3043D14109}" destId="{C29D7163-A52B-4157-AA53-1E50303BDA3C}" srcOrd="1" destOrd="0" presId="urn:microsoft.com/office/officeart/2008/layout/VerticalCurvedList"/>
    <dgm:cxn modelId="{310D4158-18C5-44BE-92B5-6C7716B70905}" type="presParOf" srcId="{4E07FC17-9580-47F1-AAD1-3C3043D14109}" destId="{DDA401BB-1B81-45AB-B922-8E66B0EDB2E9}" srcOrd="2" destOrd="0" presId="urn:microsoft.com/office/officeart/2008/layout/VerticalCurvedList"/>
    <dgm:cxn modelId="{67D86A0F-6F4A-43C8-A878-DFA3D9F41BF6}" type="presParOf" srcId="{4E07FC17-9580-47F1-AAD1-3C3043D14109}" destId="{6520BA61-FCC4-4059-903D-96ACA287E803}" srcOrd="3" destOrd="0" presId="urn:microsoft.com/office/officeart/2008/layout/VerticalCurvedList"/>
    <dgm:cxn modelId="{497788A2-77F4-4136-BE38-44A09C6F8AA4}" type="presParOf" srcId="{BCBE4E6F-FBF0-4C27-BFAF-956F3BEB4D4F}" destId="{1145AA41-56A2-4B2A-9641-F69C84D7ADA8}" srcOrd="1" destOrd="0" presId="urn:microsoft.com/office/officeart/2008/layout/VerticalCurvedList"/>
    <dgm:cxn modelId="{F2EC9668-84DA-47BA-9893-BDECA3843ECB}" type="presParOf" srcId="{BCBE4E6F-FBF0-4C27-BFAF-956F3BEB4D4F}" destId="{E53371A4-7315-4F24-A3E6-EDF4B6A992AC}" srcOrd="2" destOrd="0" presId="urn:microsoft.com/office/officeart/2008/layout/VerticalCurvedList"/>
    <dgm:cxn modelId="{5E26311D-BDAE-4B78-9412-909AAE84C739}" type="presParOf" srcId="{E53371A4-7315-4F24-A3E6-EDF4B6A992AC}" destId="{B1896A08-4EBF-4147-B853-D5B11293BD7D}" srcOrd="0" destOrd="0" presId="urn:microsoft.com/office/officeart/2008/layout/VerticalCurvedList"/>
    <dgm:cxn modelId="{A77D1ED3-D41C-4F19-9ED5-50F62ADEC3DC}" type="presParOf" srcId="{BCBE4E6F-FBF0-4C27-BFAF-956F3BEB4D4F}" destId="{58AEE241-9562-4305-9B3E-2F8E85C5B9E2}" srcOrd="3" destOrd="0" presId="urn:microsoft.com/office/officeart/2008/layout/VerticalCurvedList"/>
    <dgm:cxn modelId="{F0323AB4-124B-4889-AEED-B07795B55F8D}" type="presParOf" srcId="{BCBE4E6F-FBF0-4C27-BFAF-956F3BEB4D4F}" destId="{B0088A54-8769-43DB-87C4-2EBB1F3437E5}" srcOrd="4" destOrd="0" presId="urn:microsoft.com/office/officeart/2008/layout/VerticalCurvedList"/>
    <dgm:cxn modelId="{5766AC99-F827-4F61-8119-8ED2594BBACC}" type="presParOf" srcId="{B0088A54-8769-43DB-87C4-2EBB1F3437E5}" destId="{914A393D-747A-41C2-B4B5-A196D1026801}" srcOrd="0" destOrd="0" presId="urn:microsoft.com/office/officeart/2008/layout/VerticalCurvedList"/>
    <dgm:cxn modelId="{FD1D3826-76E6-45CD-972A-A36ADA2176FB}" type="presParOf" srcId="{BCBE4E6F-FBF0-4C27-BFAF-956F3BEB4D4F}" destId="{363B24EC-F905-41C6-96B4-BBD8EC931951}" srcOrd="5" destOrd="0" presId="urn:microsoft.com/office/officeart/2008/layout/VerticalCurvedList"/>
    <dgm:cxn modelId="{7C6524AC-98B2-4339-94D6-1609F371F084}" type="presParOf" srcId="{BCBE4E6F-FBF0-4C27-BFAF-956F3BEB4D4F}" destId="{3DEFFF0E-25B9-469A-91E6-7E3AA2A10389}" srcOrd="6" destOrd="0" presId="urn:microsoft.com/office/officeart/2008/layout/VerticalCurvedList"/>
    <dgm:cxn modelId="{1E078CB2-207D-47EE-B412-197D67E6D6A8}" type="presParOf" srcId="{3DEFFF0E-25B9-469A-91E6-7E3AA2A10389}" destId="{E7D82AB9-4346-4767-A0B2-2465616CDEB1}" srcOrd="0" destOrd="0" presId="urn:microsoft.com/office/officeart/2008/layout/VerticalCurvedList"/>
    <dgm:cxn modelId="{22198460-9E14-44FA-AB63-79C2C7801A26}" type="presParOf" srcId="{BCBE4E6F-FBF0-4C27-BFAF-956F3BEB4D4F}" destId="{5D619760-7968-4294-85C6-844084BA1AE4}" srcOrd="7" destOrd="0" presId="urn:microsoft.com/office/officeart/2008/layout/VerticalCurvedList"/>
    <dgm:cxn modelId="{E7DA03D0-00AE-42C2-B460-4F0F440738D1}" type="presParOf" srcId="{BCBE4E6F-FBF0-4C27-BFAF-956F3BEB4D4F}" destId="{9DE14579-376A-4B49-9726-96A7ACF4A335}" srcOrd="8" destOrd="0" presId="urn:microsoft.com/office/officeart/2008/layout/VerticalCurvedList"/>
    <dgm:cxn modelId="{822D57EB-E106-4E24-AEC5-A2F5385DE896}" type="presParOf" srcId="{9DE14579-376A-4B49-9726-96A7ACF4A335}" destId="{75771184-7DBB-422F-A33E-833F3A278F67}" srcOrd="0" destOrd="0" presId="urn:microsoft.com/office/officeart/2008/layout/VerticalCurvedList"/>
    <dgm:cxn modelId="{63808E54-A4B4-4285-80AE-E2C87E038AD9}" type="presParOf" srcId="{BCBE4E6F-FBF0-4C27-BFAF-956F3BEB4D4F}" destId="{C319CE13-2B49-4459-8AFC-DA45E968A075}" srcOrd="9" destOrd="0" presId="urn:microsoft.com/office/officeart/2008/layout/VerticalCurvedList"/>
    <dgm:cxn modelId="{D8553F08-DD8D-4781-97D6-29DA5AEB3715}" type="presParOf" srcId="{BCBE4E6F-FBF0-4C27-BFAF-956F3BEB4D4F}" destId="{1A1DBA72-437D-4ED6-8A0A-3D87F93B297F}" srcOrd="10" destOrd="0" presId="urn:microsoft.com/office/officeart/2008/layout/VerticalCurvedList"/>
    <dgm:cxn modelId="{2142C5AE-350E-4064-A69F-9C37006A6929}" type="presParOf" srcId="{1A1DBA72-437D-4ED6-8A0A-3D87F93B297F}" destId="{960BE0C2-2C97-4C31-A4DA-ADFDB0A79AB5}" srcOrd="0" destOrd="0" presId="urn:microsoft.com/office/officeart/2008/layout/VerticalCurvedList"/>
    <dgm:cxn modelId="{5C74BE0C-79C9-429C-8CA6-AA3723E06571}" type="presParOf" srcId="{BCBE4E6F-FBF0-4C27-BFAF-956F3BEB4D4F}" destId="{E4856AB2-2E6B-4ED3-B5BC-74F530CE7388}" srcOrd="11" destOrd="0" presId="urn:microsoft.com/office/officeart/2008/layout/VerticalCurvedList"/>
    <dgm:cxn modelId="{2BF5D17D-F82B-48B0-91C6-F5C15AD58341}" type="presParOf" srcId="{BCBE4E6F-FBF0-4C27-BFAF-956F3BEB4D4F}" destId="{9E24718A-3C32-4F5F-A20B-AE04113851C6}" srcOrd="12" destOrd="0" presId="urn:microsoft.com/office/officeart/2008/layout/VerticalCurvedList"/>
    <dgm:cxn modelId="{76BC403D-9119-4BB9-A0AF-AB6F1D60350B}" type="presParOf" srcId="{9E24718A-3C32-4F5F-A20B-AE04113851C6}" destId="{32EC0A4A-603A-4AFD-A6FC-C4A7E7445B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313F62-767B-4684-85B7-1F3E8DE8ABD9}" type="doc">
      <dgm:prSet loTypeId="urn:microsoft.com/office/officeart/2005/8/layout/equation1" loCatId="process" qsTypeId="urn:microsoft.com/office/officeart/2005/8/quickstyle/simple1" qsCatId="simple" csTypeId="urn:microsoft.com/office/officeart/2005/8/colors/accent1_2" csCatId="accent1" phldr="1"/>
      <dgm:spPr/>
    </dgm:pt>
    <dgm:pt modelId="{8C860548-DCD4-4B17-90BD-8E43E36E45C5}">
      <dgm:prSet phldrT="[Text]" custT="1"/>
      <dgm:spPr>
        <a:solidFill>
          <a:srgbClr val="72246C"/>
        </a:solidFill>
        <a:ln w="25400" cap="flat" cmpd="sng" algn="ctr">
          <a:noFill/>
          <a:prstDash val="solid"/>
        </a:ln>
        <a:effectLst>
          <a:outerShdw blurRad="50800" dist="38100" dir="2700000" algn="tl" rotWithShape="0">
            <a:prstClr val="black">
              <a:alpha val="40000"/>
            </a:prstClr>
          </a:outerShdw>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en-US" sz="13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PE Dry Powder</a:t>
          </a:r>
        </a:p>
      </dgm:t>
    </dgm:pt>
    <dgm:pt modelId="{CC65FCF2-66B1-4547-98E0-499F48B9AF43}" type="parTrans" cxnId="{F29BBD20-AADF-4FE7-8BFF-A482A139B394}">
      <dgm:prSet/>
      <dgm:spPr/>
      <dgm:t>
        <a:bodyPr/>
        <a:lstStyle/>
        <a:p>
          <a:endParaRPr lang="en-US">
            <a:latin typeface="Calibri" panose="020F0502020204030204" pitchFamily="34" charset="0"/>
            <a:cs typeface="Calibri" panose="020F0502020204030204" pitchFamily="34" charset="0"/>
          </a:endParaRPr>
        </a:p>
      </dgm:t>
    </dgm:pt>
    <dgm:pt modelId="{B4B63A7D-4AC1-41B4-86B0-E7110DCB3820}" type="sibTrans" cxnId="{F29BBD20-AADF-4FE7-8BFF-A482A139B394}">
      <dgm:prSet/>
      <dgm:spPr>
        <a:solidFill>
          <a:schemeClr val="accent1"/>
        </a:solidFill>
        <a:ln w="3175">
          <a:noFill/>
        </a:ln>
      </dgm:spPr>
      <dgm:t>
        <a:bodyPr/>
        <a:lstStyle/>
        <a:p>
          <a:endParaRPr lang="en-US">
            <a:latin typeface="Calibri" panose="020F0502020204030204" pitchFamily="34" charset="0"/>
            <a:cs typeface="Calibri" panose="020F0502020204030204" pitchFamily="34" charset="0"/>
          </a:endParaRPr>
        </a:p>
      </dgm:t>
    </dgm:pt>
    <dgm:pt modelId="{B2DA2001-D342-4B19-B534-6C5B9F14CB72}">
      <dgm:prSet phldrT="[Text]" custT="1"/>
      <dgm:spPr>
        <a:solidFill>
          <a:srgbClr val="72246C"/>
        </a:solidFill>
        <a:ln w="25400" cap="flat" cmpd="sng" algn="ctr">
          <a:noFill/>
          <a:prstDash val="solid"/>
        </a:ln>
        <a:effectLst>
          <a:outerShdw blurRad="50800" dist="38100" dir="2700000" algn="tl" rotWithShape="0">
            <a:prstClr val="black">
              <a:alpha val="40000"/>
            </a:prstClr>
          </a:outerShdw>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en-US" sz="13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Scarcity of quality assets</a:t>
          </a:r>
        </a:p>
      </dgm:t>
    </dgm:pt>
    <dgm:pt modelId="{C41C6281-2FC5-4A1D-B1BF-9A196C309A7C}" type="parTrans" cxnId="{1D67C157-94B5-49AB-95A6-48D4C80979A2}">
      <dgm:prSet/>
      <dgm:spPr/>
      <dgm:t>
        <a:bodyPr/>
        <a:lstStyle/>
        <a:p>
          <a:endParaRPr lang="en-US">
            <a:latin typeface="Calibri" panose="020F0502020204030204" pitchFamily="34" charset="0"/>
            <a:cs typeface="Calibri" panose="020F0502020204030204" pitchFamily="34" charset="0"/>
          </a:endParaRPr>
        </a:p>
      </dgm:t>
    </dgm:pt>
    <dgm:pt modelId="{C72E8257-BC8C-47C4-A245-9CE6D6C489D9}" type="sibTrans" cxnId="{1D67C157-94B5-49AB-95A6-48D4C80979A2}">
      <dgm:prSet/>
      <dgm:spPr>
        <a:solidFill>
          <a:schemeClr val="accent1"/>
        </a:solidFill>
        <a:ln w="3175">
          <a:noFill/>
        </a:ln>
      </dgm:spPr>
      <dgm:t>
        <a:bodyPr/>
        <a:lstStyle/>
        <a:p>
          <a:endParaRPr lang="en-US">
            <a:latin typeface="Calibri" panose="020F0502020204030204" pitchFamily="34" charset="0"/>
            <a:cs typeface="Calibri" panose="020F0502020204030204" pitchFamily="34" charset="0"/>
          </a:endParaRPr>
        </a:p>
      </dgm:t>
    </dgm:pt>
    <dgm:pt modelId="{8AC36C2A-D36B-4570-AEE4-36778575100A}">
      <dgm:prSet phldrT="[Text]"/>
      <dgm:spPr>
        <a:solidFill>
          <a:schemeClr val="accent5"/>
        </a:solidFill>
        <a:ln>
          <a:noFill/>
        </a:ln>
        <a:effectLst>
          <a:outerShdw blurRad="50800" dist="38100" dir="2700000" algn="tl" rotWithShape="0">
            <a:prstClr val="black">
              <a:alpha val="40000"/>
            </a:prstClr>
          </a:outerShdw>
        </a:effectLst>
      </dgm:spPr>
      <dgm:t>
        <a:bodyPr/>
        <a:lstStyle/>
        <a:p>
          <a:r>
            <a:rPr lang="en-US" b="1" dirty="0">
              <a:solidFill>
                <a:schemeClr val="bg1"/>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Increased PE healthcare deal volume, competition, prices</a:t>
          </a:r>
          <a:endParaRPr lang="en-US" b="1" dirty="0">
            <a:solidFill>
              <a:schemeClr val="bg1"/>
            </a:solidFill>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endParaRPr>
        </a:p>
      </dgm:t>
    </dgm:pt>
    <dgm:pt modelId="{CB1FF793-40B5-4950-B3F5-226687DE88B7}" type="parTrans" cxnId="{6FA4612E-B004-4407-A7CA-45D2D29E5046}">
      <dgm:prSet/>
      <dgm:spPr/>
      <dgm:t>
        <a:bodyPr/>
        <a:lstStyle/>
        <a:p>
          <a:endParaRPr lang="en-US">
            <a:latin typeface="Calibri" panose="020F0502020204030204" pitchFamily="34" charset="0"/>
            <a:cs typeface="Calibri" panose="020F0502020204030204" pitchFamily="34" charset="0"/>
          </a:endParaRPr>
        </a:p>
      </dgm:t>
    </dgm:pt>
    <dgm:pt modelId="{3B48DF9C-FF08-4DCB-B1BE-9831C4126B26}" type="sibTrans" cxnId="{6FA4612E-B004-4407-A7CA-45D2D29E5046}">
      <dgm:prSet/>
      <dgm:spPr/>
      <dgm:t>
        <a:bodyPr/>
        <a:lstStyle/>
        <a:p>
          <a:endParaRPr lang="en-US">
            <a:latin typeface="Calibri" panose="020F0502020204030204" pitchFamily="34" charset="0"/>
            <a:cs typeface="Calibri" panose="020F0502020204030204" pitchFamily="34" charset="0"/>
          </a:endParaRPr>
        </a:p>
      </dgm:t>
    </dgm:pt>
    <dgm:pt modelId="{9F803AB8-FC96-4C98-917F-CC99F8E1D79E}">
      <dgm:prSet phldrT="[Text]" custT="1"/>
      <dgm:spPr>
        <a:solidFill>
          <a:srgbClr val="72246C"/>
        </a:solidFill>
        <a:ln w="25400" cap="flat" cmpd="sng" algn="ctr">
          <a:noFill/>
          <a:prstDash val="solid"/>
        </a:ln>
        <a:effectLst>
          <a:outerShdw blurRad="50800" dist="38100" dir="2700000" algn="tl" rotWithShape="0">
            <a:prstClr val="black">
              <a:alpha val="40000"/>
            </a:prstClr>
          </a:outerShdw>
        </a:effectLst>
      </dgm:spPr>
      <dgm:t>
        <a:bodyPr spcFirstLastPara="0" vert="horz" wrap="square" lIns="16510" tIns="16510" rIns="16510" bIns="16510" numCol="1" spcCol="1270" anchor="ctr" anchorCtr="0"/>
        <a:lstStyle/>
        <a:p>
          <a:pPr marL="0" lvl="0" indent="0" algn="ctr" defTabSz="577850">
            <a:lnSpc>
              <a:spcPct val="90000"/>
            </a:lnSpc>
            <a:spcBef>
              <a:spcPct val="0"/>
            </a:spcBef>
            <a:spcAft>
              <a:spcPct val="35000"/>
            </a:spcAft>
            <a:buNone/>
          </a:pPr>
          <a:r>
            <a:rPr lang="en-US" sz="13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Healthcare’s prevalence in U.S. economy</a:t>
          </a:r>
        </a:p>
      </dgm:t>
    </dgm:pt>
    <dgm:pt modelId="{16214B88-042C-47F0-91CC-039392A3253F}" type="parTrans" cxnId="{F141E69B-5ABE-455F-8DDD-FD13F97560B2}">
      <dgm:prSet/>
      <dgm:spPr/>
      <dgm:t>
        <a:bodyPr/>
        <a:lstStyle/>
        <a:p>
          <a:endParaRPr lang="en-US">
            <a:latin typeface="Calibri" panose="020F0502020204030204" pitchFamily="34" charset="0"/>
            <a:cs typeface="Calibri" panose="020F0502020204030204" pitchFamily="34" charset="0"/>
          </a:endParaRPr>
        </a:p>
      </dgm:t>
    </dgm:pt>
    <dgm:pt modelId="{EE066D51-82E9-425E-80C9-3D6AEFF8083C}" type="sibTrans" cxnId="{F141E69B-5ABE-455F-8DDD-FD13F97560B2}">
      <dgm:prSet/>
      <dgm:spPr>
        <a:solidFill>
          <a:schemeClr val="accent1"/>
        </a:solidFill>
        <a:ln w="3175">
          <a:noFill/>
        </a:ln>
      </dgm:spPr>
      <dgm:t>
        <a:bodyPr/>
        <a:lstStyle/>
        <a:p>
          <a:endParaRPr lang="en-US">
            <a:latin typeface="Calibri" panose="020F0502020204030204" pitchFamily="34" charset="0"/>
            <a:cs typeface="Calibri" panose="020F0502020204030204" pitchFamily="34" charset="0"/>
          </a:endParaRPr>
        </a:p>
      </dgm:t>
    </dgm:pt>
    <dgm:pt modelId="{C136A3F8-6E39-4770-99BC-BED8FF15D2B3}" type="pres">
      <dgm:prSet presAssocID="{4C313F62-767B-4684-85B7-1F3E8DE8ABD9}" presName="linearFlow" presStyleCnt="0">
        <dgm:presLayoutVars>
          <dgm:dir/>
          <dgm:resizeHandles val="exact"/>
        </dgm:presLayoutVars>
      </dgm:prSet>
      <dgm:spPr/>
    </dgm:pt>
    <dgm:pt modelId="{E7D835FB-CCCB-4AC6-AC4B-CD4238CC66D7}" type="pres">
      <dgm:prSet presAssocID="{8C860548-DCD4-4B17-90BD-8E43E36E45C5}" presName="node" presStyleLbl="node1" presStyleIdx="0" presStyleCnt="4">
        <dgm:presLayoutVars>
          <dgm:bulletEnabled val="1"/>
        </dgm:presLayoutVars>
      </dgm:prSet>
      <dgm:spPr>
        <a:xfrm>
          <a:off x="4931" y="131331"/>
          <a:ext cx="1369986" cy="1369986"/>
        </a:xfrm>
        <a:prstGeom prst="ellipse">
          <a:avLst/>
        </a:prstGeom>
      </dgm:spPr>
    </dgm:pt>
    <dgm:pt modelId="{C9F10126-E487-434F-A06E-1A7C0F0BE582}" type="pres">
      <dgm:prSet presAssocID="{B4B63A7D-4AC1-41B4-86B0-E7110DCB3820}" presName="spacerL" presStyleCnt="0"/>
      <dgm:spPr/>
    </dgm:pt>
    <dgm:pt modelId="{133E6E44-3A0C-42FF-A0CF-98D150E20130}" type="pres">
      <dgm:prSet presAssocID="{B4B63A7D-4AC1-41B4-86B0-E7110DCB3820}" presName="sibTrans" presStyleLbl="sibTrans2D1" presStyleIdx="0" presStyleCnt="3"/>
      <dgm:spPr/>
    </dgm:pt>
    <dgm:pt modelId="{8B9FC133-2709-4163-AF60-9126BC8C1AAD}" type="pres">
      <dgm:prSet presAssocID="{B4B63A7D-4AC1-41B4-86B0-E7110DCB3820}" presName="spacerR" presStyleCnt="0"/>
      <dgm:spPr/>
    </dgm:pt>
    <dgm:pt modelId="{C99706C7-510D-485C-A9AB-087528874E79}" type="pres">
      <dgm:prSet presAssocID="{B2DA2001-D342-4B19-B534-6C5B9F14CB72}" presName="node" presStyleLbl="node1" presStyleIdx="1" presStyleCnt="4">
        <dgm:presLayoutVars>
          <dgm:bulletEnabled val="1"/>
        </dgm:presLayoutVars>
      </dgm:prSet>
      <dgm:spPr>
        <a:xfrm>
          <a:off x="2391995" y="131331"/>
          <a:ext cx="1369986" cy="1369986"/>
        </a:xfrm>
        <a:prstGeom prst="ellipse">
          <a:avLst/>
        </a:prstGeom>
      </dgm:spPr>
    </dgm:pt>
    <dgm:pt modelId="{AD4B7A05-8F4E-47D5-A389-20D1AD9B51B9}" type="pres">
      <dgm:prSet presAssocID="{C72E8257-BC8C-47C4-A245-9CE6D6C489D9}" presName="spacerL" presStyleCnt="0"/>
      <dgm:spPr/>
    </dgm:pt>
    <dgm:pt modelId="{D2D26A04-579D-41B2-AFE4-F8AEB066969B}" type="pres">
      <dgm:prSet presAssocID="{C72E8257-BC8C-47C4-A245-9CE6D6C489D9}" presName="sibTrans" presStyleLbl="sibTrans2D1" presStyleIdx="1" presStyleCnt="3"/>
      <dgm:spPr/>
    </dgm:pt>
    <dgm:pt modelId="{2396915F-9844-449D-8333-68F0837B8EA6}" type="pres">
      <dgm:prSet presAssocID="{C72E8257-BC8C-47C4-A245-9CE6D6C489D9}" presName="spacerR" presStyleCnt="0"/>
      <dgm:spPr/>
    </dgm:pt>
    <dgm:pt modelId="{413C13D0-D4D0-4500-86D0-0E961A73D9C7}" type="pres">
      <dgm:prSet presAssocID="{9F803AB8-FC96-4C98-917F-CC99F8E1D79E}" presName="node" presStyleLbl="node1" presStyleIdx="2" presStyleCnt="4">
        <dgm:presLayoutVars>
          <dgm:bulletEnabled val="1"/>
        </dgm:presLayoutVars>
      </dgm:prSet>
      <dgm:spPr>
        <a:xfrm>
          <a:off x="4779059" y="131331"/>
          <a:ext cx="1369986" cy="1369986"/>
        </a:xfrm>
        <a:prstGeom prst="ellipse">
          <a:avLst/>
        </a:prstGeom>
      </dgm:spPr>
    </dgm:pt>
    <dgm:pt modelId="{BDD74DA2-219E-4C60-8E84-8117B8A5BC84}" type="pres">
      <dgm:prSet presAssocID="{EE066D51-82E9-425E-80C9-3D6AEFF8083C}" presName="spacerL" presStyleCnt="0"/>
      <dgm:spPr/>
    </dgm:pt>
    <dgm:pt modelId="{BE737DDB-3772-4D20-A63B-0D8AC931950E}" type="pres">
      <dgm:prSet presAssocID="{EE066D51-82E9-425E-80C9-3D6AEFF8083C}" presName="sibTrans" presStyleLbl="sibTrans2D1" presStyleIdx="2" presStyleCnt="3"/>
      <dgm:spPr/>
    </dgm:pt>
    <dgm:pt modelId="{23D0F6FF-C17B-4C16-976B-ED2E15895BD4}" type="pres">
      <dgm:prSet presAssocID="{EE066D51-82E9-425E-80C9-3D6AEFF8083C}" presName="spacerR" presStyleCnt="0"/>
      <dgm:spPr/>
    </dgm:pt>
    <dgm:pt modelId="{96A6FD08-99CD-484A-8A7D-F14634D9A1D6}" type="pres">
      <dgm:prSet presAssocID="{8AC36C2A-D36B-4570-AEE4-36778575100A}" presName="node" presStyleLbl="node1" presStyleIdx="3" presStyleCnt="4" custLinFactNeighborX="-46532" custLinFactNeighborY="996">
        <dgm:presLayoutVars>
          <dgm:bulletEnabled val="1"/>
        </dgm:presLayoutVars>
      </dgm:prSet>
      <dgm:spPr/>
    </dgm:pt>
  </dgm:ptLst>
  <dgm:cxnLst>
    <dgm:cxn modelId="{F29BBD20-AADF-4FE7-8BFF-A482A139B394}" srcId="{4C313F62-767B-4684-85B7-1F3E8DE8ABD9}" destId="{8C860548-DCD4-4B17-90BD-8E43E36E45C5}" srcOrd="0" destOrd="0" parTransId="{CC65FCF2-66B1-4547-98E0-499F48B9AF43}" sibTransId="{B4B63A7D-4AC1-41B4-86B0-E7110DCB3820}"/>
    <dgm:cxn modelId="{6FA4612E-B004-4407-A7CA-45D2D29E5046}" srcId="{4C313F62-767B-4684-85B7-1F3E8DE8ABD9}" destId="{8AC36C2A-D36B-4570-AEE4-36778575100A}" srcOrd="3" destOrd="0" parTransId="{CB1FF793-40B5-4950-B3F5-226687DE88B7}" sibTransId="{3B48DF9C-FF08-4DCB-B1BE-9831C4126B26}"/>
    <dgm:cxn modelId="{C51E4539-F2FA-4B57-8C23-0D6A861978A6}" type="presOf" srcId="{8C860548-DCD4-4B17-90BD-8E43E36E45C5}" destId="{E7D835FB-CCCB-4AC6-AC4B-CD4238CC66D7}" srcOrd="0" destOrd="0" presId="urn:microsoft.com/office/officeart/2005/8/layout/equation1"/>
    <dgm:cxn modelId="{AB9F9D6A-63D8-4497-B3E2-E3777A7C55CC}" type="presOf" srcId="{C72E8257-BC8C-47C4-A245-9CE6D6C489D9}" destId="{D2D26A04-579D-41B2-AFE4-F8AEB066969B}" srcOrd="0" destOrd="0" presId="urn:microsoft.com/office/officeart/2005/8/layout/equation1"/>
    <dgm:cxn modelId="{E8860D6C-917F-4A95-9996-91C581649005}" type="presOf" srcId="{B4B63A7D-4AC1-41B4-86B0-E7110DCB3820}" destId="{133E6E44-3A0C-42FF-A0CF-98D150E20130}" srcOrd="0" destOrd="0" presId="urn:microsoft.com/office/officeart/2005/8/layout/equation1"/>
    <dgm:cxn modelId="{B804886D-3F6F-44F7-8600-DFA3D72E217A}" type="presOf" srcId="{9F803AB8-FC96-4C98-917F-CC99F8E1D79E}" destId="{413C13D0-D4D0-4500-86D0-0E961A73D9C7}" srcOrd="0" destOrd="0" presId="urn:microsoft.com/office/officeart/2005/8/layout/equation1"/>
    <dgm:cxn modelId="{1D67C157-94B5-49AB-95A6-48D4C80979A2}" srcId="{4C313F62-767B-4684-85B7-1F3E8DE8ABD9}" destId="{B2DA2001-D342-4B19-B534-6C5B9F14CB72}" srcOrd="1" destOrd="0" parTransId="{C41C6281-2FC5-4A1D-B1BF-9A196C309A7C}" sibTransId="{C72E8257-BC8C-47C4-A245-9CE6D6C489D9}"/>
    <dgm:cxn modelId="{9DDBD57E-4099-4236-A990-6596CE3F2294}" type="presOf" srcId="{4C313F62-767B-4684-85B7-1F3E8DE8ABD9}" destId="{C136A3F8-6E39-4770-99BC-BED8FF15D2B3}" srcOrd="0" destOrd="0" presId="urn:microsoft.com/office/officeart/2005/8/layout/equation1"/>
    <dgm:cxn modelId="{F141E69B-5ABE-455F-8DDD-FD13F97560B2}" srcId="{4C313F62-767B-4684-85B7-1F3E8DE8ABD9}" destId="{9F803AB8-FC96-4C98-917F-CC99F8E1D79E}" srcOrd="2" destOrd="0" parTransId="{16214B88-042C-47F0-91CC-039392A3253F}" sibTransId="{EE066D51-82E9-425E-80C9-3D6AEFF8083C}"/>
    <dgm:cxn modelId="{1BAE36B1-178D-43D0-B3D9-8E46C2E1D650}" type="presOf" srcId="{8AC36C2A-D36B-4570-AEE4-36778575100A}" destId="{96A6FD08-99CD-484A-8A7D-F14634D9A1D6}" srcOrd="0" destOrd="0" presId="urn:microsoft.com/office/officeart/2005/8/layout/equation1"/>
    <dgm:cxn modelId="{C13018C7-3676-4C3E-988E-4F6E99E08B16}" type="presOf" srcId="{B2DA2001-D342-4B19-B534-6C5B9F14CB72}" destId="{C99706C7-510D-485C-A9AB-087528874E79}" srcOrd="0" destOrd="0" presId="urn:microsoft.com/office/officeart/2005/8/layout/equation1"/>
    <dgm:cxn modelId="{BF06C3F2-7C84-49EA-91DA-0CCEBAD5E0F0}" type="presOf" srcId="{EE066D51-82E9-425E-80C9-3D6AEFF8083C}" destId="{BE737DDB-3772-4D20-A63B-0D8AC931950E}" srcOrd="0" destOrd="0" presId="urn:microsoft.com/office/officeart/2005/8/layout/equation1"/>
    <dgm:cxn modelId="{845352A1-865E-4B3E-9C37-8DFB5000DFE8}" type="presParOf" srcId="{C136A3F8-6E39-4770-99BC-BED8FF15D2B3}" destId="{E7D835FB-CCCB-4AC6-AC4B-CD4238CC66D7}" srcOrd="0" destOrd="0" presId="urn:microsoft.com/office/officeart/2005/8/layout/equation1"/>
    <dgm:cxn modelId="{3271DCE3-F4A5-4542-83BA-03BB20EF2C99}" type="presParOf" srcId="{C136A3F8-6E39-4770-99BC-BED8FF15D2B3}" destId="{C9F10126-E487-434F-A06E-1A7C0F0BE582}" srcOrd="1" destOrd="0" presId="urn:microsoft.com/office/officeart/2005/8/layout/equation1"/>
    <dgm:cxn modelId="{17AA3D55-A708-44F2-8E7E-26C0F6AF09AB}" type="presParOf" srcId="{C136A3F8-6E39-4770-99BC-BED8FF15D2B3}" destId="{133E6E44-3A0C-42FF-A0CF-98D150E20130}" srcOrd="2" destOrd="0" presId="urn:microsoft.com/office/officeart/2005/8/layout/equation1"/>
    <dgm:cxn modelId="{FD511258-0C0E-4F0D-95BF-E9B01F426003}" type="presParOf" srcId="{C136A3F8-6E39-4770-99BC-BED8FF15D2B3}" destId="{8B9FC133-2709-4163-AF60-9126BC8C1AAD}" srcOrd="3" destOrd="0" presId="urn:microsoft.com/office/officeart/2005/8/layout/equation1"/>
    <dgm:cxn modelId="{F328421D-4601-4704-AAC3-D079E7DCC0DE}" type="presParOf" srcId="{C136A3F8-6E39-4770-99BC-BED8FF15D2B3}" destId="{C99706C7-510D-485C-A9AB-087528874E79}" srcOrd="4" destOrd="0" presId="urn:microsoft.com/office/officeart/2005/8/layout/equation1"/>
    <dgm:cxn modelId="{A3822D5E-E080-41B8-8FDB-D3F1D415643C}" type="presParOf" srcId="{C136A3F8-6E39-4770-99BC-BED8FF15D2B3}" destId="{AD4B7A05-8F4E-47D5-A389-20D1AD9B51B9}" srcOrd="5" destOrd="0" presId="urn:microsoft.com/office/officeart/2005/8/layout/equation1"/>
    <dgm:cxn modelId="{D09AEDF3-F9A8-4F9F-90B9-771A5EF2CFFA}" type="presParOf" srcId="{C136A3F8-6E39-4770-99BC-BED8FF15D2B3}" destId="{D2D26A04-579D-41B2-AFE4-F8AEB066969B}" srcOrd="6" destOrd="0" presId="urn:microsoft.com/office/officeart/2005/8/layout/equation1"/>
    <dgm:cxn modelId="{A2ADEFD0-0D83-494A-9171-1573B0C21D98}" type="presParOf" srcId="{C136A3F8-6E39-4770-99BC-BED8FF15D2B3}" destId="{2396915F-9844-449D-8333-68F0837B8EA6}" srcOrd="7" destOrd="0" presId="urn:microsoft.com/office/officeart/2005/8/layout/equation1"/>
    <dgm:cxn modelId="{F33F4C67-C155-4A88-9313-DBA731E5F4BC}" type="presParOf" srcId="{C136A3F8-6E39-4770-99BC-BED8FF15D2B3}" destId="{413C13D0-D4D0-4500-86D0-0E961A73D9C7}" srcOrd="8" destOrd="0" presId="urn:microsoft.com/office/officeart/2005/8/layout/equation1"/>
    <dgm:cxn modelId="{D5C96153-8594-47AE-9E79-6222CB49CB16}" type="presParOf" srcId="{C136A3F8-6E39-4770-99BC-BED8FF15D2B3}" destId="{BDD74DA2-219E-4C60-8E84-8117B8A5BC84}" srcOrd="9" destOrd="0" presId="urn:microsoft.com/office/officeart/2005/8/layout/equation1"/>
    <dgm:cxn modelId="{9C1012F7-5257-4E7C-A43F-B6BC4C5C741C}" type="presParOf" srcId="{C136A3F8-6E39-4770-99BC-BED8FF15D2B3}" destId="{BE737DDB-3772-4D20-A63B-0D8AC931950E}" srcOrd="10" destOrd="0" presId="urn:microsoft.com/office/officeart/2005/8/layout/equation1"/>
    <dgm:cxn modelId="{0A3FF77D-B2C3-425F-B8FB-AD62FF1156E0}" type="presParOf" srcId="{C136A3F8-6E39-4770-99BC-BED8FF15D2B3}" destId="{23D0F6FF-C17B-4C16-976B-ED2E15895BD4}" srcOrd="11" destOrd="0" presId="urn:microsoft.com/office/officeart/2005/8/layout/equation1"/>
    <dgm:cxn modelId="{F052A5E1-A5DE-492C-A985-80301A1D58D0}" type="presParOf" srcId="{C136A3F8-6E39-4770-99BC-BED8FF15D2B3}" destId="{96A6FD08-99CD-484A-8A7D-F14634D9A1D6}"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D1BD3D-97BB-4D43-89AE-22EFEE16BDE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DF4155A-EBDE-4703-8224-C979F5DC1382}">
      <dgm:prSet phldrT="[Text]" custT="1"/>
      <dgm:spPr>
        <a:solidFill>
          <a:schemeClr val="bg1">
            <a:lumMod val="95000"/>
          </a:schemeClr>
        </a:solidFill>
        <a:ln w="3175">
          <a:solidFill>
            <a:schemeClr val="bg2">
              <a:lumMod val="90000"/>
            </a:schemeClr>
          </a:solidFill>
        </a:ln>
      </dgm:spPr>
      <dgm:t>
        <a:bodyPr/>
        <a:lstStyle/>
        <a:p>
          <a:pPr algn="just"/>
          <a:r>
            <a:rPr lang="en-US" sz="1100" b="0" dirty="0">
              <a:solidFill>
                <a:schemeClr val="tx1"/>
              </a:solidFill>
              <a:effectLst/>
              <a:latin typeface="Calibri" panose="020F0502020204030204" pitchFamily="34" charset="0"/>
              <a:ea typeface="Roboto" panose="02000000000000000000" pitchFamily="2" charset="0"/>
            </a:rPr>
            <a:t>February 2017 – Blackstone acquired </a:t>
          </a:r>
          <a:r>
            <a:rPr lang="en-US" sz="1100" b="0" dirty="0" err="1">
              <a:solidFill>
                <a:schemeClr val="tx1"/>
              </a:solidFill>
              <a:effectLst/>
              <a:latin typeface="Calibri" panose="020F0502020204030204" pitchFamily="34" charset="0"/>
              <a:ea typeface="Roboto" panose="02000000000000000000" pitchFamily="2" charset="0"/>
            </a:rPr>
            <a:t>TeamHealth</a:t>
          </a:r>
          <a:r>
            <a:rPr lang="en-US" sz="1100" b="0" dirty="0">
              <a:solidFill>
                <a:schemeClr val="tx1"/>
              </a:solidFill>
              <a:effectLst/>
              <a:latin typeface="Calibri" panose="020F0502020204030204" pitchFamily="34" charset="0"/>
              <a:ea typeface="Roboto" panose="02000000000000000000" pitchFamily="2" charset="0"/>
            </a:rPr>
            <a:t> Holdings for $6.1 billion</a:t>
          </a:r>
          <a:endParaRPr lang="en-US" sz="1100" b="0" dirty="0">
            <a:solidFill>
              <a:schemeClr val="tx1"/>
            </a:solidFill>
            <a:effectLst/>
          </a:endParaRPr>
        </a:p>
      </dgm:t>
    </dgm:pt>
    <dgm:pt modelId="{2E501321-E941-484A-AE97-F1CC972B9A5D}" type="parTrans" cxnId="{6098E0E1-9D38-45BF-A9D4-3CD0C77B8977}">
      <dgm:prSet/>
      <dgm:spPr/>
      <dgm:t>
        <a:bodyPr/>
        <a:lstStyle/>
        <a:p>
          <a:endParaRPr lang="en-US"/>
        </a:p>
      </dgm:t>
    </dgm:pt>
    <dgm:pt modelId="{958494F3-ABE7-496C-B997-5CD64578480E}" type="sibTrans" cxnId="{6098E0E1-9D38-45BF-A9D4-3CD0C77B8977}">
      <dgm:prSet/>
      <dgm:spPr/>
      <dgm:t>
        <a:bodyPr/>
        <a:lstStyle/>
        <a:p>
          <a:endParaRPr lang="en-US"/>
        </a:p>
      </dgm:t>
    </dgm:pt>
    <dgm:pt modelId="{B28E6124-CA56-426F-BEA4-FB090D5BDD9B}">
      <dgm:prSet phldrT="[Text]" custT="1"/>
      <dgm:spPr>
        <a:solidFill>
          <a:schemeClr val="bg1">
            <a:lumMod val="95000"/>
          </a:schemeClr>
        </a:solidFill>
        <a:ln w="3175">
          <a:solidFill>
            <a:schemeClr val="bg2">
              <a:lumMod val="90000"/>
            </a:schemeClr>
          </a:solidFill>
        </a:ln>
      </dgm:spPr>
      <dgm:t>
        <a:bodyPr/>
        <a:lstStyle/>
        <a:p>
          <a:pPr algn="just"/>
          <a:r>
            <a:rPr lang="en-US" sz="1100" b="0" dirty="0">
              <a:solidFill>
                <a:schemeClr val="tx1"/>
              </a:solidFill>
              <a:effectLst/>
              <a:latin typeface="Calibri" panose="020F0502020204030204" pitchFamily="34" charset="0"/>
              <a:ea typeface="Roboto" panose="02000000000000000000" pitchFamily="2" charset="0"/>
            </a:rPr>
            <a:t>April 2018 – Veritas Capital entered agreement to purchase GE Healthcare’s value-based care division for $1.05 billion</a:t>
          </a:r>
          <a:endParaRPr lang="en-US" sz="1100" b="0" dirty="0">
            <a:solidFill>
              <a:schemeClr val="tx1"/>
            </a:solidFill>
            <a:effectLst/>
          </a:endParaRPr>
        </a:p>
      </dgm:t>
    </dgm:pt>
    <dgm:pt modelId="{89872749-85A3-4E5C-97F9-295528F830C4}" type="parTrans" cxnId="{6C8A3E60-C041-4704-8D11-C72AB4B511D6}">
      <dgm:prSet/>
      <dgm:spPr/>
      <dgm:t>
        <a:bodyPr/>
        <a:lstStyle/>
        <a:p>
          <a:endParaRPr lang="en-US"/>
        </a:p>
      </dgm:t>
    </dgm:pt>
    <dgm:pt modelId="{11E97B7C-2D0D-405F-A812-9EFA1CCAAB02}" type="sibTrans" cxnId="{6C8A3E60-C041-4704-8D11-C72AB4B511D6}">
      <dgm:prSet/>
      <dgm:spPr/>
      <dgm:t>
        <a:bodyPr/>
        <a:lstStyle/>
        <a:p>
          <a:endParaRPr lang="en-US"/>
        </a:p>
      </dgm:t>
    </dgm:pt>
    <dgm:pt modelId="{2D5F5629-14DC-4BC7-B049-FC94EC2F01AF}">
      <dgm:prSet phldrT="[Text]" custT="1"/>
      <dgm:spPr>
        <a:solidFill>
          <a:schemeClr val="bg1">
            <a:lumMod val="95000"/>
          </a:schemeClr>
        </a:solidFill>
        <a:ln w="3175">
          <a:solidFill>
            <a:schemeClr val="bg2">
              <a:lumMod val="90000"/>
            </a:schemeClr>
          </a:solidFill>
        </a:ln>
      </dgm:spPr>
      <dgm:t>
        <a:bodyPr/>
        <a:lstStyle/>
        <a:p>
          <a:pPr algn="just"/>
          <a:r>
            <a:rPr lang="en-US" sz="1100" b="0" dirty="0">
              <a:solidFill>
                <a:schemeClr val="tx1"/>
              </a:solidFill>
              <a:effectLst/>
              <a:latin typeface="Calibri" panose="020F0502020204030204" pitchFamily="34" charset="0"/>
              <a:ea typeface="Roboto" panose="02000000000000000000" pitchFamily="2" charset="0"/>
            </a:rPr>
            <a:t>June 2018 – Clayton Dubilier &amp; Rice acquired a 55% stake in </a:t>
          </a:r>
          <a:r>
            <a:rPr lang="en-US" sz="1100" b="0" dirty="0" err="1">
              <a:solidFill>
                <a:schemeClr val="tx1"/>
              </a:solidFill>
              <a:effectLst/>
              <a:latin typeface="Calibri" panose="020F0502020204030204" pitchFamily="34" charset="0"/>
              <a:ea typeface="Roboto" panose="02000000000000000000" pitchFamily="2" charset="0"/>
            </a:rPr>
            <a:t>NaviHealth</a:t>
          </a:r>
          <a:r>
            <a:rPr lang="en-US" sz="1100" b="0" dirty="0">
              <a:solidFill>
                <a:schemeClr val="tx1"/>
              </a:solidFill>
              <a:effectLst/>
              <a:latin typeface="Calibri" panose="020F0502020204030204" pitchFamily="34" charset="0"/>
              <a:ea typeface="Roboto" panose="02000000000000000000" pitchFamily="2" charset="0"/>
            </a:rPr>
            <a:t> from Cardinal Health</a:t>
          </a:r>
          <a:endParaRPr lang="en-US" sz="1100" b="0" dirty="0">
            <a:solidFill>
              <a:schemeClr val="tx1"/>
            </a:solidFill>
            <a:effectLst/>
          </a:endParaRPr>
        </a:p>
      </dgm:t>
    </dgm:pt>
    <dgm:pt modelId="{8313B16B-43B4-4082-AF78-4CD974B4F080}" type="parTrans" cxnId="{D1BAED85-ED2C-4B04-BE5F-508A55128FA5}">
      <dgm:prSet/>
      <dgm:spPr/>
      <dgm:t>
        <a:bodyPr/>
        <a:lstStyle/>
        <a:p>
          <a:endParaRPr lang="en-US"/>
        </a:p>
      </dgm:t>
    </dgm:pt>
    <dgm:pt modelId="{058490F9-EBBC-435E-A2CB-A6475CC599C9}" type="sibTrans" cxnId="{D1BAED85-ED2C-4B04-BE5F-508A55128FA5}">
      <dgm:prSet/>
      <dgm:spPr/>
      <dgm:t>
        <a:bodyPr/>
        <a:lstStyle/>
        <a:p>
          <a:endParaRPr lang="en-US"/>
        </a:p>
      </dgm:t>
    </dgm:pt>
    <dgm:pt modelId="{724D9680-3A1A-4FD6-8177-CD761F776D58}">
      <dgm:prSet phldrT="[Text]" custT="1"/>
      <dgm:spPr>
        <a:solidFill>
          <a:schemeClr val="bg1">
            <a:lumMod val="95000"/>
          </a:schemeClr>
        </a:solidFill>
        <a:ln w="3175">
          <a:solidFill>
            <a:schemeClr val="bg2">
              <a:lumMod val="90000"/>
            </a:schemeClr>
          </a:solidFill>
        </a:ln>
      </dgm:spPr>
      <dgm:t>
        <a:bodyPr/>
        <a:lstStyle/>
        <a:p>
          <a:pPr algn="just"/>
          <a:r>
            <a:rPr lang="en-US" sz="1100" b="0" dirty="0">
              <a:solidFill>
                <a:schemeClr val="tx1"/>
              </a:solidFill>
              <a:effectLst/>
              <a:latin typeface="Calibri" panose="020F0502020204030204" pitchFamily="34" charset="0"/>
              <a:ea typeface="Roboto" panose="02000000000000000000" pitchFamily="2" charset="0"/>
            </a:rPr>
            <a:t>June 2018 – KKR entered agreement to acquire Envision Healthcare for $9.9 billion</a:t>
          </a:r>
          <a:endParaRPr lang="en-US" sz="1100" b="0" dirty="0">
            <a:solidFill>
              <a:schemeClr val="tx1"/>
            </a:solidFill>
            <a:effectLst/>
          </a:endParaRPr>
        </a:p>
      </dgm:t>
    </dgm:pt>
    <dgm:pt modelId="{973A5293-9AF9-41E9-A61A-607C6DF9A95C}" type="parTrans" cxnId="{2EF175F5-78F6-49A8-8B05-2CE9C6BB74EE}">
      <dgm:prSet/>
      <dgm:spPr/>
      <dgm:t>
        <a:bodyPr/>
        <a:lstStyle/>
        <a:p>
          <a:endParaRPr lang="en-US"/>
        </a:p>
      </dgm:t>
    </dgm:pt>
    <dgm:pt modelId="{2347A4E3-98A7-4793-B84D-FC30E80794E4}" type="sibTrans" cxnId="{2EF175F5-78F6-49A8-8B05-2CE9C6BB74EE}">
      <dgm:prSet/>
      <dgm:spPr/>
      <dgm:t>
        <a:bodyPr/>
        <a:lstStyle/>
        <a:p>
          <a:endParaRPr lang="en-US"/>
        </a:p>
      </dgm:t>
    </dgm:pt>
    <dgm:pt modelId="{63439449-D3C9-4468-BD92-DC3DD8E53612}">
      <dgm:prSet phldrT="[Text]" custT="1"/>
      <dgm:spPr>
        <a:solidFill>
          <a:schemeClr val="bg1">
            <a:lumMod val="95000"/>
          </a:schemeClr>
        </a:solidFill>
        <a:ln w="3175">
          <a:solidFill>
            <a:schemeClr val="bg2">
              <a:lumMod val="90000"/>
            </a:schemeClr>
          </a:solidFill>
        </a:ln>
      </dgm:spPr>
      <dgm:t>
        <a:bodyPr/>
        <a:lstStyle/>
        <a:p>
          <a:pPr algn="just"/>
          <a:r>
            <a:rPr lang="en-US" sz="1100" b="0" dirty="0">
              <a:solidFill>
                <a:schemeClr val="tx1"/>
              </a:solidFill>
              <a:effectLst/>
              <a:latin typeface="Calibri" panose="020F0502020204030204" pitchFamily="34" charset="0"/>
              <a:ea typeface="Roboto" panose="02000000000000000000" pitchFamily="2" charset="0"/>
            </a:rPr>
            <a:t>July 2018 – Humana, TPG Capital, and WCAS completed acquisition of Kindred Healthcare </a:t>
          </a:r>
          <a:endParaRPr lang="en-US" sz="1100" b="0" dirty="0">
            <a:solidFill>
              <a:schemeClr val="tx1"/>
            </a:solidFill>
            <a:effectLst/>
          </a:endParaRPr>
        </a:p>
      </dgm:t>
    </dgm:pt>
    <dgm:pt modelId="{D89806B2-942F-4DA1-8760-ED02AD4A5D13}" type="parTrans" cxnId="{F0852764-6596-4D08-8233-DE3749792AD0}">
      <dgm:prSet/>
      <dgm:spPr/>
      <dgm:t>
        <a:bodyPr/>
        <a:lstStyle/>
        <a:p>
          <a:endParaRPr lang="en-US"/>
        </a:p>
      </dgm:t>
    </dgm:pt>
    <dgm:pt modelId="{76601C36-D5E6-4388-9651-5943872F4E6B}" type="sibTrans" cxnId="{F0852764-6596-4D08-8233-DE3749792AD0}">
      <dgm:prSet/>
      <dgm:spPr/>
      <dgm:t>
        <a:bodyPr/>
        <a:lstStyle/>
        <a:p>
          <a:endParaRPr lang="en-US"/>
        </a:p>
      </dgm:t>
    </dgm:pt>
    <dgm:pt modelId="{548E9075-7BDE-427E-ADA9-282157C01AC9}">
      <dgm:prSet phldrT="[Text]" custT="1"/>
      <dgm:spPr>
        <a:solidFill>
          <a:schemeClr val="bg1">
            <a:lumMod val="95000"/>
          </a:schemeClr>
        </a:solidFill>
        <a:ln w="3175">
          <a:solidFill>
            <a:schemeClr val="bg2">
              <a:lumMod val="90000"/>
            </a:schemeClr>
          </a:solidFill>
        </a:ln>
      </dgm:spPr>
      <dgm:t>
        <a:bodyPr/>
        <a:lstStyle/>
        <a:p>
          <a:pPr algn="just"/>
          <a:r>
            <a:rPr lang="en-US" sz="1100" b="0" dirty="0">
              <a:solidFill>
                <a:schemeClr val="tx1"/>
              </a:solidFill>
              <a:effectLst/>
              <a:latin typeface="Calibri" panose="020F0502020204030204" pitchFamily="34" charset="0"/>
              <a:ea typeface="Roboto" panose="02000000000000000000" pitchFamily="2" charset="0"/>
            </a:rPr>
            <a:t>July 2018 – Apollo Global Management announced a $5.6 billion deal to acquire and merge </a:t>
          </a:r>
          <a:r>
            <a:rPr lang="en-US" sz="1100" b="0" dirty="0" err="1">
              <a:solidFill>
                <a:schemeClr val="tx1"/>
              </a:solidFill>
              <a:effectLst/>
              <a:latin typeface="Calibri" panose="020F0502020204030204" pitchFamily="34" charset="0"/>
              <a:ea typeface="Roboto" panose="02000000000000000000" pitchFamily="2" charset="0"/>
            </a:rPr>
            <a:t>LifePoint</a:t>
          </a:r>
          <a:r>
            <a:rPr lang="en-US" sz="1100" b="0" dirty="0">
              <a:solidFill>
                <a:schemeClr val="tx1"/>
              </a:solidFill>
              <a:effectLst/>
              <a:latin typeface="Calibri" panose="020F0502020204030204" pitchFamily="34" charset="0"/>
              <a:ea typeface="Roboto" panose="02000000000000000000" pitchFamily="2" charset="0"/>
            </a:rPr>
            <a:t> Health with existing Apollo portfolio company RCCH HealthCare Partners</a:t>
          </a:r>
          <a:endParaRPr lang="en-US" sz="1100" b="0" dirty="0">
            <a:solidFill>
              <a:schemeClr val="tx1"/>
            </a:solidFill>
            <a:effectLst/>
          </a:endParaRPr>
        </a:p>
      </dgm:t>
    </dgm:pt>
    <dgm:pt modelId="{48A49741-9CE0-4125-8066-B8E79B1D69C7}" type="parTrans" cxnId="{1BD46CCD-3FF4-4EA3-9C2E-4E998C45A345}">
      <dgm:prSet/>
      <dgm:spPr/>
      <dgm:t>
        <a:bodyPr/>
        <a:lstStyle/>
        <a:p>
          <a:endParaRPr lang="en-US"/>
        </a:p>
      </dgm:t>
    </dgm:pt>
    <dgm:pt modelId="{542C933A-DC8D-4F38-BF60-352DD00A98E7}" type="sibTrans" cxnId="{1BD46CCD-3FF4-4EA3-9C2E-4E998C45A345}">
      <dgm:prSet/>
      <dgm:spPr/>
      <dgm:t>
        <a:bodyPr/>
        <a:lstStyle/>
        <a:p>
          <a:endParaRPr lang="en-US"/>
        </a:p>
      </dgm:t>
    </dgm:pt>
    <dgm:pt modelId="{666107C8-A834-4B58-A9DB-39E19258D8D6}" type="pres">
      <dgm:prSet presAssocID="{23D1BD3D-97BB-4D43-89AE-22EFEE16BDEA}" presName="Name0" presStyleCnt="0">
        <dgm:presLayoutVars>
          <dgm:chMax val="7"/>
          <dgm:chPref val="7"/>
          <dgm:dir/>
        </dgm:presLayoutVars>
      </dgm:prSet>
      <dgm:spPr/>
    </dgm:pt>
    <dgm:pt modelId="{03623EA4-FB18-4198-A468-65E41799A02B}" type="pres">
      <dgm:prSet presAssocID="{23D1BD3D-97BB-4D43-89AE-22EFEE16BDEA}" presName="Name1" presStyleCnt="0"/>
      <dgm:spPr/>
    </dgm:pt>
    <dgm:pt modelId="{31018D79-E3A4-4191-91D4-C68D50FB06A7}" type="pres">
      <dgm:prSet presAssocID="{23D1BD3D-97BB-4D43-89AE-22EFEE16BDEA}" presName="cycle" presStyleCnt="0"/>
      <dgm:spPr/>
    </dgm:pt>
    <dgm:pt modelId="{5A881742-482D-4C37-B289-9370E6AD13EA}" type="pres">
      <dgm:prSet presAssocID="{23D1BD3D-97BB-4D43-89AE-22EFEE16BDEA}" presName="srcNode" presStyleLbl="node1" presStyleIdx="0" presStyleCnt="6"/>
      <dgm:spPr/>
    </dgm:pt>
    <dgm:pt modelId="{400809FD-ED41-40FA-843D-F71842D7066C}" type="pres">
      <dgm:prSet presAssocID="{23D1BD3D-97BB-4D43-89AE-22EFEE16BDEA}" presName="conn" presStyleLbl="parChTrans1D2" presStyleIdx="0" presStyleCnt="1"/>
      <dgm:spPr/>
    </dgm:pt>
    <dgm:pt modelId="{6E08F11D-9048-4E20-8BE7-2B8406185231}" type="pres">
      <dgm:prSet presAssocID="{23D1BD3D-97BB-4D43-89AE-22EFEE16BDEA}" presName="extraNode" presStyleLbl="node1" presStyleIdx="0" presStyleCnt="6"/>
      <dgm:spPr/>
    </dgm:pt>
    <dgm:pt modelId="{0555F5BA-8262-46DB-8152-8890ED336155}" type="pres">
      <dgm:prSet presAssocID="{23D1BD3D-97BB-4D43-89AE-22EFEE16BDEA}" presName="dstNode" presStyleLbl="node1" presStyleIdx="0" presStyleCnt="6"/>
      <dgm:spPr/>
    </dgm:pt>
    <dgm:pt modelId="{BA23E842-AFD1-4212-95BF-F46BC932CE8E}" type="pres">
      <dgm:prSet presAssocID="{5DF4155A-EBDE-4703-8224-C979F5DC1382}" presName="text_1" presStyleLbl="node1" presStyleIdx="0" presStyleCnt="6">
        <dgm:presLayoutVars>
          <dgm:bulletEnabled val="1"/>
        </dgm:presLayoutVars>
      </dgm:prSet>
      <dgm:spPr/>
    </dgm:pt>
    <dgm:pt modelId="{D97837F7-61AD-4C34-8413-5B61095ABF9C}" type="pres">
      <dgm:prSet presAssocID="{5DF4155A-EBDE-4703-8224-C979F5DC1382}" presName="accent_1" presStyleCnt="0"/>
      <dgm:spPr/>
    </dgm:pt>
    <dgm:pt modelId="{F8B1DEBD-64B3-4D2F-A032-4025FFF7D1D3}" type="pres">
      <dgm:prSet presAssocID="{5DF4155A-EBDE-4703-8224-C979F5DC1382}" presName="accentRepeatNode" presStyleLbl="solidFgAcc1" presStyleIdx="0" presStyleCnt="6"/>
      <dgm:spPr>
        <a:solidFill>
          <a:schemeClr val="accent1"/>
        </a:solidFill>
        <a:ln w="3175">
          <a:noFill/>
        </a:ln>
        <a:effectLst>
          <a:outerShdw blurRad="50800" dist="38100" dir="2700000" algn="tl" rotWithShape="0">
            <a:prstClr val="black">
              <a:alpha val="40000"/>
            </a:prstClr>
          </a:outerShdw>
        </a:effectLst>
      </dgm:spPr>
    </dgm:pt>
    <dgm:pt modelId="{27AFAA46-5363-472B-8F41-1F0DDAF606EF}" type="pres">
      <dgm:prSet presAssocID="{B28E6124-CA56-426F-BEA4-FB090D5BDD9B}" presName="text_2" presStyleLbl="node1" presStyleIdx="1" presStyleCnt="6">
        <dgm:presLayoutVars>
          <dgm:bulletEnabled val="1"/>
        </dgm:presLayoutVars>
      </dgm:prSet>
      <dgm:spPr/>
    </dgm:pt>
    <dgm:pt modelId="{BE47F19A-5AEF-4C17-99D0-F6E404233A63}" type="pres">
      <dgm:prSet presAssocID="{B28E6124-CA56-426F-BEA4-FB090D5BDD9B}" presName="accent_2" presStyleCnt="0"/>
      <dgm:spPr/>
    </dgm:pt>
    <dgm:pt modelId="{FE8FC411-2B24-4CD1-A557-CFEC1C1A9A2F}" type="pres">
      <dgm:prSet presAssocID="{B28E6124-CA56-426F-BEA4-FB090D5BDD9B}" presName="accentRepeatNode" presStyleLbl="solidFgAcc1" presStyleIdx="1" presStyleCnt="6"/>
      <dgm:spPr>
        <a:xfrm>
          <a:off x="344576" y="667056"/>
          <a:ext cx="444704" cy="444704"/>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gm:spPr>
    </dgm:pt>
    <dgm:pt modelId="{FDBC388A-99C0-463F-B40F-5EC7CF2F9841}" type="pres">
      <dgm:prSet presAssocID="{2D5F5629-14DC-4BC7-B049-FC94EC2F01AF}" presName="text_3" presStyleLbl="node1" presStyleIdx="2" presStyleCnt="6">
        <dgm:presLayoutVars>
          <dgm:bulletEnabled val="1"/>
        </dgm:presLayoutVars>
      </dgm:prSet>
      <dgm:spPr/>
    </dgm:pt>
    <dgm:pt modelId="{86422B03-4E68-4CA9-B159-C03F5F46C7EC}" type="pres">
      <dgm:prSet presAssocID="{2D5F5629-14DC-4BC7-B049-FC94EC2F01AF}" presName="accent_3" presStyleCnt="0"/>
      <dgm:spPr/>
    </dgm:pt>
    <dgm:pt modelId="{5E55758A-336F-4E5C-8D70-6A3A23C9DBB0}" type="pres">
      <dgm:prSet presAssocID="{2D5F5629-14DC-4BC7-B049-FC94EC2F01AF}" presName="accentRepeatNode" presStyleLbl="solidFgAcc1" presStyleIdx="2" presStyleCnt="6"/>
      <dgm:spPr>
        <a:xfrm>
          <a:off x="478393" y="1200634"/>
          <a:ext cx="444704" cy="444704"/>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gm:spPr>
    </dgm:pt>
    <dgm:pt modelId="{770128C3-D830-479C-83F6-4F0EE349AB6E}" type="pres">
      <dgm:prSet presAssocID="{724D9680-3A1A-4FD6-8177-CD761F776D58}" presName="text_4" presStyleLbl="node1" presStyleIdx="3" presStyleCnt="6">
        <dgm:presLayoutVars>
          <dgm:bulletEnabled val="1"/>
        </dgm:presLayoutVars>
      </dgm:prSet>
      <dgm:spPr/>
    </dgm:pt>
    <dgm:pt modelId="{03A843CE-0807-4875-85BC-8AC0F27DB795}" type="pres">
      <dgm:prSet presAssocID="{724D9680-3A1A-4FD6-8177-CD761F776D58}" presName="accent_4" presStyleCnt="0"/>
      <dgm:spPr/>
    </dgm:pt>
    <dgm:pt modelId="{484023BE-977D-46D6-A7BA-28F6A61B9E66}" type="pres">
      <dgm:prSet presAssocID="{724D9680-3A1A-4FD6-8177-CD761F776D58}" presName="accentRepeatNode" presStyleLbl="solidFgAcc1" presStyleIdx="3" presStyleCnt="6"/>
      <dgm:spPr>
        <a:xfrm>
          <a:off x="478393" y="1733874"/>
          <a:ext cx="444704" cy="444704"/>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gm:spPr>
    </dgm:pt>
    <dgm:pt modelId="{FAD7F181-7F30-4459-BAD9-4C9CD2118B46}" type="pres">
      <dgm:prSet presAssocID="{63439449-D3C9-4468-BD92-DC3DD8E53612}" presName="text_5" presStyleLbl="node1" presStyleIdx="4" presStyleCnt="6">
        <dgm:presLayoutVars>
          <dgm:bulletEnabled val="1"/>
        </dgm:presLayoutVars>
      </dgm:prSet>
      <dgm:spPr/>
    </dgm:pt>
    <dgm:pt modelId="{96F57335-DEE1-4CFF-83A8-D5CC36AA0500}" type="pres">
      <dgm:prSet presAssocID="{63439449-D3C9-4468-BD92-DC3DD8E53612}" presName="accent_5" presStyleCnt="0"/>
      <dgm:spPr/>
    </dgm:pt>
    <dgm:pt modelId="{0E22C7E9-E01D-4D8F-BA4F-BA82C7A3D826}" type="pres">
      <dgm:prSet presAssocID="{63439449-D3C9-4468-BD92-DC3DD8E53612}" presName="accentRepeatNode" presStyleLbl="solidFgAcc1" presStyleIdx="4" presStyleCnt="6"/>
      <dgm:spPr>
        <a:xfrm>
          <a:off x="344576" y="2267451"/>
          <a:ext cx="444704" cy="444704"/>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gm:spPr>
    </dgm:pt>
    <dgm:pt modelId="{24826C66-3B9B-4504-AACA-EE2E3B08EF30}" type="pres">
      <dgm:prSet presAssocID="{548E9075-7BDE-427E-ADA9-282157C01AC9}" presName="text_6" presStyleLbl="node1" presStyleIdx="5" presStyleCnt="6">
        <dgm:presLayoutVars>
          <dgm:bulletEnabled val="1"/>
        </dgm:presLayoutVars>
      </dgm:prSet>
      <dgm:spPr/>
    </dgm:pt>
    <dgm:pt modelId="{35DC52D8-8B20-4765-AA67-605F1BE46749}" type="pres">
      <dgm:prSet presAssocID="{548E9075-7BDE-427E-ADA9-282157C01AC9}" presName="accent_6" presStyleCnt="0"/>
      <dgm:spPr/>
    </dgm:pt>
    <dgm:pt modelId="{0526F050-8192-4A78-AFCF-8E0139595C80}" type="pres">
      <dgm:prSet presAssocID="{548E9075-7BDE-427E-ADA9-282157C01AC9}" presName="accentRepeatNode" presStyleLbl="solidFgAcc1" presStyleIdx="5" presStyleCnt="6"/>
      <dgm:spPr>
        <a:xfrm>
          <a:off x="51936" y="2801029"/>
          <a:ext cx="444704" cy="444704"/>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gm:spPr>
    </dgm:pt>
  </dgm:ptLst>
  <dgm:cxnLst>
    <dgm:cxn modelId="{561E7F18-6700-47A3-876C-76CAEC5BF5DF}" type="presOf" srcId="{958494F3-ABE7-496C-B997-5CD64578480E}" destId="{400809FD-ED41-40FA-843D-F71842D7066C}" srcOrd="0" destOrd="0" presId="urn:microsoft.com/office/officeart/2008/layout/VerticalCurvedList"/>
    <dgm:cxn modelId="{A498AF29-9921-4F54-97BE-E7FFA700EE31}" type="presOf" srcId="{2D5F5629-14DC-4BC7-B049-FC94EC2F01AF}" destId="{FDBC388A-99C0-463F-B40F-5EC7CF2F9841}" srcOrd="0" destOrd="0" presId="urn:microsoft.com/office/officeart/2008/layout/VerticalCurvedList"/>
    <dgm:cxn modelId="{6C8A3E60-C041-4704-8D11-C72AB4B511D6}" srcId="{23D1BD3D-97BB-4D43-89AE-22EFEE16BDEA}" destId="{B28E6124-CA56-426F-BEA4-FB090D5BDD9B}" srcOrd="1" destOrd="0" parTransId="{89872749-85A3-4E5C-97F9-295528F830C4}" sibTransId="{11E97B7C-2D0D-405F-A812-9EFA1CCAAB02}"/>
    <dgm:cxn modelId="{F0852764-6596-4D08-8233-DE3749792AD0}" srcId="{23D1BD3D-97BB-4D43-89AE-22EFEE16BDEA}" destId="{63439449-D3C9-4468-BD92-DC3DD8E53612}" srcOrd="4" destOrd="0" parTransId="{D89806B2-942F-4DA1-8760-ED02AD4A5D13}" sibTransId="{76601C36-D5E6-4388-9651-5943872F4E6B}"/>
    <dgm:cxn modelId="{EE807B51-6B85-4D85-A26C-434A30DB4943}" type="presOf" srcId="{724D9680-3A1A-4FD6-8177-CD761F776D58}" destId="{770128C3-D830-479C-83F6-4F0EE349AB6E}" srcOrd="0" destOrd="0" presId="urn:microsoft.com/office/officeart/2008/layout/VerticalCurvedList"/>
    <dgm:cxn modelId="{E4DB1A75-F74D-44E9-A3FD-7F4384FEBAD1}" type="presOf" srcId="{23D1BD3D-97BB-4D43-89AE-22EFEE16BDEA}" destId="{666107C8-A834-4B58-A9DB-39E19258D8D6}" srcOrd="0" destOrd="0" presId="urn:microsoft.com/office/officeart/2008/layout/VerticalCurvedList"/>
    <dgm:cxn modelId="{D1BAED85-ED2C-4B04-BE5F-508A55128FA5}" srcId="{23D1BD3D-97BB-4D43-89AE-22EFEE16BDEA}" destId="{2D5F5629-14DC-4BC7-B049-FC94EC2F01AF}" srcOrd="2" destOrd="0" parTransId="{8313B16B-43B4-4082-AF78-4CD974B4F080}" sibTransId="{058490F9-EBBC-435E-A2CB-A6475CC599C9}"/>
    <dgm:cxn modelId="{C24571C8-71B0-4498-81EA-0E9822FAE194}" type="presOf" srcId="{548E9075-7BDE-427E-ADA9-282157C01AC9}" destId="{24826C66-3B9B-4504-AACA-EE2E3B08EF30}" srcOrd="0" destOrd="0" presId="urn:microsoft.com/office/officeart/2008/layout/VerticalCurvedList"/>
    <dgm:cxn modelId="{1BD46CCD-3FF4-4EA3-9C2E-4E998C45A345}" srcId="{23D1BD3D-97BB-4D43-89AE-22EFEE16BDEA}" destId="{548E9075-7BDE-427E-ADA9-282157C01AC9}" srcOrd="5" destOrd="0" parTransId="{48A49741-9CE0-4125-8066-B8E79B1D69C7}" sibTransId="{542C933A-DC8D-4F38-BF60-352DD00A98E7}"/>
    <dgm:cxn modelId="{3AF5B8DB-361A-42F2-B384-64F75A685A51}" type="presOf" srcId="{63439449-D3C9-4468-BD92-DC3DD8E53612}" destId="{FAD7F181-7F30-4459-BAD9-4C9CD2118B46}" srcOrd="0" destOrd="0" presId="urn:microsoft.com/office/officeart/2008/layout/VerticalCurvedList"/>
    <dgm:cxn modelId="{6098E0E1-9D38-45BF-A9D4-3CD0C77B8977}" srcId="{23D1BD3D-97BB-4D43-89AE-22EFEE16BDEA}" destId="{5DF4155A-EBDE-4703-8224-C979F5DC1382}" srcOrd="0" destOrd="0" parTransId="{2E501321-E941-484A-AE97-F1CC972B9A5D}" sibTransId="{958494F3-ABE7-496C-B997-5CD64578480E}"/>
    <dgm:cxn modelId="{EDB3FDE6-FE01-4A09-9B72-4D60E87DA498}" type="presOf" srcId="{5DF4155A-EBDE-4703-8224-C979F5DC1382}" destId="{BA23E842-AFD1-4212-95BF-F46BC932CE8E}" srcOrd="0" destOrd="0" presId="urn:microsoft.com/office/officeart/2008/layout/VerticalCurvedList"/>
    <dgm:cxn modelId="{2EF175F5-78F6-49A8-8B05-2CE9C6BB74EE}" srcId="{23D1BD3D-97BB-4D43-89AE-22EFEE16BDEA}" destId="{724D9680-3A1A-4FD6-8177-CD761F776D58}" srcOrd="3" destOrd="0" parTransId="{973A5293-9AF9-41E9-A61A-607C6DF9A95C}" sibTransId="{2347A4E3-98A7-4793-B84D-FC30E80794E4}"/>
    <dgm:cxn modelId="{3B88CAF5-89A4-4712-B3D1-809A50FFF8AB}" type="presOf" srcId="{B28E6124-CA56-426F-BEA4-FB090D5BDD9B}" destId="{27AFAA46-5363-472B-8F41-1F0DDAF606EF}" srcOrd="0" destOrd="0" presId="urn:microsoft.com/office/officeart/2008/layout/VerticalCurvedList"/>
    <dgm:cxn modelId="{9569551C-AC40-4599-822C-ECA91D607F83}" type="presParOf" srcId="{666107C8-A834-4B58-A9DB-39E19258D8D6}" destId="{03623EA4-FB18-4198-A468-65E41799A02B}" srcOrd="0" destOrd="0" presId="urn:microsoft.com/office/officeart/2008/layout/VerticalCurvedList"/>
    <dgm:cxn modelId="{8D3F84F6-43E9-471E-A881-2B656691659B}" type="presParOf" srcId="{03623EA4-FB18-4198-A468-65E41799A02B}" destId="{31018D79-E3A4-4191-91D4-C68D50FB06A7}" srcOrd="0" destOrd="0" presId="urn:microsoft.com/office/officeart/2008/layout/VerticalCurvedList"/>
    <dgm:cxn modelId="{46C2AABB-23F9-4F27-AA32-CF1C75F331B5}" type="presParOf" srcId="{31018D79-E3A4-4191-91D4-C68D50FB06A7}" destId="{5A881742-482D-4C37-B289-9370E6AD13EA}" srcOrd="0" destOrd="0" presId="urn:microsoft.com/office/officeart/2008/layout/VerticalCurvedList"/>
    <dgm:cxn modelId="{F06DD46C-898F-405B-A92D-65BDC7851FFC}" type="presParOf" srcId="{31018D79-E3A4-4191-91D4-C68D50FB06A7}" destId="{400809FD-ED41-40FA-843D-F71842D7066C}" srcOrd="1" destOrd="0" presId="urn:microsoft.com/office/officeart/2008/layout/VerticalCurvedList"/>
    <dgm:cxn modelId="{751C97D3-E68E-467E-8773-0D9A774F6923}" type="presParOf" srcId="{31018D79-E3A4-4191-91D4-C68D50FB06A7}" destId="{6E08F11D-9048-4E20-8BE7-2B8406185231}" srcOrd="2" destOrd="0" presId="urn:microsoft.com/office/officeart/2008/layout/VerticalCurvedList"/>
    <dgm:cxn modelId="{D8FAD7B6-644A-46EC-A093-5B1F12DB5BE4}" type="presParOf" srcId="{31018D79-E3A4-4191-91D4-C68D50FB06A7}" destId="{0555F5BA-8262-46DB-8152-8890ED336155}" srcOrd="3" destOrd="0" presId="urn:microsoft.com/office/officeart/2008/layout/VerticalCurvedList"/>
    <dgm:cxn modelId="{BD1B6105-DCCC-41DD-A7F4-D195409E70DA}" type="presParOf" srcId="{03623EA4-FB18-4198-A468-65E41799A02B}" destId="{BA23E842-AFD1-4212-95BF-F46BC932CE8E}" srcOrd="1" destOrd="0" presId="urn:microsoft.com/office/officeart/2008/layout/VerticalCurvedList"/>
    <dgm:cxn modelId="{90304A40-D9D0-4EEC-BA19-2E73BE0B5028}" type="presParOf" srcId="{03623EA4-FB18-4198-A468-65E41799A02B}" destId="{D97837F7-61AD-4C34-8413-5B61095ABF9C}" srcOrd="2" destOrd="0" presId="urn:microsoft.com/office/officeart/2008/layout/VerticalCurvedList"/>
    <dgm:cxn modelId="{68913EEF-0F71-421C-9B6E-4BDA356002C7}" type="presParOf" srcId="{D97837F7-61AD-4C34-8413-5B61095ABF9C}" destId="{F8B1DEBD-64B3-4D2F-A032-4025FFF7D1D3}" srcOrd="0" destOrd="0" presId="urn:microsoft.com/office/officeart/2008/layout/VerticalCurvedList"/>
    <dgm:cxn modelId="{96A2B7AB-6B70-466B-8335-A20488DD4FEC}" type="presParOf" srcId="{03623EA4-FB18-4198-A468-65E41799A02B}" destId="{27AFAA46-5363-472B-8F41-1F0DDAF606EF}" srcOrd="3" destOrd="0" presId="urn:microsoft.com/office/officeart/2008/layout/VerticalCurvedList"/>
    <dgm:cxn modelId="{A6284337-FB66-4A3C-971E-3294F31D8349}" type="presParOf" srcId="{03623EA4-FB18-4198-A468-65E41799A02B}" destId="{BE47F19A-5AEF-4C17-99D0-F6E404233A63}" srcOrd="4" destOrd="0" presId="urn:microsoft.com/office/officeart/2008/layout/VerticalCurvedList"/>
    <dgm:cxn modelId="{7FB9D9FD-2575-4FEB-97EC-1358B7B8E727}" type="presParOf" srcId="{BE47F19A-5AEF-4C17-99D0-F6E404233A63}" destId="{FE8FC411-2B24-4CD1-A557-CFEC1C1A9A2F}" srcOrd="0" destOrd="0" presId="urn:microsoft.com/office/officeart/2008/layout/VerticalCurvedList"/>
    <dgm:cxn modelId="{B6A940C8-08FC-4B9E-AAD7-75CFBAA687F5}" type="presParOf" srcId="{03623EA4-FB18-4198-A468-65E41799A02B}" destId="{FDBC388A-99C0-463F-B40F-5EC7CF2F9841}" srcOrd="5" destOrd="0" presId="urn:microsoft.com/office/officeart/2008/layout/VerticalCurvedList"/>
    <dgm:cxn modelId="{F7979B5C-9CF6-41E4-9369-3B7A85C7B82E}" type="presParOf" srcId="{03623EA4-FB18-4198-A468-65E41799A02B}" destId="{86422B03-4E68-4CA9-B159-C03F5F46C7EC}" srcOrd="6" destOrd="0" presId="urn:microsoft.com/office/officeart/2008/layout/VerticalCurvedList"/>
    <dgm:cxn modelId="{43BFDC08-46D7-46B7-95DE-61E669FD0296}" type="presParOf" srcId="{86422B03-4E68-4CA9-B159-C03F5F46C7EC}" destId="{5E55758A-336F-4E5C-8D70-6A3A23C9DBB0}" srcOrd="0" destOrd="0" presId="urn:microsoft.com/office/officeart/2008/layout/VerticalCurvedList"/>
    <dgm:cxn modelId="{FBD49814-EB80-406F-8BE0-FEEF5D035BF5}" type="presParOf" srcId="{03623EA4-FB18-4198-A468-65E41799A02B}" destId="{770128C3-D830-479C-83F6-4F0EE349AB6E}" srcOrd="7" destOrd="0" presId="urn:microsoft.com/office/officeart/2008/layout/VerticalCurvedList"/>
    <dgm:cxn modelId="{2EE896E1-9CE8-4B0D-8429-A4A68C8E23EB}" type="presParOf" srcId="{03623EA4-FB18-4198-A468-65E41799A02B}" destId="{03A843CE-0807-4875-85BC-8AC0F27DB795}" srcOrd="8" destOrd="0" presId="urn:microsoft.com/office/officeart/2008/layout/VerticalCurvedList"/>
    <dgm:cxn modelId="{57F7E4DB-BBA7-44EC-B7B3-613EA569238D}" type="presParOf" srcId="{03A843CE-0807-4875-85BC-8AC0F27DB795}" destId="{484023BE-977D-46D6-A7BA-28F6A61B9E66}" srcOrd="0" destOrd="0" presId="urn:microsoft.com/office/officeart/2008/layout/VerticalCurvedList"/>
    <dgm:cxn modelId="{E6280A76-3B63-4866-9B10-7894291A6CF5}" type="presParOf" srcId="{03623EA4-FB18-4198-A468-65E41799A02B}" destId="{FAD7F181-7F30-4459-BAD9-4C9CD2118B46}" srcOrd="9" destOrd="0" presId="urn:microsoft.com/office/officeart/2008/layout/VerticalCurvedList"/>
    <dgm:cxn modelId="{137A3229-AB19-444E-8BAF-25837336FEE0}" type="presParOf" srcId="{03623EA4-FB18-4198-A468-65E41799A02B}" destId="{96F57335-DEE1-4CFF-83A8-D5CC36AA0500}" srcOrd="10" destOrd="0" presId="urn:microsoft.com/office/officeart/2008/layout/VerticalCurvedList"/>
    <dgm:cxn modelId="{93BD0ED7-8B4D-4ACE-B023-7134D1AF637A}" type="presParOf" srcId="{96F57335-DEE1-4CFF-83A8-D5CC36AA0500}" destId="{0E22C7E9-E01D-4D8F-BA4F-BA82C7A3D826}" srcOrd="0" destOrd="0" presId="urn:microsoft.com/office/officeart/2008/layout/VerticalCurvedList"/>
    <dgm:cxn modelId="{F49DB873-1B62-440D-9643-CD27B8099CC9}" type="presParOf" srcId="{03623EA4-FB18-4198-A468-65E41799A02B}" destId="{24826C66-3B9B-4504-AACA-EE2E3B08EF30}" srcOrd="11" destOrd="0" presId="urn:microsoft.com/office/officeart/2008/layout/VerticalCurvedList"/>
    <dgm:cxn modelId="{2F15AF40-CCAA-4E4B-A6B0-C8ACDBC5A41F}" type="presParOf" srcId="{03623EA4-FB18-4198-A468-65E41799A02B}" destId="{35DC52D8-8B20-4765-AA67-605F1BE46749}" srcOrd="12" destOrd="0" presId="urn:microsoft.com/office/officeart/2008/layout/VerticalCurvedList"/>
    <dgm:cxn modelId="{21680765-3922-44FC-BBAA-88794B1986ED}" type="presParOf" srcId="{35DC52D8-8B20-4765-AA67-605F1BE46749}" destId="{0526F050-8192-4A78-AFCF-8E0139595C80}"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88D1EF-6CCA-4432-B4C3-214C1C6590C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621AB55-355F-4FD7-880B-DA6E904EE8AA}">
      <dgm:prSet phldrT="[Text]" custT="1"/>
      <dgm:spPr>
        <a:solidFill>
          <a:schemeClr val="accent1"/>
        </a:solidFill>
        <a:ln>
          <a:noFill/>
        </a:ln>
        <a:effectLst>
          <a:outerShdw blurRad="50800" dist="38100" dir="2700000" algn="tl" rotWithShape="0">
            <a:prstClr val="black">
              <a:alpha val="40000"/>
            </a:prstClr>
          </a:outerShdw>
        </a:effectLst>
      </dgm:spPr>
      <dgm:t>
        <a:bodyPr/>
        <a:lstStyle/>
        <a:p>
          <a:r>
            <a:rPr lang="en-US" sz="1800" b="1"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Total Value</a:t>
          </a:r>
        </a:p>
      </dgm:t>
    </dgm:pt>
    <dgm:pt modelId="{A5DED2C5-57A1-4165-8377-82C6D5B5F806}" type="parTrans" cxnId="{E10A26F5-39F9-46E6-A02B-0D081D93C5C9}">
      <dgm:prSet/>
      <dgm:spPr/>
      <dgm:t>
        <a:bodyPr/>
        <a:lstStyle/>
        <a:p>
          <a:endParaRPr lang="en-US">
            <a:latin typeface="+mn-lt"/>
            <a:cs typeface="Arial" pitchFamily="34" charset="0"/>
          </a:endParaRPr>
        </a:p>
      </dgm:t>
    </dgm:pt>
    <dgm:pt modelId="{A4903A72-6207-42D0-9E9E-2D3276DAC438}" type="sibTrans" cxnId="{E10A26F5-39F9-46E6-A02B-0D081D93C5C9}">
      <dgm:prSet/>
      <dgm:spPr/>
      <dgm:t>
        <a:bodyPr/>
        <a:lstStyle/>
        <a:p>
          <a:endParaRPr lang="en-US">
            <a:latin typeface="+mn-lt"/>
            <a:cs typeface="Arial" pitchFamily="34" charset="0"/>
          </a:endParaRPr>
        </a:p>
      </dgm:t>
    </dgm:pt>
    <dgm:pt modelId="{B65BA436-B8BB-4667-B424-A6A51D6F7EDA}">
      <dgm:prSet phldrT="[Text]" custT="1"/>
      <dgm:spPr>
        <a:solidFill>
          <a:schemeClr val="bg1">
            <a:lumMod val="95000"/>
            <a:alpha val="90000"/>
          </a:schemeClr>
        </a:solidFill>
        <a:ln>
          <a:solidFill>
            <a:schemeClr val="bg1">
              <a:lumMod val="85000"/>
            </a:schemeClr>
          </a:solidFill>
        </a:ln>
      </dgm:spPr>
      <dgm:t>
        <a:bodyPr/>
        <a:lstStyle/>
        <a:p>
          <a:r>
            <a:rPr lang="en-US" sz="1600" dirty="0">
              <a:solidFill>
                <a:srgbClr val="51534A"/>
              </a:solidFill>
              <a:latin typeface="Calibri" panose="020F0502020204030204" pitchFamily="34" charset="0"/>
              <a:cs typeface="Calibri" panose="020F0502020204030204" pitchFamily="34" charset="0"/>
            </a:rPr>
            <a:t>Working Capital</a:t>
          </a:r>
        </a:p>
      </dgm:t>
    </dgm:pt>
    <dgm:pt modelId="{66AD5625-004C-48ED-B671-15E82DD4CFC3}" type="parTrans" cxnId="{3A4E76E4-17C3-4EA6-A1FE-501325E22D8E}">
      <dgm:prSet/>
      <dgm:spPr>
        <a:ln>
          <a:solidFill>
            <a:schemeClr val="accent1"/>
          </a:solidFill>
        </a:ln>
      </dgm:spPr>
      <dgm:t>
        <a:bodyPr/>
        <a:lstStyle/>
        <a:p>
          <a:endParaRPr lang="en-US">
            <a:latin typeface="+mn-lt"/>
            <a:cs typeface="Arial" pitchFamily="34" charset="0"/>
          </a:endParaRPr>
        </a:p>
      </dgm:t>
    </dgm:pt>
    <dgm:pt modelId="{B7B2D15F-F505-44D4-935E-A6E243DD1C9D}" type="sibTrans" cxnId="{3A4E76E4-17C3-4EA6-A1FE-501325E22D8E}">
      <dgm:prSet/>
      <dgm:spPr/>
      <dgm:t>
        <a:bodyPr/>
        <a:lstStyle/>
        <a:p>
          <a:endParaRPr lang="en-US">
            <a:latin typeface="+mn-lt"/>
            <a:cs typeface="Arial" pitchFamily="34" charset="0"/>
          </a:endParaRPr>
        </a:p>
      </dgm:t>
    </dgm:pt>
    <dgm:pt modelId="{A641ECEB-DEF4-4610-A52B-E42D4F31F2AD}">
      <dgm:prSet phldrT="[Text]" custT="1"/>
      <dgm:spPr>
        <a:solidFill>
          <a:schemeClr val="bg1">
            <a:lumMod val="95000"/>
            <a:alpha val="90000"/>
          </a:schemeClr>
        </a:solidFill>
        <a:ln>
          <a:solidFill>
            <a:schemeClr val="bg1">
              <a:lumMod val="85000"/>
            </a:schemeClr>
          </a:solidFill>
        </a:ln>
      </dgm:spPr>
      <dgm:t>
        <a:bodyPr/>
        <a:lstStyle/>
        <a:p>
          <a:r>
            <a:rPr lang="en-US" sz="1600" dirty="0">
              <a:solidFill>
                <a:srgbClr val="51534A"/>
              </a:solidFill>
              <a:latin typeface="Calibri" panose="020F0502020204030204" pitchFamily="34" charset="0"/>
              <a:cs typeface="Calibri" panose="020F0502020204030204" pitchFamily="34" charset="0"/>
            </a:rPr>
            <a:t>Fixed Assets</a:t>
          </a:r>
        </a:p>
      </dgm:t>
    </dgm:pt>
    <dgm:pt modelId="{88D370E6-2A2C-44FD-A434-683A522E5873}" type="parTrans" cxnId="{26E295D6-1A1E-4351-9FF9-4EEDEAD72C32}">
      <dgm:prSet/>
      <dgm:spPr>
        <a:ln>
          <a:solidFill>
            <a:schemeClr val="accent1"/>
          </a:solidFill>
        </a:ln>
      </dgm:spPr>
      <dgm:t>
        <a:bodyPr/>
        <a:lstStyle/>
        <a:p>
          <a:endParaRPr lang="en-US">
            <a:latin typeface="+mn-lt"/>
            <a:cs typeface="Arial" pitchFamily="34" charset="0"/>
          </a:endParaRPr>
        </a:p>
      </dgm:t>
    </dgm:pt>
    <dgm:pt modelId="{1AB7E78F-515A-4C0C-9882-7A9A066C1307}" type="sibTrans" cxnId="{26E295D6-1A1E-4351-9FF9-4EEDEAD72C32}">
      <dgm:prSet/>
      <dgm:spPr/>
      <dgm:t>
        <a:bodyPr/>
        <a:lstStyle/>
        <a:p>
          <a:endParaRPr lang="en-US">
            <a:latin typeface="+mn-lt"/>
            <a:cs typeface="Arial" pitchFamily="34" charset="0"/>
          </a:endParaRPr>
        </a:p>
      </dgm:t>
    </dgm:pt>
    <dgm:pt modelId="{ED190404-1250-4197-A93A-9A724050B659}">
      <dgm:prSet phldrT="[Text]" custT="1"/>
      <dgm:spPr>
        <a:solidFill>
          <a:schemeClr val="tx2"/>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US" sz="18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mn-ea"/>
              <a:cs typeface="Calibri" panose="020F0502020204030204" pitchFamily="34" charset="0"/>
            </a:rPr>
            <a:t>Retained by Seller</a:t>
          </a:r>
        </a:p>
      </dgm:t>
    </dgm:pt>
    <dgm:pt modelId="{A9BD423B-29DB-432A-8B63-5AF4AB7874B4}" type="parTrans" cxnId="{67ADEEF9-7E31-4E4A-9883-06BB437964F5}">
      <dgm:prSet/>
      <dgm:spPr/>
      <dgm:t>
        <a:bodyPr/>
        <a:lstStyle/>
        <a:p>
          <a:endParaRPr lang="en-US">
            <a:latin typeface="+mn-lt"/>
            <a:cs typeface="Arial" pitchFamily="34" charset="0"/>
          </a:endParaRPr>
        </a:p>
      </dgm:t>
    </dgm:pt>
    <dgm:pt modelId="{2ABF0975-4932-491C-B9AC-F7B6D74E525B}" type="sibTrans" cxnId="{67ADEEF9-7E31-4E4A-9883-06BB437964F5}">
      <dgm:prSet/>
      <dgm:spPr/>
      <dgm:t>
        <a:bodyPr/>
        <a:lstStyle/>
        <a:p>
          <a:endParaRPr lang="en-US">
            <a:latin typeface="+mn-lt"/>
            <a:cs typeface="Arial" pitchFamily="34" charset="0"/>
          </a:endParaRPr>
        </a:p>
      </dgm:t>
    </dgm:pt>
    <dgm:pt modelId="{F2050491-56E7-4D1B-8039-FA60CA729849}">
      <dgm:prSet phldrT="[Text]" custT="1"/>
      <dgm:spPr>
        <a:solidFill>
          <a:schemeClr val="bg1">
            <a:lumMod val="95000"/>
            <a:alpha val="90000"/>
          </a:schemeClr>
        </a:solidFill>
        <a:ln>
          <a:solidFill>
            <a:schemeClr val="bg1">
              <a:lumMod val="85000"/>
            </a:schemeClr>
          </a:solidFill>
        </a:ln>
      </dgm:spPr>
      <dgm:t>
        <a:bodyPr/>
        <a:lstStyle/>
        <a:p>
          <a:r>
            <a:rPr lang="en-US" sz="1600" dirty="0">
              <a:solidFill>
                <a:srgbClr val="51534A"/>
              </a:solidFill>
              <a:latin typeface="Calibri" panose="020F0502020204030204" pitchFamily="34" charset="0"/>
              <a:cs typeface="Calibri" panose="020F0502020204030204" pitchFamily="34" charset="0"/>
            </a:rPr>
            <a:t>Working Capital Less Inventory</a:t>
          </a:r>
        </a:p>
      </dgm:t>
    </dgm:pt>
    <dgm:pt modelId="{DAB9B825-6296-4989-9144-9555AF1570F3}" type="parTrans" cxnId="{98F3BE6C-602E-44BA-AE3F-5C0DB0E277C5}">
      <dgm:prSet/>
      <dgm:spPr>
        <a:ln>
          <a:solidFill>
            <a:schemeClr val="tx2"/>
          </a:solidFill>
        </a:ln>
      </dgm:spPr>
      <dgm:t>
        <a:bodyPr/>
        <a:lstStyle/>
        <a:p>
          <a:endParaRPr lang="en-US">
            <a:latin typeface="+mn-lt"/>
            <a:cs typeface="Arial" pitchFamily="34" charset="0"/>
          </a:endParaRPr>
        </a:p>
      </dgm:t>
    </dgm:pt>
    <dgm:pt modelId="{7370ED1A-02C5-49A9-96C0-30F214925CEB}" type="sibTrans" cxnId="{98F3BE6C-602E-44BA-AE3F-5C0DB0E277C5}">
      <dgm:prSet/>
      <dgm:spPr/>
      <dgm:t>
        <a:bodyPr/>
        <a:lstStyle/>
        <a:p>
          <a:endParaRPr lang="en-US">
            <a:latin typeface="+mn-lt"/>
            <a:cs typeface="Arial" pitchFamily="34" charset="0"/>
          </a:endParaRPr>
        </a:p>
      </dgm:t>
    </dgm:pt>
    <dgm:pt modelId="{BC86158F-2132-4938-AC28-4CABD7946070}">
      <dgm:prSet phldrT="[Text]" custT="1"/>
      <dgm:spPr>
        <a:solidFill>
          <a:schemeClr val="bg1">
            <a:lumMod val="95000"/>
            <a:alpha val="90000"/>
          </a:schemeClr>
        </a:solidFill>
        <a:ln>
          <a:solidFill>
            <a:schemeClr val="bg1">
              <a:lumMod val="85000"/>
            </a:schemeClr>
          </a:solidFill>
        </a:ln>
      </dgm:spPr>
      <dgm:t>
        <a:bodyPr/>
        <a:lstStyle/>
        <a:p>
          <a:r>
            <a:rPr lang="en-US" sz="1600" dirty="0">
              <a:solidFill>
                <a:srgbClr val="51534A"/>
              </a:solidFill>
              <a:latin typeface="Calibri" panose="020F0502020204030204" pitchFamily="34" charset="0"/>
              <a:cs typeface="Calibri" panose="020F0502020204030204" pitchFamily="34" charset="0"/>
            </a:rPr>
            <a:t>Personal Fixed Assets</a:t>
          </a:r>
        </a:p>
      </dgm:t>
    </dgm:pt>
    <dgm:pt modelId="{26261B2B-E341-4D2A-9E90-16404B55E98F}" type="parTrans" cxnId="{6C5241B7-80F4-4DE3-B922-0B251A1FFEC9}">
      <dgm:prSet/>
      <dgm:spPr>
        <a:ln>
          <a:solidFill>
            <a:schemeClr val="tx2"/>
          </a:solidFill>
        </a:ln>
      </dgm:spPr>
      <dgm:t>
        <a:bodyPr/>
        <a:lstStyle/>
        <a:p>
          <a:endParaRPr lang="en-US">
            <a:latin typeface="+mn-lt"/>
            <a:cs typeface="Arial" pitchFamily="34" charset="0"/>
          </a:endParaRPr>
        </a:p>
      </dgm:t>
    </dgm:pt>
    <dgm:pt modelId="{99AE4A88-7BA7-4467-8864-01FD10873F55}" type="sibTrans" cxnId="{6C5241B7-80F4-4DE3-B922-0B251A1FFEC9}">
      <dgm:prSet/>
      <dgm:spPr/>
      <dgm:t>
        <a:bodyPr/>
        <a:lstStyle/>
        <a:p>
          <a:endParaRPr lang="en-US">
            <a:latin typeface="+mn-lt"/>
            <a:cs typeface="Arial" pitchFamily="34" charset="0"/>
          </a:endParaRPr>
        </a:p>
      </dgm:t>
    </dgm:pt>
    <dgm:pt modelId="{995277A5-0F33-4854-A15C-FD4988EDBFA9}">
      <dgm:prSet custT="1"/>
      <dgm:spPr>
        <a:solidFill>
          <a:schemeClr val="tx2">
            <a:lumMod val="75000"/>
          </a:schemeClr>
        </a:solidFill>
        <a:ln w="12700" cap="flat" cmpd="sng" algn="ctr">
          <a:noFill/>
          <a:prstDash val="solid"/>
          <a:miter lim="800000"/>
        </a:ln>
        <a:effectLst>
          <a:outerShdw blurRad="50800" dist="38100" dir="2700000" algn="tl" rotWithShape="0">
            <a:prstClr val="black">
              <a:alpha val="40000"/>
            </a:prstClr>
          </a:outerShdw>
        </a:effectLst>
      </dgm:spPr>
      <dgm:t>
        <a:bodyPr spcFirstLastPara="0" vert="horz" wrap="square" lIns="34290" tIns="22860" rIns="34290" bIns="22860" numCol="1" spcCol="1270" anchor="ctr" anchorCtr="0"/>
        <a:lstStyle/>
        <a:p>
          <a:pPr marL="0" lvl="0" indent="0" algn="ctr" defTabSz="800100">
            <a:lnSpc>
              <a:spcPct val="90000"/>
            </a:lnSpc>
            <a:spcBef>
              <a:spcPct val="0"/>
            </a:spcBef>
            <a:spcAft>
              <a:spcPct val="35000"/>
            </a:spcAft>
            <a:buNone/>
          </a:pPr>
          <a:r>
            <a:rPr lang="en-US" sz="18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mn-ea"/>
              <a:cs typeface="Calibri" panose="020F0502020204030204" pitchFamily="34" charset="0"/>
            </a:rPr>
            <a:t>Purchased by Acquirer</a:t>
          </a:r>
        </a:p>
      </dgm:t>
    </dgm:pt>
    <dgm:pt modelId="{17E3CAF6-EA5F-405A-8309-37C6F37CE201}" type="parTrans" cxnId="{FA5F1D1E-7449-422C-AC54-F87638DEB16F}">
      <dgm:prSet/>
      <dgm:spPr/>
      <dgm:t>
        <a:bodyPr/>
        <a:lstStyle/>
        <a:p>
          <a:endParaRPr lang="en-US">
            <a:latin typeface="+mn-lt"/>
            <a:cs typeface="Arial" pitchFamily="34" charset="0"/>
          </a:endParaRPr>
        </a:p>
      </dgm:t>
    </dgm:pt>
    <dgm:pt modelId="{3273ECEB-119B-4EC4-9EE8-2D7AF5560CD4}" type="sibTrans" cxnId="{FA5F1D1E-7449-422C-AC54-F87638DEB16F}">
      <dgm:prSet/>
      <dgm:spPr/>
      <dgm:t>
        <a:bodyPr/>
        <a:lstStyle/>
        <a:p>
          <a:endParaRPr lang="en-US">
            <a:latin typeface="+mn-lt"/>
            <a:cs typeface="Arial" pitchFamily="34" charset="0"/>
          </a:endParaRPr>
        </a:p>
      </dgm:t>
    </dgm:pt>
    <dgm:pt modelId="{E1CDEC46-221F-47DC-A424-DC23C1F96589}">
      <dgm:prSet custT="1"/>
      <dgm:spPr>
        <a:solidFill>
          <a:schemeClr val="bg1">
            <a:lumMod val="95000"/>
            <a:alpha val="90000"/>
          </a:schemeClr>
        </a:solidFill>
        <a:ln>
          <a:solidFill>
            <a:schemeClr val="bg1">
              <a:lumMod val="85000"/>
            </a:schemeClr>
          </a:solidFill>
        </a:ln>
      </dgm:spPr>
      <dgm:t>
        <a:bodyPr/>
        <a:lstStyle/>
        <a:p>
          <a:r>
            <a:rPr lang="en-US" sz="1600" baseline="0" dirty="0">
              <a:solidFill>
                <a:srgbClr val="51534A"/>
              </a:solidFill>
              <a:latin typeface="Calibri" panose="020F0502020204030204" pitchFamily="34" charset="0"/>
              <a:cs typeface="Calibri" panose="020F0502020204030204" pitchFamily="34" charset="0"/>
            </a:rPr>
            <a:t>Fixed Assets</a:t>
          </a:r>
        </a:p>
      </dgm:t>
    </dgm:pt>
    <dgm:pt modelId="{A5BE90F7-030C-4172-8531-DB11472732EA}" type="parTrans" cxnId="{4AF4A672-4AD3-412F-AFB6-1DD679FC79AE}">
      <dgm:prSet/>
      <dgm:spPr>
        <a:solidFill>
          <a:schemeClr val="tx2">
            <a:lumMod val="75000"/>
          </a:schemeClr>
        </a:solidFill>
        <a:ln>
          <a:solidFill>
            <a:schemeClr val="tx2">
              <a:lumMod val="75000"/>
            </a:schemeClr>
          </a:solidFill>
        </a:ln>
      </dgm:spPr>
      <dgm:t>
        <a:bodyPr/>
        <a:lstStyle/>
        <a:p>
          <a:endParaRPr lang="en-US">
            <a:latin typeface="+mn-lt"/>
            <a:cs typeface="Arial" pitchFamily="34" charset="0"/>
          </a:endParaRPr>
        </a:p>
      </dgm:t>
    </dgm:pt>
    <dgm:pt modelId="{0A2A64FA-1A1E-4C90-8EF2-9CC1EC8A6EFD}" type="sibTrans" cxnId="{4AF4A672-4AD3-412F-AFB6-1DD679FC79AE}">
      <dgm:prSet/>
      <dgm:spPr/>
      <dgm:t>
        <a:bodyPr/>
        <a:lstStyle/>
        <a:p>
          <a:endParaRPr lang="en-US">
            <a:latin typeface="+mn-lt"/>
            <a:cs typeface="Arial" pitchFamily="34" charset="0"/>
          </a:endParaRPr>
        </a:p>
      </dgm:t>
    </dgm:pt>
    <dgm:pt modelId="{4BF27F37-E547-4C84-A67F-2B9FE34FE16A}">
      <dgm:prSet custT="1"/>
      <dgm:spPr>
        <a:solidFill>
          <a:schemeClr val="bg1">
            <a:lumMod val="95000"/>
            <a:alpha val="90000"/>
          </a:schemeClr>
        </a:solidFill>
        <a:ln>
          <a:solidFill>
            <a:schemeClr val="bg1">
              <a:lumMod val="85000"/>
            </a:schemeClr>
          </a:solidFill>
        </a:ln>
      </dgm:spPr>
      <dgm:t>
        <a:bodyPr/>
        <a:lstStyle/>
        <a:p>
          <a:r>
            <a:rPr lang="en-US" sz="1600" baseline="0" dirty="0">
              <a:solidFill>
                <a:srgbClr val="51534A"/>
              </a:solidFill>
              <a:latin typeface="Calibri" panose="020F0502020204030204" pitchFamily="34" charset="0"/>
              <a:cs typeface="Calibri" panose="020F0502020204030204" pitchFamily="34" charset="0"/>
            </a:rPr>
            <a:t>Inventory</a:t>
          </a:r>
        </a:p>
      </dgm:t>
    </dgm:pt>
    <dgm:pt modelId="{B2ECFDCA-B5ED-427A-94F1-3C374C3AABE7}" type="parTrans" cxnId="{A9425381-9714-4631-A979-3B0CA7C06639}">
      <dgm:prSet/>
      <dgm:spPr>
        <a:solidFill>
          <a:schemeClr val="tx2">
            <a:lumMod val="75000"/>
          </a:schemeClr>
        </a:solidFill>
        <a:ln>
          <a:solidFill>
            <a:schemeClr val="tx2">
              <a:lumMod val="75000"/>
            </a:schemeClr>
          </a:solidFill>
        </a:ln>
      </dgm:spPr>
      <dgm:t>
        <a:bodyPr/>
        <a:lstStyle/>
        <a:p>
          <a:endParaRPr lang="en-US">
            <a:latin typeface="+mn-lt"/>
            <a:cs typeface="Arial" pitchFamily="34" charset="0"/>
          </a:endParaRPr>
        </a:p>
      </dgm:t>
    </dgm:pt>
    <dgm:pt modelId="{B900C38C-59F1-4C90-A258-8188F3E08852}" type="sibTrans" cxnId="{A9425381-9714-4631-A979-3B0CA7C06639}">
      <dgm:prSet/>
      <dgm:spPr/>
      <dgm:t>
        <a:bodyPr/>
        <a:lstStyle/>
        <a:p>
          <a:endParaRPr lang="en-US">
            <a:latin typeface="+mn-lt"/>
            <a:cs typeface="Arial" pitchFamily="34" charset="0"/>
          </a:endParaRPr>
        </a:p>
      </dgm:t>
    </dgm:pt>
    <dgm:pt modelId="{B09F5E4F-993E-40F3-8E92-D607840F2024}">
      <dgm:prSet custT="1"/>
      <dgm:spPr>
        <a:solidFill>
          <a:schemeClr val="bg1">
            <a:lumMod val="95000"/>
            <a:alpha val="90000"/>
          </a:schemeClr>
        </a:solidFill>
        <a:ln>
          <a:solidFill>
            <a:schemeClr val="bg1">
              <a:lumMod val="85000"/>
            </a:schemeClr>
          </a:solidFill>
        </a:ln>
      </dgm:spPr>
      <dgm:t>
        <a:bodyPr/>
        <a:lstStyle/>
        <a:p>
          <a:r>
            <a:rPr lang="en-US" sz="1600" dirty="0">
              <a:solidFill>
                <a:srgbClr val="51534A"/>
              </a:solidFill>
              <a:latin typeface="Calibri" panose="020F0502020204030204" pitchFamily="34" charset="0"/>
              <a:cs typeface="Calibri" panose="020F0502020204030204" pitchFamily="34" charset="0"/>
            </a:rPr>
            <a:t>Intangible Assets </a:t>
          </a:r>
          <a:r>
            <a:rPr lang="en-US" sz="1600" dirty="0">
              <a:solidFill>
                <a:schemeClr val="accent1"/>
              </a:solidFill>
              <a:latin typeface="Calibri" panose="020F0502020204030204" pitchFamily="34" charset="0"/>
              <a:cs typeface="Calibri" panose="020F0502020204030204" pitchFamily="34" charset="0"/>
            </a:rPr>
            <a:t>(Goodwill)</a:t>
          </a:r>
        </a:p>
      </dgm:t>
    </dgm:pt>
    <dgm:pt modelId="{B5750920-AA65-46D0-9479-9DEE181EFE90}" type="parTrans" cxnId="{6B9442E5-5247-45C6-AE04-E62E0FA013DE}">
      <dgm:prSet/>
      <dgm:spPr>
        <a:ln>
          <a:solidFill>
            <a:schemeClr val="accent1"/>
          </a:solidFill>
        </a:ln>
      </dgm:spPr>
      <dgm:t>
        <a:bodyPr/>
        <a:lstStyle/>
        <a:p>
          <a:endParaRPr lang="en-US">
            <a:solidFill>
              <a:schemeClr val="bg1"/>
            </a:solidFill>
            <a:latin typeface="+mn-lt"/>
            <a:cs typeface="Arial" pitchFamily="34" charset="0"/>
          </a:endParaRPr>
        </a:p>
      </dgm:t>
    </dgm:pt>
    <dgm:pt modelId="{2AEE81F6-7F63-4F36-B9EA-2A4755FEDC61}" type="sibTrans" cxnId="{6B9442E5-5247-45C6-AE04-E62E0FA013DE}">
      <dgm:prSet/>
      <dgm:spPr/>
      <dgm:t>
        <a:bodyPr/>
        <a:lstStyle/>
        <a:p>
          <a:endParaRPr lang="en-US">
            <a:latin typeface="+mn-lt"/>
            <a:cs typeface="Arial" pitchFamily="34" charset="0"/>
          </a:endParaRPr>
        </a:p>
      </dgm:t>
    </dgm:pt>
    <dgm:pt modelId="{13D98B46-8C88-45F4-A005-4E36B856E830}">
      <dgm:prSet custT="1"/>
      <dgm:spPr>
        <a:solidFill>
          <a:schemeClr val="bg1">
            <a:lumMod val="95000"/>
            <a:alpha val="90000"/>
          </a:schemeClr>
        </a:solidFill>
        <a:ln>
          <a:solidFill>
            <a:schemeClr val="bg1">
              <a:lumMod val="85000"/>
            </a:schemeClr>
          </a:solidFill>
        </a:ln>
      </dgm:spPr>
      <dgm:t>
        <a:bodyPr/>
        <a:lstStyle/>
        <a:p>
          <a:r>
            <a:rPr lang="en-US" sz="1600" baseline="0" dirty="0">
              <a:solidFill>
                <a:srgbClr val="51534A"/>
              </a:solidFill>
              <a:latin typeface="Calibri" panose="020F0502020204030204" pitchFamily="34" charset="0"/>
              <a:cs typeface="Calibri" panose="020F0502020204030204" pitchFamily="34" charset="0"/>
            </a:rPr>
            <a:t>Intangible Assets</a:t>
          </a:r>
        </a:p>
      </dgm:t>
    </dgm:pt>
    <dgm:pt modelId="{02D55E27-218E-4978-9B12-CA00923416DF}" type="parTrans" cxnId="{156940C0-357B-413A-9845-ABB7F685ED6D}">
      <dgm:prSet/>
      <dgm:spPr>
        <a:solidFill>
          <a:schemeClr val="tx2">
            <a:lumMod val="75000"/>
          </a:schemeClr>
        </a:solidFill>
        <a:ln>
          <a:solidFill>
            <a:schemeClr val="tx2">
              <a:lumMod val="75000"/>
            </a:schemeClr>
          </a:solidFill>
        </a:ln>
      </dgm:spPr>
      <dgm:t>
        <a:bodyPr/>
        <a:lstStyle/>
        <a:p>
          <a:endParaRPr lang="en-US">
            <a:latin typeface="+mn-lt"/>
            <a:cs typeface="Arial" pitchFamily="34" charset="0"/>
          </a:endParaRPr>
        </a:p>
      </dgm:t>
    </dgm:pt>
    <dgm:pt modelId="{6F033ED2-50CF-4280-A4D0-35B432365C03}" type="sibTrans" cxnId="{156940C0-357B-413A-9845-ABB7F685ED6D}">
      <dgm:prSet/>
      <dgm:spPr/>
      <dgm:t>
        <a:bodyPr/>
        <a:lstStyle/>
        <a:p>
          <a:endParaRPr lang="en-US">
            <a:latin typeface="+mn-lt"/>
            <a:cs typeface="Arial" pitchFamily="34" charset="0"/>
          </a:endParaRPr>
        </a:p>
      </dgm:t>
    </dgm:pt>
    <dgm:pt modelId="{252ECC6C-FFA5-41A7-BB3F-C87D28F5EEE4}" type="pres">
      <dgm:prSet presAssocID="{1788D1EF-6CCA-4432-B4C3-214C1C6590C0}" presName="diagram" presStyleCnt="0">
        <dgm:presLayoutVars>
          <dgm:chPref val="1"/>
          <dgm:dir/>
          <dgm:animOne val="branch"/>
          <dgm:animLvl val="lvl"/>
          <dgm:resizeHandles/>
        </dgm:presLayoutVars>
      </dgm:prSet>
      <dgm:spPr/>
    </dgm:pt>
    <dgm:pt modelId="{64A642FD-E1BA-4FEA-8576-854F7259373D}" type="pres">
      <dgm:prSet presAssocID="{F621AB55-355F-4FD7-880B-DA6E904EE8AA}" presName="root" presStyleCnt="0"/>
      <dgm:spPr/>
    </dgm:pt>
    <dgm:pt modelId="{49B0B7FC-EBEE-4A81-8499-DDE2A00032B0}" type="pres">
      <dgm:prSet presAssocID="{F621AB55-355F-4FD7-880B-DA6E904EE8AA}" presName="rootComposite" presStyleCnt="0"/>
      <dgm:spPr/>
    </dgm:pt>
    <dgm:pt modelId="{309CCEE9-F0D6-4205-B3BF-095628192FC2}" type="pres">
      <dgm:prSet presAssocID="{F621AB55-355F-4FD7-880B-DA6E904EE8AA}" presName="rootText" presStyleLbl="node1" presStyleIdx="0" presStyleCnt="3" custScaleX="125258" custLinFactNeighborX="-21105" custLinFactNeighborY="-187"/>
      <dgm:spPr>
        <a:prstGeom prst="rect">
          <a:avLst/>
        </a:prstGeom>
      </dgm:spPr>
    </dgm:pt>
    <dgm:pt modelId="{CCAF4888-AD4A-4747-BEDE-C13214D8098D}" type="pres">
      <dgm:prSet presAssocID="{F621AB55-355F-4FD7-880B-DA6E904EE8AA}" presName="rootConnector" presStyleLbl="node1" presStyleIdx="0" presStyleCnt="3"/>
      <dgm:spPr/>
    </dgm:pt>
    <dgm:pt modelId="{961E15A4-730E-4886-9510-3C7CEF759647}" type="pres">
      <dgm:prSet presAssocID="{F621AB55-355F-4FD7-880B-DA6E904EE8AA}" presName="childShape" presStyleCnt="0"/>
      <dgm:spPr/>
    </dgm:pt>
    <dgm:pt modelId="{FBF4D7EB-C8AB-436B-8071-A3AF048E6F30}" type="pres">
      <dgm:prSet presAssocID="{66AD5625-004C-48ED-B671-15E82DD4CFC3}" presName="Name13" presStyleLbl="parChTrans1D2" presStyleIdx="0" presStyleCnt="8"/>
      <dgm:spPr/>
    </dgm:pt>
    <dgm:pt modelId="{D6CC7A71-6EF1-421B-BDDD-89C611F9F582}" type="pres">
      <dgm:prSet presAssocID="{B65BA436-B8BB-4667-B424-A6A51D6F7EDA}" presName="childText" presStyleLbl="bgAcc1" presStyleIdx="0" presStyleCnt="8" custScaleX="120329" custLinFactNeighborX="-23525">
        <dgm:presLayoutVars>
          <dgm:bulletEnabled val="1"/>
        </dgm:presLayoutVars>
      </dgm:prSet>
      <dgm:spPr>
        <a:prstGeom prst="rect">
          <a:avLst/>
        </a:prstGeom>
      </dgm:spPr>
    </dgm:pt>
    <dgm:pt modelId="{F397858F-F879-4562-ABB8-D28F4CD8DD5A}" type="pres">
      <dgm:prSet presAssocID="{88D370E6-2A2C-44FD-A434-683A522E5873}" presName="Name13" presStyleLbl="parChTrans1D2" presStyleIdx="1" presStyleCnt="8"/>
      <dgm:spPr/>
    </dgm:pt>
    <dgm:pt modelId="{373D46EB-FA8E-4EB1-B7B8-79B1BAE2B60C}" type="pres">
      <dgm:prSet presAssocID="{A641ECEB-DEF4-4610-A52B-E42D4F31F2AD}" presName="childText" presStyleLbl="bgAcc1" presStyleIdx="1" presStyleCnt="8" custScaleX="120329" custLinFactNeighborX="-23525">
        <dgm:presLayoutVars>
          <dgm:bulletEnabled val="1"/>
        </dgm:presLayoutVars>
      </dgm:prSet>
      <dgm:spPr>
        <a:prstGeom prst="rect">
          <a:avLst/>
        </a:prstGeom>
      </dgm:spPr>
    </dgm:pt>
    <dgm:pt modelId="{2C5CC3B1-64D4-45C5-8719-A13401E3AEF1}" type="pres">
      <dgm:prSet presAssocID="{B5750920-AA65-46D0-9479-9DEE181EFE90}" presName="Name13" presStyleLbl="parChTrans1D2" presStyleIdx="2" presStyleCnt="8"/>
      <dgm:spPr/>
    </dgm:pt>
    <dgm:pt modelId="{6B18A4C6-50E9-49C1-A936-519029C323B2}" type="pres">
      <dgm:prSet presAssocID="{B09F5E4F-993E-40F3-8E92-D607840F2024}" presName="childText" presStyleLbl="bgAcc1" presStyleIdx="2" presStyleCnt="8" custScaleX="120329" custLinFactNeighborX="-23525">
        <dgm:presLayoutVars>
          <dgm:bulletEnabled val="1"/>
        </dgm:presLayoutVars>
      </dgm:prSet>
      <dgm:spPr>
        <a:prstGeom prst="rect">
          <a:avLst/>
        </a:prstGeom>
      </dgm:spPr>
    </dgm:pt>
    <dgm:pt modelId="{86BC6184-095C-472E-9575-044389D250D4}" type="pres">
      <dgm:prSet presAssocID="{ED190404-1250-4197-A93A-9A724050B659}" presName="root" presStyleCnt="0"/>
      <dgm:spPr/>
    </dgm:pt>
    <dgm:pt modelId="{2CD74161-14F9-43C2-9C94-9E28E209DA7A}" type="pres">
      <dgm:prSet presAssocID="{ED190404-1250-4197-A93A-9A724050B659}" presName="rootComposite" presStyleCnt="0"/>
      <dgm:spPr/>
    </dgm:pt>
    <dgm:pt modelId="{9B7F64F4-7DCB-498A-ACD8-F91229948184}" type="pres">
      <dgm:prSet presAssocID="{ED190404-1250-4197-A93A-9A724050B659}" presName="rootText" presStyleLbl="node1" presStyleIdx="1" presStyleCnt="3" custScaleX="123011"/>
      <dgm:spPr>
        <a:xfrm>
          <a:off x="3082381" y="1598"/>
          <a:ext cx="2103256" cy="854905"/>
        </a:xfrm>
        <a:prstGeom prst="rect">
          <a:avLst/>
        </a:prstGeom>
      </dgm:spPr>
    </dgm:pt>
    <dgm:pt modelId="{00B37340-2CD6-4628-9E84-637F0DC25938}" type="pres">
      <dgm:prSet presAssocID="{ED190404-1250-4197-A93A-9A724050B659}" presName="rootConnector" presStyleLbl="node1" presStyleIdx="1" presStyleCnt="3"/>
      <dgm:spPr/>
    </dgm:pt>
    <dgm:pt modelId="{60720FE8-9B72-41F2-BF8B-D01853DD1D76}" type="pres">
      <dgm:prSet presAssocID="{ED190404-1250-4197-A93A-9A724050B659}" presName="childShape" presStyleCnt="0"/>
      <dgm:spPr/>
    </dgm:pt>
    <dgm:pt modelId="{7F0F649A-B87B-4926-B6A6-2861E750D6C7}" type="pres">
      <dgm:prSet presAssocID="{DAB9B825-6296-4989-9144-9555AF1570F3}" presName="Name13" presStyleLbl="parChTrans1D2" presStyleIdx="3" presStyleCnt="8"/>
      <dgm:spPr/>
    </dgm:pt>
    <dgm:pt modelId="{2A2E0F03-3CE0-47BD-B02A-A4339DA15F1A}" type="pres">
      <dgm:prSet presAssocID="{F2050491-56E7-4D1B-8039-FA60CA729849}" presName="childText" presStyleLbl="bgAcc1" presStyleIdx="3" presStyleCnt="8" custScaleX="120329">
        <dgm:presLayoutVars>
          <dgm:bulletEnabled val="1"/>
        </dgm:presLayoutVars>
      </dgm:prSet>
      <dgm:spPr>
        <a:prstGeom prst="rect">
          <a:avLst/>
        </a:prstGeom>
      </dgm:spPr>
    </dgm:pt>
    <dgm:pt modelId="{2701354A-4896-47C9-B533-FA4F7F3E65EC}" type="pres">
      <dgm:prSet presAssocID="{26261B2B-E341-4D2A-9E90-16404B55E98F}" presName="Name13" presStyleLbl="parChTrans1D2" presStyleIdx="4" presStyleCnt="8"/>
      <dgm:spPr/>
    </dgm:pt>
    <dgm:pt modelId="{C7B8332B-7D44-46E8-8DD9-E53F0841D621}" type="pres">
      <dgm:prSet presAssocID="{BC86158F-2132-4938-AC28-4CABD7946070}" presName="childText" presStyleLbl="bgAcc1" presStyleIdx="4" presStyleCnt="8" custScaleX="120329">
        <dgm:presLayoutVars>
          <dgm:bulletEnabled val="1"/>
        </dgm:presLayoutVars>
      </dgm:prSet>
      <dgm:spPr>
        <a:prstGeom prst="rect">
          <a:avLst/>
        </a:prstGeom>
      </dgm:spPr>
    </dgm:pt>
    <dgm:pt modelId="{A958751C-80EF-4495-9E2B-D03F42F27179}" type="pres">
      <dgm:prSet presAssocID="{995277A5-0F33-4854-A15C-FD4988EDBFA9}" presName="root" presStyleCnt="0"/>
      <dgm:spPr/>
    </dgm:pt>
    <dgm:pt modelId="{C408B3FB-098B-497C-A523-F8BB2BD95D4F}" type="pres">
      <dgm:prSet presAssocID="{995277A5-0F33-4854-A15C-FD4988EDBFA9}" presName="rootComposite" presStyleCnt="0"/>
      <dgm:spPr/>
    </dgm:pt>
    <dgm:pt modelId="{0ED2AD80-8A63-4C21-AF80-5FA028391E38}" type="pres">
      <dgm:prSet presAssocID="{995277A5-0F33-4854-A15C-FD4988EDBFA9}" presName="rootText" presStyleLbl="node1" presStyleIdx="2" presStyleCnt="3" custScaleX="123011" custLinFactNeighborX="23128" custLinFactNeighborY="-187"/>
      <dgm:spPr>
        <a:xfrm>
          <a:off x="6112168" y="0"/>
          <a:ext cx="2103256" cy="854905"/>
        </a:xfrm>
        <a:prstGeom prst="rect">
          <a:avLst/>
        </a:prstGeom>
      </dgm:spPr>
    </dgm:pt>
    <dgm:pt modelId="{32A202D4-F8D6-42E7-9F3E-E09B5800C3D6}" type="pres">
      <dgm:prSet presAssocID="{995277A5-0F33-4854-A15C-FD4988EDBFA9}" presName="rootConnector" presStyleLbl="node1" presStyleIdx="2" presStyleCnt="3"/>
      <dgm:spPr/>
    </dgm:pt>
    <dgm:pt modelId="{5B772005-60B4-49C7-8940-6811EF4BD66E}" type="pres">
      <dgm:prSet presAssocID="{995277A5-0F33-4854-A15C-FD4988EDBFA9}" presName="childShape" presStyleCnt="0"/>
      <dgm:spPr/>
    </dgm:pt>
    <dgm:pt modelId="{09182469-12E8-4D57-BA83-36DB188D1908}" type="pres">
      <dgm:prSet presAssocID="{B2ECFDCA-B5ED-427A-94F1-3C374C3AABE7}" presName="Name13" presStyleLbl="parChTrans1D2" presStyleIdx="5" presStyleCnt="8"/>
      <dgm:spPr/>
    </dgm:pt>
    <dgm:pt modelId="{947F702D-592B-485C-8233-FBEB1DE2E5EB}" type="pres">
      <dgm:prSet presAssocID="{4BF27F37-E547-4C84-A67F-2B9FE34FE16A}" presName="childText" presStyleLbl="bgAcc1" presStyleIdx="5" presStyleCnt="8" custScaleX="120329" custLinFactNeighborX="29242" custLinFactNeighborY="-202">
        <dgm:presLayoutVars>
          <dgm:bulletEnabled val="1"/>
        </dgm:presLayoutVars>
      </dgm:prSet>
      <dgm:spPr>
        <a:prstGeom prst="rect">
          <a:avLst/>
        </a:prstGeom>
      </dgm:spPr>
    </dgm:pt>
    <dgm:pt modelId="{EBB1BDE5-F007-42E8-BC5D-DF97AC11E61B}" type="pres">
      <dgm:prSet presAssocID="{A5BE90F7-030C-4172-8531-DB11472732EA}" presName="Name13" presStyleLbl="parChTrans1D2" presStyleIdx="6" presStyleCnt="8"/>
      <dgm:spPr/>
    </dgm:pt>
    <dgm:pt modelId="{B0B33060-3140-4BC2-B35B-51B650046782}" type="pres">
      <dgm:prSet presAssocID="{E1CDEC46-221F-47DC-A424-DC23C1F96589}" presName="childText" presStyleLbl="bgAcc1" presStyleIdx="6" presStyleCnt="8" custScaleX="120329" custLinFactNeighborX="29242" custLinFactNeighborY="-202">
        <dgm:presLayoutVars>
          <dgm:bulletEnabled val="1"/>
        </dgm:presLayoutVars>
      </dgm:prSet>
      <dgm:spPr>
        <a:prstGeom prst="rect">
          <a:avLst/>
        </a:prstGeom>
      </dgm:spPr>
    </dgm:pt>
    <dgm:pt modelId="{9D44EA8B-729C-48A9-B564-25CCC339E897}" type="pres">
      <dgm:prSet presAssocID="{02D55E27-218E-4978-9B12-CA00923416DF}" presName="Name13" presStyleLbl="parChTrans1D2" presStyleIdx="7" presStyleCnt="8"/>
      <dgm:spPr/>
    </dgm:pt>
    <dgm:pt modelId="{19A07141-70C2-4180-9F2B-68E815AA8633}" type="pres">
      <dgm:prSet presAssocID="{13D98B46-8C88-45F4-A005-4E36B856E830}" presName="childText" presStyleLbl="bgAcc1" presStyleIdx="7" presStyleCnt="8" custScaleX="120329" custLinFactNeighborX="29242" custLinFactNeighborY="-202">
        <dgm:presLayoutVars>
          <dgm:bulletEnabled val="1"/>
        </dgm:presLayoutVars>
      </dgm:prSet>
      <dgm:spPr>
        <a:prstGeom prst="rect">
          <a:avLst/>
        </a:prstGeom>
      </dgm:spPr>
    </dgm:pt>
  </dgm:ptLst>
  <dgm:cxnLst>
    <dgm:cxn modelId="{417CA702-3803-4692-ADE9-D154F865A41F}" type="presOf" srcId="{995277A5-0F33-4854-A15C-FD4988EDBFA9}" destId="{32A202D4-F8D6-42E7-9F3E-E09B5800C3D6}" srcOrd="1" destOrd="0" presId="urn:microsoft.com/office/officeart/2005/8/layout/hierarchy3"/>
    <dgm:cxn modelId="{6D39DB13-112E-4841-92F4-BE38875AD33F}" type="presOf" srcId="{A5BE90F7-030C-4172-8531-DB11472732EA}" destId="{EBB1BDE5-F007-42E8-BC5D-DF97AC11E61B}" srcOrd="0" destOrd="0" presId="urn:microsoft.com/office/officeart/2005/8/layout/hierarchy3"/>
    <dgm:cxn modelId="{FA5F1D1E-7449-422C-AC54-F87638DEB16F}" srcId="{1788D1EF-6CCA-4432-B4C3-214C1C6590C0}" destId="{995277A5-0F33-4854-A15C-FD4988EDBFA9}" srcOrd="2" destOrd="0" parTransId="{17E3CAF6-EA5F-405A-8309-37C6F37CE201}" sibTransId="{3273ECEB-119B-4EC4-9EE8-2D7AF5560CD4}"/>
    <dgm:cxn modelId="{1C31F41F-D03E-480A-89C8-FD4556397DDD}" type="presOf" srcId="{66AD5625-004C-48ED-B671-15E82DD4CFC3}" destId="{FBF4D7EB-C8AB-436B-8071-A3AF048E6F30}" srcOrd="0" destOrd="0" presId="urn:microsoft.com/office/officeart/2005/8/layout/hierarchy3"/>
    <dgm:cxn modelId="{49240427-9396-4940-8D78-899CDB577F89}" type="presOf" srcId="{ED190404-1250-4197-A93A-9A724050B659}" destId="{00B37340-2CD6-4628-9E84-637F0DC25938}" srcOrd="1" destOrd="0" presId="urn:microsoft.com/office/officeart/2005/8/layout/hierarchy3"/>
    <dgm:cxn modelId="{04C67741-2702-40A2-890F-633568BC4260}" type="presOf" srcId="{02D55E27-218E-4978-9B12-CA00923416DF}" destId="{9D44EA8B-729C-48A9-B564-25CCC339E897}" srcOrd="0" destOrd="0" presId="urn:microsoft.com/office/officeart/2005/8/layout/hierarchy3"/>
    <dgm:cxn modelId="{6C5B0042-09CB-45DA-A38A-48A87F74852F}" type="presOf" srcId="{B09F5E4F-993E-40F3-8E92-D607840F2024}" destId="{6B18A4C6-50E9-49C1-A936-519029C323B2}" srcOrd="0" destOrd="0" presId="urn:microsoft.com/office/officeart/2005/8/layout/hierarchy3"/>
    <dgm:cxn modelId="{9F14D566-E318-44CC-AE53-CC18995F94D4}" type="presOf" srcId="{F621AB55-355F-4FD7-880B-DA6E904EE8AA}" destId="{CCAF4888-AD4A-4747-BEDE-C13214D8098D}" srcOrd="1" destOrd="0" presId="urn:microsoft.com/office/officeart/2005/8/layout/hierarchy3"/>
    <dgm:cxn modelId="{9CC4D868-ECA4-4307-AC1E-358D1BB4FBAB}" type="presOf" srcId="{995277A5-0F33-4854-A15C-FD4988EDBFA9}" destId="{0ED2AD80-8A63-4C21-AF80-5FA028391E38}" srcOrd="0" destOrd="0" presId="urn:microsoft.com/office/officeart/2005/8/layout/hierarchy3"/>
    <dgm:cxn modelId="{103F3A6B-5C32-43ED-B600-43A19DF3DE24}" type="presOf" srcId="{A641ECEB-DEF4-4610-A52B-E42D4F31F2AD}" destId="{373D46EB-FA8E-4EB1-B7B8-79B1BAE2B60C}" srcOrd="0" destOrd="0" presId="urn:microsoft.com/office/officeart/2005/8/layout/hierarchy3"/>
    <dgm:cxn modelId="{98F3BE6C-602E-44BA-AE3F-5C0DB0E277C5}" srcId="{ED190404-1250-4197-A93A-9A724050B659}" destId="{F2050491-56E7-4D1B-8039-FA60CA729849}" srcOrd="0" destOrd="0" parTransId="{DAB9B825-6296-4989-9144-9555AF1570F3}" sibTransId="{7370ED1A-02C5-49A9-96C0-30F214925CEB}"/>
    <dgm:cxn modelId="{51837872-0E02-4DB6-A552-F97E4F598573}" type="presOf" srcId="{26261B2B-E341-4D2A-9E90-16404B55E98F}" destId="{2701354A-4896-47C9-B533-FA4F7F3E65EC}" srcOrd="0" destOrd="0" presId="urn:microsoft.com/office/officeart/2005/8/layout/hierarchy3"/>
    <dgm:cxn modelId="{4AF4A672-4AD3-412F-AFB6-1DD679FC79AE}" srcId="{995277A5-0F33-4854-A15C-FD4988EDBFA9}" destId="{E1CDEC46-221F-47DC-A424-DC23C1F96589}" srcOrd="1" destOrd="0" parTransId="{A5BE90F7-030C-4172-8531-DB11472732EA}" sibTransId="{0A2A64FA-1A1E-4C90-8EF2-9CC1EC8A6EFD}"/>
    <dgm:cxn modelId="{471E9D55-3FB7-4A67-B9BD-CB75A64DE42A}" type="presOf" srcId="{DAB9B825-6296-4989-9144-9555AF1570F3}" destId="{7F0F649A-B87B-4926-B6A6-2861E750D6C7}" srcOrd="0" destOrd="0" presId="urn:microsoft.com/office/officeart/2005/8/layout/hierarchy3"/>
    <dgm:cxn modelId="{A9425381-9714-4631-A979-3B0CA7C06639}" srcId="{995277A5-0F33-4854-A15C-FD4988EDBFA9}" destId="{4BF27F37-E547-4C84-A67F-2B9FE34FE16A}" srcOrd="0" destOrd="0" parTransId="{B2ECFDCA-B5ED-427A-94F1-3C374C3AABE7}" sibTransId="{B900C38C-59F1-4C90-A258-8188F3E08852}"/>
    <dgm:cxn modelId="{F8FBB895-5D60-4E40-A52C-5133DD3AD523}" type="presOf" srcId="{13D98B46-8C88-45F4-A005-4E36B856E830}" destId="{19A07141-70C2-4180-9F2B-68E815AA8633}" srcOrd="0" destOrd="0" presId="urn:microsoft.com/office/officeart/2005/8/layout/hierarchy3"/>
    <dgm:cxn modelId="{5AF8D09E-E472-4889-9930-24087FDE4FB4}" type="presOf" srcId="{BC86158F-2132-4938-AC28-4CABD7946070}" destId="{C7B8332B-7D44-46E8-8DD9-E53F0841D621}" srcOrd="0" destOrd="0" presId="urn:microsoft.com/office/officeart/2005/8/layout/hierarchy3"/>
    <dgm:cxn modelId="{0CBD39A3-8964-4334-8A03-1AD866FC6A2D}" type="presOf" srcId="{B5750920-AA65-46D0-9479-9DEE181EFE90}" destId="{2C5CC3B1-64D4-45C5-8719-A13401E3AEF1}" srcOrd="0" destOrd="0" presId="urn:microsoft.com/office/officeart/2005/8/layout/hierarchy3"/>
    <dgm:cxn modelId="{C4EFD6A7-E4EA-4DE9-849B-96652036B1D2}" type="presOf" srcId="{B2ECFDCA-B5ED-427A-94F1-3C374C3AABE7}" destId="{09182469-12E8-4D57-BA83-36DB188D1908}" srcOrd="0" destOrd="0" presId="urn:microsoft.com/office/officeart/2005/8/layout/hierarchy3"/>
    <dgm:cxn modelId="{6C5241B7-80F4-4DE3-B922-0B251A1FFEC9}" srcId="{ED190404-1250-4197-A93A-9A724050B659}" destId="{BC86158F-2132-4938-AC28-4CABD7946070}" srcOrd="1" destOrd="0" parTransId="{26261B2B-E341-4D2A-9E90-16404B55E98F}" sibTransId="{99AE4A88-7BA7-4467-8864-01FD10873F55}"/>
    <dgm:cxn modelId="{4EA0F1BD-35F2-4F7F-8279-E6F97603A56B}" type="presOf" srcId="{1788D1EF-6CCA-4432-B4C3-214C1C6590C0}" destId="{252ECC6C-FFA5-41A7-BB3F-C87D28F5EEE4}" srcOrd="0" destOrd="0" presId="urn:microsoft.com/office/officeart/2005/8/layout/hierarchy3"/>
    <dgm:cxn modelId="{2F923EBF-5BFD-459A-87CA-E861DD4364FA}" type="presOf" srcId="{88D370E6-2A2C-44FD-A434-683A522E5873}" destId="{F397858F-F879-4562-ABB8-D28F4CD8DD5A}" srcOrd="0" destOrd="0" presId="urn:microsoft.com/office/officeart/2005/8/layout/hierarchy3"/>
    <dgm:cxn modelId="{156940C0-357B-413A-9845-ABB7F685ED6D}" srcId="{995277A5-0F33-4854-A15C-FD4988EDBFA9}" destId="{13D98B46-8C88-45F4-A005-4E36B856E830}" srcOrd="2" destOrd="0" parTransId="{02D55E27-218E-4978-9B12-CA00923416DF}" sibTransId="{6F033ED2-50CF-4280-A4D0-35B432365C03}"/>
    <dgm:cxn modelId="{B195EBC0-3F64-4A92-BA0E-4ECA63714CBB}" type="presOf" srcId="{B65BA436-B8BB-4667-B424-A6A51D6F7EDA}" destId="{D6CC7A71-6EF1-421B-BDDD-89C611F9F582}" srcOrd="0" destOrd="0" presId="urn:microsoft.com/office/officeart/2005/8/layout/hierarchy3"/>
    <dgm:cxn modelId="{6A92AEC1-6857-4B4B-A1C3-86105F3B52C8}" type="presOf" srcId="{ED190404-1250-4197-A93A-9A724050B659}" destId="{9B7F64F4-7DCB-498A-ACD8-F91229948184}" srcOrd="0" destOrd="0" presId="urn:microsoft.com/office/officeart/2005/8/layout/hierarchy3"/>
    <dgm:cxn modelId="{0B2C9CD5-79BB-4B51-9B77-E24969EB869A}" type="presOf" srcId="{4BF27F37-E547-4C84-A67F-2B9FE34FE16A}" destId="{947F702D-592B-485C-8233-FBEB1DE2E5EB}" srcOrd="0" destOrd="0" presId="urn:microsoft.com/office/officeart/2005/8/layout/hierarchy3"/>
    <dgm:cxn modelId="{26E295D6-1A1E-4351-9FF9-4EEDEAD72C32}" srcId="{F621AB55-355F-4FD7-880B-DA6E904EE8AA}" destId="{A641ECEB-DEF4-4610-A52B-E42D4F31F2AD}" srcOrd="1" destOrd="0" parTransId="{88D370E6-2A2C-44FD-A434-683A522E5873}" sibTransId="{1AB7E78F-515A-4C0C-9882-7A9A066C1307}"/>
    <dgm:cxn modelId="{3A4E76E4-17C3-4EA6-A1FE-501325E22D8E}" srcId="{F621AB55-355F-4FD7-880B-DA6E904EE8AA}" destId="{B65BA436-B8BB-4667-B424-A6A51D6F7EDA}" srcOrd="0" destOrd="0" parTransId="{66AD5625-004C-48ED-B671-15E82DD4CFC3}" sibTransId="{B7B2D15F-F505-44D4-935E-A6E243DD1C9D}"/>
    <dgm:cxn modelId="{6B9442E5-5247-45C6-AE04-E62E0FA013DE}" srcId="{F621AB55-355F-4FD7-880B-DA6E904EE8AA}" destId="{B09F5E4F-993E-40F3-8E92-D607840F2024}" srcOrd="2" destOrd="0" parTransId="{B5750920-AA65-46D0-9479-9DEE181EFE90}" sibTransId="{2AEE81F6-7F63-4F36-B9EA-2A4755FEDC61}"/>
    <dgm:cxn modelId="{C0E3F6EA-9642-4C13-B0C7-735D883A4C9D}" type="presOf" srcId="{F2050491-56E7-4D1B-8039-FA60CA729849}" destId="{2A2E0F03-3CE0-47BD-B02A-A4339DA15F1A}" srcOrd="0" destOrd="0" presId="urn:microsoft.com/office/officeart/2005/8/layout/hierarchy3"/>
    <dgm:cxn modelId="{E10A26F5-39F9-46E6-A02B-0D081D93C5C9}" srcId="{1788D1EF-6CCA-4432-B4C3-214C1C6590C0}" destId="{F621AB55-355F-4FD7-880B-DA6E904EE8AA}" srcOrd="0" destOrd="0" parTransId="{A5DED2C5-57A1-4165-8377-82C6D5B5F806}" sibTransId="{A4903A72-6207-42D0-9E9E-2D3276DAC438}"/>
    <dgm:cxn modelId="{67ADEEF9-7E31-4E4A-9883-06BB437964F5}" srcId="{1788D1EF-6CCA-4432-B4C3-214C1C6590C0}" destId="{ED190404-1250-4197-A93A-9A724050B659}" srcOrd="1" destOrd="0" parTransId="{A9BD423B-29DB-432A-8B63-5AF4AB7874B4}" sibTransId="{2ABF0975-4932-491C-B9AC-F7B6D74E525B}"/>
    <dgm:cxn modelId="{6142D0FA-D7BA-433E-B6EF-2961EE7D27F1}" type="presOf" srcId="{E1CDEC46-221F-47DC-A424-DC23C1F96589}" destId="{B0B33060-3140-4BC2-B35B-51B650046782}" srcOrd="0" destOrd="0" presId="urn:microsoft.com/office/officeart/2005/8/layout/hierarchy3"/>
    <dgm:cxn modelId="{3FFC9EFD-79EA-4F33-BEE4-638412A808EB}" type="presOf" srcId="{F621AB55-355F-4FD7-880B-DA6E904EE8AA}" destId="{309CCEE9-F0D6-4205-B3BF-095628192FC2}" srcOrd="0" destOrd="0" presId="urn:microsoft.com/office/officeart/2005/8/layout/hierarchy3"/>
    <dgm:cxn modelId="{98C2A581-5DDF-4F3D-A549-8A93687DFB02}" type="presParOf" srcId="{252ECC6C-FFA5-41A7-BB3F-C87D28F5EEE4}" destId="{64A642FD-E1BA-4FEA-8576-854F7259373D}" srcOrd="0" destOrd="0" presId="urn:microsoft.com/office/officeart/2005/8/layout/hierarchy3"/>
    <dgm:cxn modelId="{BA99414D-273E-4FBC-B40E-2B2113C24871}" type="presParOf" srcId="{64A642FD-E1BA-4FEA-8576-854F7259373D}" destId="{49B0B7FC-EBEE-4A81-8499-DDE2A00032B0}" srcOrd="0" destOrd="0" presId="urn:microsoft.com/office/officeart/2005/8/layout/hierarchy3"/>
    <dgm:cxn modelId="{0CB72621-8FDE-467D-951A-1BF9E1CB8DB4}" type="presParOf" srcId="{49B0B7FC-EBEE-4A81-8499-DDE2A00032B0}" destId="{309CCEE9-F0D6-4205-B3BF-095628192FC2}" srcOrd="0" destOrd="0" presId="urn:microsoft.com/office/officeart/2005/8/layout/hierarchy3"/>
    <dgm:cxn modelId="{32B90C07-02BF-4CE9-9DB6-FE1E69FD4236}" type="presParOf" srcId="{49B0B7FC-EBEE-4A81-8499-DDE2A00032B0}" destId="{CCAF4888-AD4A-4747-BEDE-C13214D8098D}" srcOrd="1" destOrd="0" presId="urn:microsoft.com/office/officeart/2005/8/layout/hierarchy3"/>
    <dgm:cxn modelId="{1662CB65-250E-47FB-AD34-353129F20A3F}" type="presParOf" srcId="{64A642FD-E1BA-4FEA-8576-854F7259373D}" destId="{961E15A4-730E-4886-9510-3C7CEF759647}" srcOrd="1" destOrd="0" presId="urn:microsoft.com/office/officeart/2005/8/layout/hierarchy3"/>
    <dgm:cxn modelId="{98AE5F78-9F4B-41E4-8CFF-92F57CC82903}" type="presParOf" srcId="{961E15A4-730E-4886-9510-3C7CEF759647}" destId="{FBF4D7EB-C8AB-436B-8071-A3AF048E6F30}" srcOrd="0" destOrd="0" presId="urn:microsoft.com/office/officeart/2005/8/layout/hierarchy3"/>
    <dgm:cxn modelId="{A2524E6E-3196-483A-801F-49064D9C2401}" type="presParOf" srcId="{961E15A4-730E-4886-9510-3C7CEF759647}" destId="{D6CC7A71-6EF1-421B-BDDD-89C611F9F582}" srcOrd="1" destOrd="0" presId="urn:microsoft.com/office/officeart/2005/8/layout/hierarchy3"/>
    <dgm:cxn modelId="{FF213E80-A6C7-4F3C-AA29-3002124B06A1}" type="presParOf" srcId="{961E15A4-730E-4886-9510-3C7CEF759647}" destId="{F397858F-F879-4562-ABB8-D28F4CD8DD5A}" srcOrd="2" destOrd="0" presId="urn:microsoft.com/office/officeart/2005/8/layout/hierarchy3"/>
    <dgm:cxn modelId="{D9F57393-4438-495E-B262-3C42F3E53EB7}" type="presParOf" srcId="{961E15A4-730E-4886-9510-3C7CEF759647}" destId="{373D46EB-FA8E-4EB1-B7B8-79B1BAE2B60C}" srcOrd="3" destOrd="0" presId="urn:microsoft.com/office/officeart/2005/8/layout/hierarchy3"/>
    <dgm:cxn modelId="{8C37DAEE-284F-46B5-A184-7F399FB3769C}" type="presParOf" srcId="{961E15A4-730E-4886-9510-3C7CEF759647}" destId="{2C5CC3B1-64D4-45C5-8719-A13401E3AEF1}" srcOrd="4" destOrd="0" presId="urn:microsoft.com/office/officeart/2005/8/layout/hierarchy3"/>
    <dgm:cxn modelId="{73EF64F1-1EC8-4A5E-8159-5C26D5842F4C}" type="presParOf" srcId="{961E15A4-730E-4886-9510-3C7CEF759647}" destId="{6B18A4C6-50E9-49C1-A936-519029C323B2}" srcOrd="5" destOrd="0" presId="urn:microsoft.com/office/officeart/2005/8/layout/hierarchy3"/>
    <dgm:cxn modelId="{8A2E02BB-49B2-452E-9777-3013635DF5D2}" type="presParOf" srcId="{252ECC6C-FFA5-41A7-BB3F-C87D28F5EEE4}" destId="{86BC6184-095C-472E-9575-044389D250D4}" srcOrd="1" destOrd="0" presId="urn:microsoft.com/office/officeart/2005/8/layout/hierarchy3"/>
    <dgm:cxn modelId="{6376CB70-26E9-4123-918E-AF3AB5B2103A}" type="presParOf" srcId="{86BC6184-095C-472E-9575-044389D250D4}" destId="{2CD74161-14F9-43C2-9C94-9E28E209DA7A}" srcOrd="0" destOrd="0" presId="urn:microsoft.com/office/officeart/2005/8/layout/hierarchy3"/>
    <dgm:cxn modelId="{8A32B939-1FEE-4DAF-821C-C38FD77EC8D6}" type="presParOf" srcId="{2CD74161-14F9-43C2-9C94-9E28E209DA7A}" destId="{9B7F64F4-7DCB-498A-ACD8-F91229948184}" srcOrd="0" destOrd="0" presId="urn:microsoft.com/office/officeart/2005/8/layout/hierarchy3"/>
    <dgm:cxn modelId="{9DA79414-E8D6-4BED-A0FA-745802353D8F}" type="presParOf" srcId="{2CD74161-14F9-43C2-9C94-9E28E209DA7A}" destId="{00B37340-2CD6-4628-9E84-637F0DC25938}" srcOrd="1" destOrd="0" presId="urn:microsoft.com/office/officeart/2005/8/layout/hierarchy3"/>
    <dgm:cxn modelId="{3E701DF2-47EF-4820-AFA9-998520010861}" type="presParOf" srcId="{86BC6184-095C-472E-9575-044389D250D4}" destId="{60720FE8-9B72-41F2-BF8B-D01853DD1D76}" srcOrd="1" destOrd="0" presId="urn:microsoft.com/office/officeart/2005/8/layout/hierarchy3"/>
    <dgm:cxn modelId="{D6EC02E2-69B9-4D13-8D61-4357EDF37740}" type="presParOf" srcId="{60720FE8-9B72-41F2-BF8B-D01853DD1D76}" destId="{7F0F649A-B87B-4926-B6A6-2861E750D6C7}" srcOrd="0" destOrd="0" presId="urn:microsoft.com/office/officeart/2005/8/layout/hierarchy3"/>
    <dgm:cxn modelId="{3990C9FB-E6D5-42DC-BA3A-59B09E271206}" type="presParOf" srcId="{60720FE8-9B72-41F2-BF8B-D01853DD1D76}" destId="{2A2E0F03-3CE0-47BD-B02A-A4339DA15F1A}" srcOrd="1" destOrd="0" presId="urn:microsoft.com/office/officeart/2005/8/layout/hierarchy3"/>
    <dgm:cxn modelId="{2EF4C6D6-3E6E-4AE7-9393-C0AC2BF91CA3}" type="presParOf" srcId="{60720FE8-9B72-41F2-BF8B-D01853DD1D76}" destId="{2701354A-4896-47C9-B533-FA4F7F3E65EC}" srcOrd="2" destOrd="0" presId="urn:microsoft.com/office/officeart/2005/8/layout/hierarchy3"/>
    <dgm:cxn modelId="{FF3D5640-0D90-4289-9A52-6B746E81B539}" type="presParOf" srcId="{60720FE8-9B72-41F2-BF8B-D01853DD1D76}" destId="{C7B8332B-7D44-46E8-8DD9-E53F0841D621}" srcOrd="3" destOrd="0" presId="urn:microsoft.com/office/officeart/2005/8/layout/hierarchy3"/>
    <dgm:cxn modelId="{B5A4A7FC-163D-4FB0-A88A-61BC3A8DBF41}" type="presParOf" srcId="{252ECC6C-FFA5-41A7-BB3F-C87D28F5EEE4}" destId="{A958751C-80EF-4495-9E2B-D03F42F27179}" srcOrd="2" destOrd="0" presId="urn:microsoft.com/office/officeart/2005/8/layout/hierarchy3"/>
    <dgm:cxn modelId="{036013AB-4C21-4AE8-812B-EF21054A52F8}" type="presParOf" srcId="{A958751C-80EF-4495-9E2B-D03F42F27179}" destId="{C408B3FB-098B-497C-A523-F8BB2BD95D4F}" srcOrd="0" destOrd="0" presId="urn:microsoft.com/office/officeart/2005/8/layout/hierarchy3"/>
    <dgm:cxn modelId="{825D3DF6-2F9C-423B-9881-F23CC7D6290D}" type="presParOf" srcId="{C408B3FB-098B-497C-A523-F8BB2BD95D4F}" destId="{0ED2AD80-8A63-4C21-AF80-5FA028391E38}" srcOrd="0" destOrd="0" presId="urn:microsoft.com/office/officeart/2005/8/layout/hierarchy3"/>
    <dgm:cxn modelId="{559EA37C-65E7-457D-8CA4-792E5F5F5EB7}" type="presParOf" srcId="{C408B3FB-098B-497C-A523-F8BB2BD95D4F}" destId="{32A202D4-F8D6-42E7-9F3E-E09B5800C3D6}" srcOrd="1" destOrd="0" presId="urn:microsoft.com/office/officeart/2005/8/layout/hierarchy3"/>
    <dgm:cxn modelId="{C97134C7-9855-47E1-B7CA-613FF3EE6ACC}" type="presParOf" srcId="{A958751C-80EF-4495-9E2B-D03F42F27179}" destId="{5B772005-60B4-49C7-8940-6811EF4BD66E}" srcOrd="1" destOrd="0" presId="urn:microsoft.com/office/officeart/2005/8/layout/hierarchy3"/>
    <dgm:cxn modelId="{A18061AD-B136-4C4C-B129-D19B14F612C0}" type="presParOf" srcId="{5B772005-60B4-49C7-8940-6811EF4BD66E}" destId="{09182469-12E8-4D57-BA83-36DB188D1908}" srcOrd="0" destOrd="0" presId="urn:microsoft.com/office/officeart/2005/8/layout/hierarchy3"/>
    <dgm:cxn modelId="{4A52FC5B-FEBA-4522-9ABE-01A8F3D2ABA5}" type="presParOf" srcId="{5B772005-60B4-49C7-8940-6811EF4BD66E}" destId="{947F702D-592B-485C-8233-FBEB1DE2E5EB}" srcOrd="1" destOrd="0" presId="urn:microsoft.com/office/officeart/2005/8/layout/hierarchy3"/>
    <dgm:cxn modelId="{C2973DD3-45C6-4D4E-99B0-050978D5C824}" type="presParOf" srcId="{5B772005-60B4-49C7-8940-6811EF4BD66E}" destId="{EBB1BDE5-F007-42E8-BC5D-DF97AC11E61B}" srcOrd="2" destOrd="0" presId="urn:microsoft.com/office/officeart/2005/8/layout/hierarchy3"/>
    <dgm:cxn modelId="{A2D3C546-56B5-4F5B-8390-73E2F7C30954}" type="presParOf" srcId="{5B772005-60B4-49C7-8940-6811EF4BD66E}" destId="{B0B33060-3140-4BC2-B35B-51B650046782}" srcOrd="3" destOrd="0" presId="urn:microsoft.com/office/officeart/2005/8/layout/hierarchy3"/>
    <dgm:cxn modelId="{5C054421-2E7B-4AEC-AF4A-47EA7A1FC231}" type="presParOf" srcId="{5B772005-60B4-49C7-8940-6811EF4BD66E}" destId="{9D44EA8B-729C-48A9-B564-25CCC339E897}" srcOrd="4" destOrd="0" presId="urn:microsoft.com/office/officeart/2005/8/layout/hierarchy3"/>
    <dgm:cxn modelId="{E2B8512E-6F5C-49E7-B9DE-A966FC0DB4D6}" type="presParOf" srcId="{5B772005-60B4-49C7-8940-6811EF4BD66E}" destId="{19A07141-70C2-4180-9F2B-68E815AA863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0E8950-1B8B-4AAE-BA70-46B8B887F6D8}"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A5B90ECE-BFE1-4C91-BAF2-45EA929871D2}">
      <dgm:prSet phldrT="[Text]" custT="1"/>
      <dgm:spPr>
        <a:solidFill>
          <a:schemeClr val="accent1"/>
        </a:solidFill>
      </dgm:spPr>
      <dgm:t>
        <a:bodyPr/>
        <a:lstStyle/>
        <a:p>
          <a:r>
            <a:rPr lang="en-US" sz="2800" i="0" dirty="0">
              <a:latin typeface="Calibri" panose="020F0502020204030204" pitchFamily="34" charset="0"/>
              <a:cs typeface="Calibri" panose="020F0502020204030204" pitchFamily="34" charset="0"/>
            </a:rPr>
            <a:t>EBITDA</a:t>
          </a:r>
          <a:endParaRPr lang="en-US" sz="3200" i="0" dirty="0">
            <a:latin typeface="Calibri" panose="020F0502020204030204" pitchFamily="34" charset="0"/>
            <a:cs typeface="Calibri" panose="020F0502020204030204" pitchFamily="34" charset="0"/>
          </a:endParaRPr>
        </a:p>
      </dgm:t>
    </dgm:pt>
    <dgm:pt modelId="{93633422-3D21-4C2A-84DF-3EE10F186896}" type="parTrans" cxnId="{E4C13B94-7F56-448B-93D0-41D9BBDE8FCA}">
      <dgm:prSet/>
      <dgm:spPr/>
      <dgm:t>
        <a:bodyPr/>
        <a:lstStyle/>
        <a:p>
          <a:endParaRPr lang="en-US" sz="1600" i="0">
            <a:latin typeface="Calibri" panose="020F0502020204030204" pitchFamily="34" charset="0"/>
            <a:cs typeface="Calibri" panose="020F0502020204030204" pitchFamily="34" charset="0"/>
          </a:endParaRPr>
        </a:p>
      </dgm:t>
    </dgm:pt>
    <dgm:pt modelId="{04F1BFB2-CD4A-486D-B8D0-21856BD70BA2}" type="sibTrans" cxnId="{E4C13B94-7F56-448B-93D0-41D9BBDE8FCA}">
      <dgm:prSet/>
      <dgm:spPr/>
      <dgm:t>
        <a:bodyPr/>
        <a:lstStyle/>
        <a:p>
          <a:endParaRPr lang="en-US" sz="1600" i="0">
            <a:latin typeface="Calibri" panose="020F0502020204030204" pitchFamily="34" charset="0"/>
            <a:cs typeface="Calibri" panose="020F0502020204030204" pitchFamily="34" charset="0"/>
          </a:endParaRPr>
        </a:p>
      </dgm:t>
    </dgm:pt>
    <dgm:pt modelId="{BF4948CD-818B-4596-8E06-18AD566A2B1D}">
      <dgm:prSet phldrT="[Text]" custT="1"/>
      <dgm:spPr/>
      <dgm:t>
        <a:bodyPr anchor="ctr"/>
        <a:lstStyle/>
        <a:p>
          <a:pPr algn="l"/>
          <a:r>
            <a:rPr lang="en-US" sz="2000" b="0" i="0" dirty="0">
              <a:solidFill>
                <a:schemeClr val="bg1">
                  <a:lumMod val="50000"/>
                </a:schemeClr>
              </a:solidFill>
              <a:latin typeface="Calibri" panose="020F0502020204030204" pitchFamily="34" charset="0"/>
              <a:cs typeface="Calibri" panose="020F0502020204030204" pitchFamily="34" charset="0"/>
            </a:rPr>
            <a:t>Earnings before interest, taxes, depreciation &amp; amortization</a:t>
          </a:r>
        </a:p>
      </dgm:t>
    </dgm:pt>
    <dgm:pt modelId="{DC18C2AA-3FA9-4AA6-9D5F-02E95E2CF847}" type="parTrans" cxnId="{1927D936-A008-4C5D-BA53-6E3F875D8B4B}">
      <dgm:prSet/>
      <dgm:spPr/>
      <dgm:t>
        <a:bodyPr/>
        <a:lstStyle/>
        <a:p>
          <a:endParaRPr lang="en-US" sz="1600" i="0">
            <a:latin typeface="Calibri" panose="020F0502020204030204" pitchFamily="34" charset="0"/>
            <a:cs typeface="Calibri" panose="020F0502020204030204" pitchFamily="34" charset="0"/>
          </a:endParaRPr>
        </a:p>
      </dgm:t>
    </dgm:pt>
    <dgm:pt modelId="{B28F6AE4-AE83-48E2-B5E1-C02D184B899C}" type="sibTrans" cxnId="{1927D936-A008-4C5D-BA53-6E3F875D8B4B}">
      <dgm:prSet/>
      <dgm:spPr/>
      <dgm:t>
        <a:bodyPr/>
        <a:lstStyle/>
        <a:p>
          <a:endParaRPr lang="en-US" sz="1600" i="0">
            <a:latin typeface="Calibri" panose="020F0502020204030204" pitchFamily="34" charset="0"/>
            <a:cs typeface="Calibri" panose="020F0502020204030204" pitchFamily="34" charset="0"/>
          </a:endParaRPr>
        </a:p>
      </dgm:t>
    </dgm:pt>
    <dgm:pt modelId="{E0931508-E66E-4070-8C5C-44B6A36133CD}">
      <dgm:prSet phldrT="[Text]" custT="1"/>
      <dgm:spPr/>
      <dgm:t>
        <a:bodyPr/>
        <a:lstStyle/>
        <a:p>
          <a:pPr>
            <a:lnSpc>
              <a:spcPct val="150000"/>
            </a:lnSpc>
            <a:spcAft>
              <a:spcPts val="0"/>
            </a:spcAft>
            <a:buClr>
              <a:schemeClr val="accent1"/>
            </a:buClr>
            <a:buFont typeface="Wingdings" panose="05000000000000000000" pitchFamily="2" charset="2"/>
            <a:buChar char="q"/>
          </a:pPr>
          <a:r>
            <a:rPr lang="en-US" sz="1700" i="0" dirty="0">
              <a:solidFill>
                <a:schemeClr val="bg1">
                  <a:lumMod val="50000"/>
                </a:schemeClr>
              </a:solidFill>
              <a:latin typeface="Calibri" panose="020F0502020204030204" pitchFamily="34" charset="0"/>
              <a:cs typeface="Calibri" panose="020F0502020204030204" pitchFamily="34" charset="0"/>
            </a:rPr>
            <a:t> Total Purchase Price often a multiple of </a:t>
          </a:r>
          <a:r>
            <a:rPr lang="en-US" sz="1700" b="1" i="1" dirty="0">
              <a:solidFill>
                <a:schemeClr val="accent1"/>
              </a:solidFill>
              <a:latin typeface="Calibri" panose="020F0502020204030204" pitchFamily="34" charset="0"/>
              <a:cs typeface="Calibri" panose="020F0502020204030204" pitchFamily="34" charset="0"/>
            </a:rPr>
            <a:t>“Adjusted” EBITDA</a:t>
          </a:r>
          <a:endParaRPr lang="en-US" sz="1700" i="0" dirty="0">
            <a:solidFill>
              <a:schemeClr val="accent1"/>
            </a:solidFill>
            <a:latin typeface="Calibri" panose="020F0502020204030204" pitchFamily="34" charset="0"/>
            <a:cs typeface="Calibri" panose="020F0502020204030204" pitchFamily="34" charset="0"/>
          </a:endParaRPr>
        </a:p>
      </dgm:t>
    </dgm:pt>
    <dgm:pt modelId="{F2BD344F-9732-4914-A829-86D77A248FCC}" type="parTrans" cxnId="{81B34448-18BA-4CD3-AEB8-A12DFC97C3E6}">
      <dgm:prSet/>
      <dgm:spPr/>
      <dgm:t>
        <a:bodyPr/>
        <a:lstStyle/>
        <a:p>
          <a:endParaRPr lang="en-US"/>
        </a:p>
      </dgm:t>
    </dgm:pt>
    <dgm:pt modelId="{2935D62E-7FA8-4053-8C64-E2C55CC6F633}" type="sibTrans" cxnId="{81B34448-18BA-4CD3-AEB8-A12DFC97C3E6}">
      <dgm:prSet/>
      <dgm:spPr/>
      <dgm:t>
        <a:bodyPr/>
        <a:lstStyle/>
        <a:p>
          <a:endParaRPr lang="en-US"/>
        </a:p>
      </dgm:t>
    </dgm:pt>
    <dgm:pt modelId="{1E65EBD7-999C-4B3E-93CD-7A7BDB570364}">
      <dgm:prSet phldrT="[Text]" custT="1"/>
      <dgm:spPr/>
      <dgm:t>
        <a:bodyPr/>
        <a:lstStyle/>
        <a:p>
          <a:pPr>
            <a:lnSpc>
              <a:spcPct val="150000"/>
            </a:lnSpc>
            <a:spcAft>
              <a:spcPts val="0"/>
            </a:spcAft>
            <a:buClr>
              <a:schemeClr val="accent1"/>
            </a:buClr>
            <a:buFont typeface="Wingdings" panose="05000000000000000000" pitchFamily="2" charset="2"/>
            <a:buChar char="q"/>
          </a:pPr>
          <a:r>
            <a:rPr lang="en-US" sz="1700" i="1" dirty="0">
              <a:solidFill>
                <a:schemeClr val="bg1">
                  <a:lumMod val="50000"/>
                </a:schemeClr>
              </a:solidFill>
              <a:latin typeface="Calibri" panose="020F0502020204030204" pitchFamily="34" charset="0"/>
              <a:cs typeface="Calibri" panose="020F0502020204030204" pitchFamily="34" charset="0"/>
            </a:rPr>
            <a:t> </a:t>
          </a:r>
          <a:r>
            <a:rPr lang="en-US" sz="1700" b="1" i="1" u="sng" dirty="0">
              <a:solidFill>
                <a:schemeClr val="bg1">
                  <a:lumMod val="50000"/>
                </a:schemeClr>
              </a:solidFill>
              <a:latin typeface="Calibri" panose="020F0502020204030204" pitchFamily="34" charset="0"/>
              <a:cs typeface="Calibri" panose="020F0502020204030204" pitchFamily="34" charset="0"/>
            </a:rPr>
            <a:t>Common Adjustments:</a:t>
          </a:r>
        </a:p>
      </dgm:t>
    </dgm:pt>
    <dgm:pt modelId="{9C156BB9-21C2-4AC7-9EA6-B2F03AF13FE9}" type="parTrans" cxnId="{74B2103E-B885-4831-920C-D590834ACC40}">
      <dgm:prSet/>
      <dgm:spPr/>
      <dgm:t>
        <a:bodyPr/>
        <a:lstStyle/>
        <a:p>
          <a:endParaRPr lang="en-US"/>
        </a:p>
      </dgm:t>
    </dgm:pt>
    <dgm:pt modelId="{C797C18D-FB10-4ADC-988B-A199E53FF044}" type="sibTrans" cxnId="{74B2103E-B885-4831-920C-D590834ACC40}">
      <dgm:prSet/>
      <dgm:spPr/>
      <dgm:t>
        <a:bodyPr/>
        <a:lstStyle/>
        <a:p>
          <a:endParaRPr lang="en-US"/>
        </a:p>
      </dgm:t>
    </dgm:pt>
    <dgm:pt modelId="{215D4524-3598-431E-A235-E171960578BB}">
      <dgm:prSet phldrT="[Text]" custT="1"/>
      <dgm:spPr/>
      <dgm:t>
        <a:bodyPr/>
        <a:lstStyle/>
        <a:p>
          <a:pPr>
            <a:lnSpc>
              <a:spcPct val="150000"/>
            </a:lnSpc>
            <a:spcAft>
              <a:spcPts val="0"/>
            </a:spcAft>
            <a:buClr>
              <a:schemeClr val="accent1"/>
            </a:buClr>
            <a:buFont typeface="Wingdings" panose="05000000000000000000" pitchFamily="2" charset="2"/>
            <a:buChar char="q"/>
          </a:pPr>
          <a:r>
            <a:rPr lang="en-US" sz="1700" b="1" i="0" dirty="0">
              <a:solidFill>
                <a:schemeClr val="bg1">
                  <a:lumMod val="50000"/>
                </a:schemeClr>
              </a:solidFill>
              <a:latin typeface="Calibri" panose="020F0502020204030204" pitchFamily="34" charset="0"/>
              <a:cs typeface="Calibri" panose="020F0502020204030204" pitchFamily="34" charset="0"/>
            </a:rPr>
            <a:t> HIGHER</a:t>
          </a:r>
          <a:r>
            <a:rPr lang="en-US" sz="1700" i="0" dirty="0">
              <a:solidFill>
                <a:schemeClr val="bg1">
                  <a:lumMod val="50000"/>
                </a:schemeClr>
              </a:solidFill>
              <a:latin typeface="Calibri" panose="020F0502020204030204" pitchFamily="34" charset="0"/>
              <a:cs typeface="Calibri" panose="020F0502020204030204" pitchFamily="34" charset="0"/>
            </a:rPr>
            <a:t> Adjusted EBITDA implies </a:t>
          </a:r>
          <a:r>
            <a:rPr lang="en-US" sz="1700" b="1" i="0" dirty="0">
              <a:solidFill>
                <a:schemeClr val="bg1">
                  <a:lumMod val="50000"/>
                </a:schemeClr>
              </a:solidFill>
              <a:latin typeface="Calibri" panose="020F0502020204030204" pitchFamily="34" charset="0"/>
              <a:cs typeface="Calibri" panose="020F0502020204030204" pitchFamily="34" charset="0"/>
            </a:rPr>
            <a:t>HIGHER</a:t>
          </a:r>
          <a:r>
            <a:rPr lang="en-US" sz="1700" i="0" dirty="0">
              <a:solidFill>
                <a:schemeClr val="bg1">
                  <a:lumMod val="50000"/>
                </a:schemeClr>
              </a:solidFill>
              <a:latin typeface="Calibri" panose="020F0502020204030204" pitchFamily="34" charset="0"/>
              <a:cs typeface="Calibri" panose="020F0502020204030204" pitchFamily="34" charset="0"/>
            </a:rPr>
            <a:t> Purchase Price</a:t>
          </a:r>
        </a:p>
      </dgm:t>
    </dgm:pt>
    <dgm:pt modelId="{0588AFAD-D588-4CD7-A47B-18C9D88035ED}" type="parTrans" cxnId="{39278711-521F-4998-BC1D-E77D5AFD56E3}">
      <dgm:prSet/>
      <dgm:spPr/>
      <dgm:t>
        <a:bodyPr/>
        <a:lstStyle/>
        <a:p>
          <a:endParaRPr lang="en-US"/>
        </a:p>
      </dgm:t>
    </dgm:pt>
    <dgm:pt modelId="{19CA3501-333E-470F-9473-C573B968F0AD}" type="sibTrans" cxnId="{39278711-521F-4998-BC1D-E77D5AFD56E3}">
      <dgm:prSet/>
      <dgm:spPr/>
      <dgm:t>
        <a:bodyPr/>
        <a:lstStyle/>
        <a:p>
          <a:endParaRPr lang="en-US"/>
        </a:p>
      </dgm:t>
    </dgm:pt>
    <dgm:pt modelId="{64DB793E-7C32-4752-845A-DEDC173C259E}">
      <dgm:prSet phldrT="[Text]" custT="1"/>
      <dgm:spPr/>
      <dgm:t>
        <a:bodyPr/>
        <a:lstStyle/>
        <a:p>
          <a:pPr>
            <a:lnSpc>
              <a:spcPct val="150000"/>
            </a:lnSpc>
            <a:spcAft>
              <a:spcPts val="0"/>
            </a:spcAft>
            <a:buClr>
              <a:schemeClr val="accent1"/>
            </a:buClr>
            <a:buFont typeface="Wingdings" panose="05000000000000000000" pitchFamily="2" charset="2"/>
            <a:buChar char="q"/>
          </a:pPr>
          <a:r>
            <a:rPr lang="en-US" sz="1700" i="1" dirty="0">
              <a:solidFill>
                <a:schemeClr val="bg1">
                  <a:lumMod val="50000"/>
                </a:schemeClr>
              </a:solidFill>
              <a:latin typeface="Calibri" panose="020F0502020204030204" pitchFamily="34" charset="0"/>
              <a:cs typeface="Calibri" panose="020F0502020204030204" pitchFamily="34" charset="0"/>
            </a:rPr>
            <a:t> Non-recurring and non-operating expenses</a:t>
          </a:r>
        </a:p>
      </dgm:t>
    </dgm:pt>
    <dgm:pt modelId="{C62AFF5A-C172-4BA8-ABF3-2BA5A1236237}" type="parTrans" cxnId="{B40007E9-E1F0-401B-9D85-4C00E30DAB58}">
      <dgm:prSet/>
      <dgm:spPr/>
      <dgm:t>
        <a:bodyPr/>
        <a:lstStyle/>
        <a:p>
          <a:endParaRPr lang="en-US"/>
        </a:p>
      </dgm:t>
    </dgm:pt>
    <dgm:pt modelId="{26701C9D-9E39-4958-9156-28F3C5FC0838}" type="sibTrans" cxnId="{B40007E9-E1F0-401B-9D85-4C00E30DAB58}">
      <dgm:prSet/>
      <dgm:spPr/>
      <dgm:t>
        <a:bodyPr/>
        <a:lstStyle/>
        <a:p>
          <a:endParaRPr lang="en-US"/>
        </a:p>
      </dgm:t>
    </dgm:pt>
    <dgm:pt modelId="{ADCAF033-6342-4761-BE81-259E1303BB4B}">
      <dgm:prSet phldrT="[Text]" custT="1"/>
      <dgm:spPr/>
      <dgm:t>
        <a:bodyPr/>
        <a:lstStyle/>
        <a:p>
          <a:pPr>
            <a:lnSpc>
              <a:spcPct val="150000"/>
            </a:lnSpc>
            <a:spcAft>
              <a:spcPts val="0"/>
            </a:spcAft>
            <a:buClr>
              <a:schemeClr val="accent1"/>
            </a:buClr>
            <a:buFont typeface="Wingdings" panose="05000000000000000000" pitchFamily="2" charset="2"/>
            <a:buChar char="q"/>
          </a:pPr>
          <a:r>
            <a:rPr lang="en-US" sz="1700" i="1" dirty="0">
              <a:solidFill>
                <a:schemeClr val="bg1">
                  <a:lumMod val="50000"/>
                </a:schemeClr>
              </a:solidFill>
              <a:latin typeface="Calibri" panose="020F0502020204030204" pitchFamily="34" charset="0"/>
              <a:cs typeface="Calibri" panose="020F0502020204030204" pitchFamily="34" charset="0"/>
            </a:rPr>
            <a:t> Capitalization of historical partner compensation</a:t>
          </a:r>
        </a:p>
      </dgm:t>
    </dgm:pt>
    <dgm:pt modelId="{CC1CBD0E-E874-441F-A848-DCC028CFA755}" type="parTrans" cxnId="{5F6CBCD0-6A4C-4FFD-A334-4FBBC4835864}">
      <dgm:prSet/>
      <dgm:spPr/>
      <dgm:t>
        <a:bodyPr/>
        <a:lstStyle/>
        <a:p>
          <a:endParaRPr lang="en-US"/>
        </a:p>
      </dgm:t>
    </dgm:pt>
    <dgm:pt modelId="{C768C323-68B3-437D-9337-10B0FFC9D524}" type="sibTrans" cxnId="{5F6CBCD0-6A4C-4FFD-A334-4FBBC4835864}">
      <dgm:prSet/>
      <dgm:spPr/>
      <dgm:t>
        <a:bodyPr/>
        <a:lstStyle/>
        <a:p>
          <a:endParaRPr lang="en-US"/>
        </a:p>
      </dgm:t>
    </dgm:pt>
    <dgm:pt modelId="{8C7694BA-7F05-45F2-AE00-822C52031AE2}" type="pres">
      <dgm:prSet presAssocID="{330E8950-1B8B-4AAE-BA70-46B8B887F6D8}" presName="Name0" presStyleCnt="0">
        <dgm:presLayoutVars>
          <dgm:chMax/>
          <dgm:chPref val="3"/>
          <dgm:dir/>
          <dgm:animOne val="branch"/>
          <dgm:animLvl val="lvl"/>
        </dgm:presLayoutVars>
      </dgm:prSet>
      <dgm:spPr/>
    </dgm:pt>
    <dgm:pt modelId="{E005B600-3D2D-415F-96B3-6F7524BE47EC}" type="pres">
      <dgm:prSet presAssocID="{A5B90ECE-BFE1-4C91-BAF2-45EA929871D2}" presName="composite" presStyleCnt="0"/>
      <dgm:spPr/>
    </dgm:pt>
    <dgm:pt modelId="{27934416-2EF4-485D-8BE0-F93C0412B1EF}" type="pres">
      <dgm:prSet presAssocID="{A5B90ECE-BFE1-4C91-BAF2-45EA929871D2}" presName="FirstChild" presStyleLbl="revTx" presStyleIdx="0" presStyleCnt="2" custScaleX="101481" custScaleY="35241" custLinFactNeighborX="-370" custLinFactNeighborY="-1634">
        <dgm:presLayoutVars>
          <dgm:chMax val="0"/>
          <dgm:chPref val="0"/>
          <dgm:bulletEnabled val="1"/>
        </dgm:presLayoutVars>
      </dgm:prSet>
      <dgm:spPr/>
    </dgm:pt>
    <dgm:pt modelId="{05AB3708-839B-4725-93FC-3767CE580F39}" type="pres">
      <dgm:prSet presAssocID="{A5B90ECE-BFE1-4C91-BAF2-45EA929871D2}" presName="Parent" presStyleLbl="alignNode1" presStyleIdx="0" presStyleCnt="1" custScaleX="94204" custScaleY="36124" custLinFactNeighborX="-1844" custLinFactNeighborY="-2856">
        <dgm:presLayoutVars>
          <dgm:chMax val="3"/>
          <dgm:chPref val="3"/>
          <dgm:bulletEnabled val="1"/>
        </dgm:presLayoutVars>
      </dgm:prSet>
      <dgm:spPr/>
    </dgm:pt>
    <dgm:pt modelId="{7E253576-3FE2-4DED-A738-F9B505C40CE4}" type="pres">
      <dgm:prSet presAssocID="{A5B90ECE-BFE1-4C91-BAF2-45EA929871D2}" presName="Accent" presStyleLbl="parChTrans1D1" presStyleIdx="0" presStyleCnt="1" custLinFactY="-700000" custLinFactNeighborX="244" custLinFactNeighborY="-786817"/>
      <dgm:spPr/>
    </dgm:pt>
    <dgm:pt modelId="{9A35F0A5-584A-48C3-8A22-D6CFBA3B6528}" type="pres">
      <dgm:prSet presAssocID="{A5B90ECE-BFE1-4C91-BAF2-45EA929871D2}" presName="Child" presStyleLbl="revTx" presStyleIdx="1" presStyleCnt="2" custScaleX="48297" custLinFactNeighborX="-25851" custLinFactNeighborY="-44448">
        <dgm:presLayoutVars>
          <dgm:chMax val="0"/>
          <dgm:chPref val="0"/>
          <dgm:bulletEnabled val="1"/>
        </dgm:presLayoutVars>
      </dgm:prSet>
      <dgm:spPr/>
    </dgm:pt>
  </dgm:ptLst>
  <dgm:cxnLst>
    <dgm:cxn modelId="{39278711-521F-4998-BC1D-E77D5AFD56E3}" srcId="{A5B90ECE-BFE1-4C91-BAF2-45EA929871D2}" destId="{215D4524-3598-431E-A235-E171960578BB}" srcOrd="3" destOrd="0" parTransId="{0588AFAD-D588-4CD7-A47B-18C9D88035ED}" sibTransId="{19CA3501-333E-470F-9473-C573B968F0AD}"/>
    <dgm:cxn modelId="{4E259B1A-5127-4794-ACF6-86CF242854EF}" type="presOf" srcId="{330E8950-1B8B-4AAE-BA70-46B8B887F6D8}" destId="{8C7694BA-7F05-45F2-AE00-822C52031AE2}" srcOrd="0" destOrd="0" presId="urn:microsoft.com/office/officeart/2011/layout/TabList"/>
    <dgm:cxn modelId="{1927D936-A008-4C5D-BA53-6E3F875D8B4B}" srcId="{A5B90ECE-BFE1-4C91-BAF2-45EA929871D2}" destId="{BF4948CD-818B-4596-8E06-18AD566A2B1D}" srcOrd="0" destOrd="0" parTransId="{DC18C2AA-3FA9-4AA6-9D5F-02E95E2CF847}" sibTransId="{B28F6AE4-AE83-48E2-B5E1-C02D184B899C}"/>
    <dgm:cxn modelId="{74B2103E-B885-4831-920C-D590834ACC40}" srcId="{A5B90ECE-BFE1-4C91-BAF2-45EA929871D2}" destId="{1E65EBD7-999C-4B3E-93CD-7A7BDB570364}" srcOrd="2" destOrd="0" parTransId="{9C156BB9-21C2-4AC7-9EA6-B2F03AF13FE9}" sibTransId="{C797C18D-FB10-4ADC-988B-A199E53FF044}"/>
    <dgm:cxn modelId="{11A7BE67-8DB8-43E4-90E1-D6D61CEB5365}" type="presOf" srcId="{1E65EBD7-999C-4B3E-93CD-7A7BDB570364}" destId="{9A35F0A5-584A-48C3-8A22-D6CFBA3B6528}" srcOrd="0" destOrd="1" presId="urn:microsoft.com/office/officeart/2011/layout/TabList"/>
    <dgm:cxn modelId="{81B34448-18BA-4CD3-AEB8-A12DFC97C3E6}" srcId="{A5B90ECE-BFE1-4C91-BAF2-45EA929871D2}" destId="{E0931508-E66E-4070-8C5C-44B6A36133CD}" srcOrd="1" destOrd="0" parTransId="{F2BD344F-9732-4914-A829-86D77A248FCC}" sibTransId="{2935D62E-7FA8-4053-8C64-E2C55CC6F633}"/>
    <dgm:cxn modelId="{AEB02A6F-2750-4C7A-BF8A-8D2191E85F51}" type="presOf" srcId="{E0931508-E66E-4070-8C5C-44B6A36133CD}" destId="{9A35F0A5-584A-48C3-8A22-D6CFBA3B6528}" srcOrd="0" destOrd="0" presId="urn:microsoft.com/office/officeart/2011/layout/TabList"/>
    <dgm:cxn modelId="{6FE3A68E-BF19-4BB6-A9C6-96860A135D66}" type="presOf" srcId="{ADCAF033-6342-4761-BE81-259E1303BB4B}" destId="{9A35F0A5-584A-48C3-8A22-D6CFBA3B6528}" srcOrd="0" destOrd="3" presId="urn:microsoft.com/office/officeart/2011/layout/TabList"/>
    <dgm:cxn modelId="{F90AB290-6BA0-4661-AC31-265BF209C21C}" type="presOf" srcId="{64DB793E-7C32-4752-845A-DEDC173C259E}" destId="{9A35F0A5-584A-48C3-8A22-D6CFBA3B6528}" srcOrd="0" destOrd="2" presId="urn:microsoft.com/office/officeart/2011/layout/TabList"/>
    <dgm:cxn modelId="{E4C13B94-7F56-448B-93D0-41D9BBDE8FCA}" srcId="{330E8950-1B8B-4AAE-BA70-46B8B887F6D8}" destId="{A5B90ECE-BFE1-4C91-BAF2-45EA929871D2}" srcOrd="0" destOrd="0" parTransId="{93633422-3D21-4C2A-84DF-3EE10F186896}" sibTransId="{04F1BFB2-CD4A-486D-B8D0-21856BD70BA2}"/>
    <dgm:cxn modelId="{5FBED9A2-443D-4173-A3F6-6D76AB5F5CC1}" type="presOf" srcId="{BF4948CD-818B-4596-8E06-18AD566A2B1D}" destId="{27934416-2EF4-485D-8BE0-F93C0412B1EF}" srcOrd="0" destOrd="0" presId="urn:microsoft.com/office/officeart/2011/layout/TabList"/>
    <dgm:cxn modelId="{5F6CBCD0-6A4C-4FFD-A334-4FBBC4835864}" srcId="{1E65EBD7-999C-4B3E-93CD-7A7BDB570364}" destId="{ADCAF033-6342-4761-BE81-259E1303BB4B}" srcOrd="1" destOrd="0" parTransId="{CC1CBD0E-E874-441F-A848-DCC028CFA755}" sibTransId="{C768C323-68B3-437D-9337-10B0FFC9D524}"/>
    <dgm:cxn modelId="{1178FED3-F78A-4F12-921B-8896548E272A}" type="presOf" srcId="{A5B90ECE-BFE1-4C91-BAF2-45EA929871D2}" destId="{05AB3708-839B-4725-93FC-3767CE580F39}" srcOrd="0" destOrd="0" presId="urn:microsoft.com/office/officeart/2011/layout/TabList"/>
    <dgm:cxn modelId="{B40007E9-E1F0-401B-9D85-4C00E30DAB58}" srcId="{1E65EBD7-999C-4B3E-93CD-7A7BDB570364}" destId="{64DB793E-7C32-4752-845A-DEDC173C259E}" srcOrd="0" destOrd="0" parTransId="{C62AFF5A-C172-4BA8-ABF3-2BA5A1236237}" sibTransId="{26701C9D-9E39-4958-9156-28F3C5FC0838}"/>
    <dgm:cxn modelId="{25B9E2FE-BB73-4B14-8BD1-154D3B58CD0D}" type="presOf" srcId="{215D4524-3598-431E-A235-E171960578BB}" destId="{9A35F0A5-584A-48C3-8A22-D6CFBA3B6528}" srcOrd="0" destOrd="4" presId="urn:microsoft.com/office/officeart/2011/layout/TabList"/>
    <dgm:cxn modelId="{32C7F4CC-738C-43A1-B852-4BF8B57F4C94}" type="presParOf" srcId="{8C7694BA-7F05-45F2-AE00-822C52031AE2}" destId="{E005B600-3D2D-415F-96B3-6F7524BE47EC}" srcOrd="0" destOrd="0" presId="urn:microsoft.com/office/officeart/2011/layout/TabList"/>
    <dgm:cxn modelId="{5DB6F7CE-828B-457B-AFE3-72A932DDD32E}" type="presParOf" srcId="{E005B600-3D2D-415F-96B3-6F7524BE47EC}" destId="{27934416-2EF4-485D-8BE0-F93C0412B1EF}" srcOrd="0" destOrd="0" presId="urn:microsoft.com/office/officeart/2011/layout/TabList"/>
    <dgm:cxn modelId="{57CD8250-4136-4423-9EC0-30C36A6E32C8}" type="presParOf" srcId="{E005B600-3D2D-415F-96B3-6F7524BE47EC}" destId="{05AB3708-839B-4725-93FC-3767CE580F39}" srcOrd="1" destOrd="0" presId="urn:microsoft.com/office/officeart/2011/layout/TabList"/>
    <dgm:cxn modelId="{6E923F1C-D9C9-43FD-BC0F-9593C5F0338E}" type="presParOf" srcId="{E005B600-3D2D-415F-96B3-6F7524BE47EC}" destId="{7E253576-3FE2-4DED-A738-F9B505C40CE4}" srcOrd="2" destOrd="0" presId="urn:microsoft.com/office/officeart/2011/layout/TabList"/>
    <dgm:cxn modelId="{B8DC4D74-D221-4173-8AD3-9462B9F37EC4}" type="presParOf" srcId="{8C7694BA-7F05-45F2-AE00-822C52031AE2}" destId="{9A35F0A5-584A-48C3-8A22-D6CFBA3B6528}"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3032FD-4798-4FD8-9166-66E8201581F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3C1191C-71B2-43F3-BAAA-817145CAAEAB}">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Are physicians better off financially?</a:t>
          </a:r>
        </a:p>
      </dgm:t>
    </dgm:pt>
    <dgm:pt modelId="{7AE013BD-2432-4F6D-9BB6-BCF777C01529}" type="parTrans" cxnId="{66AE689C-7510-4C62-8E5B-5699238E443D}">
      <dgm:prSet custT="1"/>
      <dgm:spPr>
        <a:noFill/>
        <a:ln w="25400" cap="flat" cmpd="sng" algn="ctr">
          <a:solidFill>
            <a:srgbClr val="72246C"/>
          </a:solidFill>
          <a:prstDash val="solid"/>
        </a:ln>
        <a:effectLst/>
      </dgm:spPr>
      <dgm:t>
        <a:bodyPr spcFirstLastPara="0" vert="horz" wrap="square" lIns="12700" tIns="0" rIns="12700" bIns="0" numCol="1" spcCol="1270" anchor="ctr" anchorCtr="0"/>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gm:t>
    </dgm:pt>
    <dgm:pt modelId="{165770D7-D3D4-4C1F-A5CE-2A417851F3B4}" type="sibTrans" cxnId="{66AE689C-7510-4C62-8E5B-5699238E443D}">
      <dgm:prSet/>
      <dgm:spPr/>
      <dgm:t>
        <a:bodyPr/>
        <a:lstStyle/>
        <a:p>
          <a:endParaRPr lang="en-US" sz="1200" b="1">
            <a:latin typeface="Calibri" panose="020F0502020204030204" pitchFamily="34" charset="0"/>
            <a:cs typeface="Calibri" panose="020F0502020204030204" pitchFamily="34" charset="0"/>
          </a:endParaRPr>
        </a:p>
      </dgm:t>
    </dgm:pt>
    <dgm:pt modelId="{34005127-5F20-432E-9A20-772BA82C170D}">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Are firms delivering promised value-add?</a:t>
          </a:r>
        </a:p>
      </dgm:t>
    </dgm:pt>
    <dgm:pt modelId="{165B1F4B-9EF3-4475-91DC-586BF62CC45D}" type="parTrans" cxnId="{682BCE38-B9AC-465C-B6BA-5377042A34E5}">
      <dgm:prSet custT="1"/>
      <dgm:spPr>
        <a:noFill/>
        <a:ln w="25400" cap="flat" cmpd="sng" algn="ctr">
          <a:solidFill>
            <a:srgbClr val="72246C"/>
          </a:solidFill>
          <a:prstDash val="solid"/>
        </a:ln>
        <a:effectLst/>
      </dgm:spPr>
      <dgm:t>
        <a:bodyPr spcFirstLastPara="0" vert="horz" wrap="square" lIns="12700" tIns="0" rIns="12700" bIns="0" numCol="1" spcCol="1270" anchor="ctr" anchorCtr="0"/>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gm:t>
    </dgm:pt>
    <dgm:pt modelId="{4B0461CC-B025-4694-B4FE-5FFAFF71F4D2}" type="sibTrans" cxnId="{682BCE38-B9AC-465C-B6BA-5377042A34E5}">
      <dgm:prSet/>
      <dgm:spPr/>
      <dgm:t>
        <a:bodyPr/>
        <a:lstStyle/>
        <a:p>
          <a:endParaRPr lang="en-US" sz="1200" b="1">
            <a:latin typeface="Calibri" panose="020F0502020204030204" pitchFamily="34" charset="0"/>
            <a:cs typeface="Calibri" panose="020F0502020204030204" pitchFamily="34" charset="0"/>
          </a:endParaRPr>
        </a:p>
      </dgm:t>
    </dgm:pt>
    <dgm:pt modelId="{36F8EA00-889F-4BC2-A635-238D8EFA3BF9}">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Strategic Acquisition</a:t>
          </a:r>
        </a:p>
      </dgm:t>
    </dgm:pt>
    <dgm:pt modelId="{DAB54069-340C-4F3C-AE2D-AA2DF6D53A45}" type="parTrans" cxnId="{7D15F9DC-3A3B-4350-B3EE-ACEF1B1F2050}">
      <dgm:prSet custT="1"/>
      <dgm:spPr>
        <a:ln>
          <a:solidFill>
            <a:schemeClr val="tx2"/>
          </a:solidFill>
        </a:ln>
      </dgm:spPr>
      <dgm:t>
        <a:bodyPr/>
        <a:lstStyle/>
        <a:p>
          <a:endParaRPr lang="en-US" sz="1200" b="1" dirty="0">
            <a:latin typeface="Calibri" panose="020F0502020204030204" pitchFamily="34" charset="0"/>
            <a:cs typeface="Calibri" panose="020F0502020204030204" pitchFamily="34" charset="0"/>
          </a:endParaRPr>
        </a:p>
      </dgm:t>
    </dgm:pt>
    <dgm:pt modelId="{3AA29BBE-CFD1-4487-85F7-4BBA2E4D2E85}" type="sibTrans" cxnId="{7D15F9DC-3A3B-4350-B3EE-ACEF1B1F2050}">
      <dgm:prSet/>
      <dgm:spPr/>
      <dgm:t>
        <a:bodyPr/>
        <a:lstStyle/>
        <a:p>
          <a:endParaRPr lang="en-US" sz="1200" b="1">
            <a:latin typeface="Calibri" panose="020F0502020204030204" pitchFamily="34" charset="0"/>
            <a:cs typeface="Calibri" panose="020F0502020204030204" pitchFamily="34" charset="0"/>
          </a:endParaRPr>
        </a:p>
      </dgm:t>
    </dgm:pt>
    <dgm:pt modelId="{89073819-64C6-4F5D-A319-F1FE39CBEA40}">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Strategic management</a:t>
          </a:r>
        </a:p>
      </dgm:t>
    </dgm:pt>
    <dgm:pt modelId="{9C41E552-31FE-4ADC-8A12-8257E046B93F}" type="parTrans" cxnId="{FA88EFE6-E516-49D7-AC98-0422625A139C}">
      <dgm:prSet custT="1"/>
      <dgm:spPr>
        <a:ln>
          <a:solidFill>
            <a:schemeClr val="tx2"/>
          </a:solidFill>
        </a:ln>
      </dgm:spPr>
      <dgm:t>
        <a:bodyPr/>
        <a:lstStyle/>
        <a:p>
          <a:endParaRPr lang="en-US" sz="1200" b="1" dirty="0">
            <a:latin typeface="Calibri" panose="020F0502020204030204" pitchFamily="34" charset="0"/>
            <a:cs typeface="Calibri" panose="020F0502020204030204" pitchFamily="34" charset="0"/>
          </a:endParaRPr>
        </a:p>
      </dgm:t>
    </dgm:pt>
    <dgm:pt modelId="{21A62FEA-CB69-4038-B8A3-2C4896724E9B}" type="sibTrans" cxnId="{FA88EFE6-E516-49D7-AC98-0422625A139C}">
      <dgm:prSet/>
      <dgm:spPr/>
      <dgm:t>
        <a:bodyPr/>
        <a:lstStyle/>
        <a:p>
          <a:endParaRPr lang="en-US" sz="1200" b="1">
            <a:latin typeface="Calibri" panose="020F0502020204030204" pitchFamily="34" charset="0"/>
            <a:cs typeface="Calibri" panose="020F0502020204030204" pitchFamily="34" charset="0"/>
          </a:endParaRPr>
        </a:p>
      </dgm:t>
    </dgm:pt>
    <dgm:pt modelId="{92C75883-A5C6-429C-B533-252C514B791C}">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Distribution Control</a:t>
          </a:r>
        </a:p>
      </dgm:t>
    </dgm:pt>
    <dgm:pt modelId="{BA5B5A05-C71D-416D-9A8C-0DDC268A6EC5}" type="parTrans" cxnId="{C1B2CF71-5AE6-445B-B155-D63FB50DE4D2}">
      <dgm:prSet custT="1"/>
      <dgm:spPr>
        <a:ln>
          <a:solidFill>
            <a:schemeClr val="tx2"/>
          </a:solidFill>
        </a:ln>
      </dgm:spPr>
      <dgm:t>
        <a:bodyPr/>
        <a:lstStyle/>
        <a:p>
          <a:endParaRPr lang="en-US" sz="1200" b="1" dirty="0">
            <a:latin typeface="Calibri" panose="020F0502020204030204" pitchFamily="34" charset="0"/>
            <a:cs typeface="Calibri" panose="020F0502020204030204" pitchFamily="34" charset="0"/>
          </a:endParaRPr>
        </a:p>
      </dgm:t>
    </dgm:pt>
    <dgm:pt modelId="{5A6A33B3-68D0-4079-95AB-9B37554CE736}" type="sibTrans" cxnId="{C1B2CF71-5AE6-445B-B155-D63FB50DE4D2}">
      <dgm:prSet/>
      <dgm:spPr/>
      <dgm:t>
        <a:bodyPr/>
        <a:lstStyle/>
        <a:p>
          <a:endParaRPr lang="en-US" sz="1200" b="1">
            <a:latin typeface="Calibri" panose="020F0502020204030204" pitchFamily="34" charset="0"/>
            <a:cs typeface="Calibri" panose="020F0502020204030204" pitchFamily="34" charset="0"/>
          </a:endParaRPr>
        </a:p>
      </dgm:t>
    </dgm:pt>
    <dgm:pt modelId="{9EBF3156-89A3-482C-9B8F-2CA2674D4C0F}">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Cost Reduction</a:t>
          </a:r>
        </a:p>
      </dgm:t>
    </dgm:pt>
    <dgm:pt modelId="{23A0FE70-B7AB-41F8-AAB4-94DAB1B7368C}" type="parTrans" cxnId="{624DF140-2C98-4C66-88C0-121B0A2B048E}">
      <dgm:prSet custT="1"/>
      <dgm:spPr>
        <a:ln>
          <a:solidFill>
            <a:schemeClr val="tx2"/>
          </a:solidFill>
        </a:ln>
      </dgm:spPr>
      <dgm:t>
        <a:bodyPr/>
        <a:lstStyle/>
        <a:p>
          <a:endParaRPr lang="en-US" sz="1200" b="1" dirty="0">
            <a:latin typeface="Calibri" panose="020F0502020204030204" pitchFamily="34" charset="0"/>
            <a:cs typeface="Calibri" panose="020F0502020204030204" pitchFamily="34" charset="0"/>
          </a:endParaRPr>
        </a:p>
      </dgm:t>
    </dgm:pt>
    <dgm:pt modelId="{0A085989-4030-4F34-B16E-33B433146FC0}" type="sibTrans" cxnId="{624DF140-2C98-4C66-88C0-121B0A2B048E}">
      <dgm:prSet/>
      <dgm:spPr/>
      <dgm:t>
        <a:bodyPr/>
        <a:lstStyle/>
        <a:p>
          <a:endParaRPr lang="en-US" sz="1200" b="1">
            <a:latin typeface="Calibri" panose="020F0502020204030204" pitchFamily="34" charset="0"/>
            <a:cs typeface="Calibri" panose="020F0502020204030204" pitchFamily="34" charset="0"/>
          </a:endParaRPr>
        </a:p>
      </dgm:t>
    </dgm:pt>
    <dgm:pt modelId="{062297C4-6E2A-42D3-A6B6-E81D924B3764}">
      <dgm:prSet phldrT="[Text]" custT="1"/>
      <dgm:spPr/>
      <dgm:t>
        <a:bodyPr/>
        <a:lstStyle/>
        <a:p>
          <a:r>
            <a:rPr lang="en-US" sz="1200" b="1" dirty="0">
              <a:latin typeface="Calibri" panose="020F0502020204030204" pitchFamily="34" charset="0"/>
              <a:cs typeface="Calibri" panose="020F0502020204030204" pitchFamily="34" charset="0"/>
            </a:rPr>
            <a:t>Can private equity firms deliver on earnings repair?</a:t>
          </a:r>
        </a:p>
      </dgm:t>
    </dgm:pt>
    <dgm:pt modelId="{F67B1857-1C62-47EA-B836-D3991CDCB141}" type="sibTrans" cxnId="{8F68F39C-E285-4A42-8510-DD827BB1B760}">
      <dgm:prSet/>
      <dgm:spPr/>
      <dgm:t>
        <a:bodyPr/>
        <a:lstStyle/>
        <a:p>
          <a:endParaRPr lang="en-US" sz="1200" b="1">
            <a:latin typeface="Calibri" panose="020F0502020204030204" pitchFamily="34" charset="0"/>
            <a:cs typeface="Calibri" panose="020F0502020204030204" pitchFamily="34" charset="0"/>
          </a:endParaRPr>
        </a:p>
      </dgm:t>
    </dgm:pt>
    <dgm:pt modelId="{C577058E-EA80-4461-94BB-560384E26B91}" type="parTrans" cxnId="{8F68F39C-E285-4A42-8510-DD827BB1B760}">
      <dgm:prSet/>
      <dgm:spPr/>
      <dgm:t>
        <a:bodyPr/>
        <a:lstStyle/>
        <a:p>
          <a:endParaRPr lang="en-US" sz="1200" b="1">
            <a:latin typeface="Calibri" panose="020F0502020204030204" pitchFamily="34" charset="0"/>
            <a:cs typeface="Calibri" panose="020F0502020204030204" pitchFamily="34" charset="0"/>
          </a:endParaRPr>
        </a:p>
      </dgm:t>
    </dgm:pt>
    <dgm:pt modelId="{FE190F9D-D2A0-4957-B919-C7FFE7C2EF56}" type="pres">
      <dgm:prSet presAssocID="{683032FD-4798-4FD8-9166-66E8201581FF}" presName="diagram" presStyleCnt="0">
        <dgm:presLayoutVars>
          <dgm:chPref val="1"/>
          <dgm:dir val="rev"/>
          <dgm:animOne val="branch"/>
          <dgm:animLvl val="lvl"/>
          <dgm:resizeHandles val="exact"/>
        </dgm:presLayoutVars>
      </dgm:prSet>
      <dgm:spPr/>
    </dgm:pt>
    <dgm:pt modelId="{0B425329-DA6F-480A-8D70-8BCDAD3042EC}" type="pres">
      <dgm:prSet presAssocID="{062297C4-6E2A-42D3-A6B6-E81D924B3764}" presName="root1" presStyleCnt="0"/>
      <dgm:spPr/>
    </dgm:pt>
    <dgm:pt modelId="{2D7D4D8C-A2FA-4EDF-9F45-9C104EEEFDC2}" type="pres">
      <dgm:prSet presAssocID="{062297C4-6E2A-42D3-A6B6-E81D924B3764}" presName="LevelOneTextNode" presStyleLbl="node0" presStyleIdx="0" presStyleCnt="1">
        <dgm:presLayoutVars>
          <dgm:chPref val="3"/>
        </dgm:presLayoutVars>
      </dgm:prSet>
      <dgm:spPr/>
    </dgm:pt>
    <dgm:pt modelId="{DF6E4C01-51A5-449B-B9B0-770715511766}" type="pres">
      <dgm:prSet presAssocID="{062297C4-6E2A-42D3-A6B6-E81D924B3764}" presName="level2hierChild" presStyleCnt="0"/>
      <dgm:spPr/>
    </dgm:pt>
    <dgm:pt modelId="{197DCFB3-79B7-4A28-93FE-5B0DB4CD0BD2}" type="pres">
      <dgm:prSet presAssocID="{7AE013BD-2432-4F6D-9BB6-BCF777C01529}" presName="conn2-1" presStyleLbl="parChTrans1D2" presStyleIdx="0" presStyleCnt="2"/>
      <dgm:spPr>
        <a:xfrm rot="14108753">
          <a:off x="2650690" y="1530480"/>
          <a:ext cx="822880" cy="28097"/>
        </a:xfrm>
        <a:custGeom>
          <a:avLst/>
          <a:gdLst/>
          <a:ahLst/>
          <a:cxnLst/>
          <a:rect l="0" t="0" r="0" b="0"/>
          <a:pathLst>
            <a:path>
              <a:moveTo>
                <a:pt x="0" y="14048"/>
              </a:moveTo>
              <a:lnTo>
                <a:pt x="822880" y="14048"/>
              </a:lnTo>
            </a:path>
          </a:pathLst>
        </a:custGeom>
      </dgm:spPr>
    </dgm:pt>
    <dgm:pt modelId="{49635EA5-6B56-477F-BC04-B8480F098022}" type="pres">
      <dgm:prSet presAssocID="{7AE013BD-2432-4F6D-9BB6-BCF777C01529}" presName="connTx" presStyleLbl="parChTrans1D2" presStyleIdx="0" presStyleCnt="2"/>
      <dgm:spPr/>
    </dgm:pt>
    <dgm:pt modelId="{C9D88B01-7EC2-475C-BC6B-0748F3205A51}" type="pres">
      <dgm:prSet presAssocID="{D3C1191C-71B2-43F3-BAAA-817145CAAEAB}" presName="root2" presStyleCnt="0"/>
      <dgm:spPr/>
    </dgm:pt>
    <dgm:pt modelId="{C28C8490-44A5-4831-B708-6926469FE658}" type="pres">
      <dgm:prSet presAssocID="{D3C1191C-71B2-43F3-BAAA-817145CAAEAB}" presName="LevelTwoTextNode" presStyleLbl="node2" presStyleIdx="0" presStyleCnt="2" custScaleY="162614">
        <dgm:presLayoutVars>
          <dgm:chPref val="3"/>
        </dgm:presLayoutVars>
      </dgm:prSet>
      <dgm:spPr/>
    </dgm:pt>
    <dgm:pt modelId="{818661E7-C2C3-4AF8-9F00-9FCB8DBD2D43}" type="pres">
      <dgm:prSet presAssocID="{D3C1191C-71B2-43F3-BAAA-817145CAAEAB}" presName="level3hierChild" presStyleCnt="0"/>
      <dgm:spPr/>
    </dgm:pt>
    <dgm:pt modelId="{D8737831-DA1F-45EF-BB8E-458F4AA714F7}" type="pres">
      <dgm:prSet presAssocID="{BA5B5A05-C71D-416D-9A8C-0DDC268A6EC5}" presName="conn2-1" presStyleLbl="parChTrans1D3" presStyleIdx="0" presStyleCnt="4"/>
      <dgm:spPr/>
    </dgm:pt>
    <dgm:pt modelId="{401F5212-563A-4956-A838-5A1C18BC8AAC}" type="pres">
      <dgm:prSet presAssocID="{BA5B5A05-C71D-416D-9A8C-0DDC268A6EC5}" presName="connTx" presStyleLbl="parChTrans1D3" presStyleIdx="0" presStyleCnt="4"/>
      <dgm:spPr/>
    </dgm:pt>
    <dgm:pt modelId="{B115EA27-0C6C-4922-9CEB-A5DB9DB01300}" type="pres">
      <dgm:prSet presAssocID="{92C75883-A5C6-429C-B533-252C514B791C}" presName="root2" presStyleCnt="0"/>
      <dgm:spPr/>
    </dgm:pt>
    <dgm:pt modelId="{1A61C768-B650-402B-9D9D-1CC79D42FF95}" type="pres">
      <dgm:prSet presAssocID="{92C75883-A5C6-429C-B533-252C514B791C}" presName="LevelTwoTextNode" presStyleLbl="node3" presStyleIdx="0" presStyleCnt="4">
        <dgm:presLayoutVars>
          <dgm:chPref val="3"/>
        </dgm:presLayoutVars>
      </dgm:prSet>
      <dgm:spPr/>
    </dgm:pt>
    <dgm:pt modelId="{ED001B4C-0D17-42D4-A08E-E02CCFD0A8BE}" type="pres">
      <dgm:prSet presAssocID="{92C75883-A5C6-429C-B533-252C514B791C}" presName="level3hierChild" presStyleCnt="0"/>
      <dgm:spPr/>
    </dgm:pt>
    <dgm:pt modelId="{6E3300F2-6FC7-434A-9E16-1918D31574E8}" type="pres">
      <dgm:prSet presAssocID="{23A0FE70-B7AB-41F8-AAB4-94DAB1B7368C}" presName="conn2-1" presStyleLbl="parChTrans1D3" presStyleIdx="1" presStyleCnt="4"/>
      <dgm:spPr/>
    </dgm:pt>
    <dgm:pt modelId="{C123151C-C243-44EB-8A14-84E4DB3B3D65}" type="pres">
      <dgm:prSet presAssocID="{23A0FE70-B7AB-41F8-AAB4-94DAB1B7368C}" presName="connTx" presStyleLbl="parChTrans1D3" presStyleIdx="1" presStyleCnt="4"/>
      <dgm:spPr/>
    </dgm:pt>
    <dgm:pt modelId="{970E9857-C94D-4464-9291-C6C250C0C663}" type="pres">
      <dgm:prSet presAssocID="{9EBF3156-89A3-482C-9B8F-2CA2674D4C0F}" presName="root2" presStyleCnt="0"/>
      <dgm:spPr/>
    </dgm:pt>
    <dgm:pt modelId="{F9140F74-5BCB-4C37-A0BB-922BFDA1F41C}" type="pres">
      <dgm:prSet presAssocID="{9EBF3156-89A3-482C-9B8F-2CA2674D4C0F}" presName="LevelTwoTextNode" presStyleLbl="node3" presStyleIdx="1" presStyleCnt="4">
        <dgm:presLayoutVars>
          <dgm:chPref val="3"/>
        </dgm:presLayoutVars>
      </dgm:prSet>
      <dgm:spPr/>
    </dgm:pt>
    <dgm:pt modelId="{78E2359F-E3B6-4C5B-A072-E855B548E86E}" type="pres">
      <dgm:prSet presAssocID="{9EBF3156-89A3-482C-9B8F-2CA2674D4C0F}" presName="level3hierChild" presStyleCnt="0"/>
      <dgm:spPr/>
    </dgm:pt>
    <dgm:pt modelId="{485381DB-EC13-46E7-9E09-2795B1C4FADD}" type="pres">
      <dgm:prSet presAssocID="{165B1F4B-9EF3-4475-91DC-586BF62CC45D}" presName="conn2-1" presStyleLbl="parChTrans1D2" presStyleIdx="1" presStyleCnt="2"/>
      <dgm:spPr>
        <a:xfrm rot="7487694">
          <a:off x="2650079" y="2206489"/>
          <a:ext cx="824103" cy="28097"/>
        </a:xfrm>
        <a:custGeom>
          <a:avLst/>
          <a:gdLst/>
          <a:ahLst/>
          <a:cxnLst/>
          <a:rect l="0" t="0" r="0" b="0"/>
          <a:pathLst>
            <a:path>
              <a:moveTo>
                <a:pt x="0" y="14048"/>
              </a:moveTo>
              <a:lnTo>
                <a:pt x="824103" y="14048"/>
              </a:lnTo>
            </a:path>
          </a:pathLst>
        </a:custGeom>
      </dgm:spPr>
    </dgm:pt>
    <dgm:pt modelId="{A663B106-2F93-4B0C-9EF8-F0F45BA5AA4F}" type="pres">
      <dgm:prSet presAssocID="{165B1F4B-9EF3-4475-91DC-586BF62CC45D}" presName="connTx" presStyleLbl="parChTrans1D2" presStyleIdx="1" presStyleCnt="2"/>
      <dgm:spPr/>
    </dgm:pt>
    <dgm:pt modelId="{27AAE962-8786-479F-A463-2D16512790A8}" type="pres">
      <dgm:prSet presAssocID="{34005127-5F20-432E-9A20-772BA82C170D}" presName="root2" presStyleCnt="0"/>
      <dgm:spPr/>
    </dgm:pt>
    <dgm:pt modelId="{B9CBCDE1-990A-4FC4-A98A-F48AD6DFFD65}" type="pres">
      <dgm:prSet presAssocID="{34005127-5F20-432E-9A20-772BA82C170D}" presName="LevelTwoTextNode" presStyleLbl="node2" presStyleIdx="1" presStyleCnt="2" custScaleY="162107">
        <dgm:presLayoutVars>
          <dgm:chPref val="3"/>
        </dgm:presLayoutVars>
      </dgm:prSet>
      <dgm:spPr/>
    </dgm:pt>
    <dgm:pt modelId="{4AA983D1-0F7E-4528-A052-B3E1C7BCC4D9}" type="pres">
      <dgm:prSet presAssocID="{34005127-5F20-432E-9A20-772BA82C170D}" presName="level3hierChild" presStyleCnt="0"/>
      <dgm:spPr/>
    </dgm:pt>
    <dgm:pt modelId="{BFA2A253-67DD-4B80-9AFC-DE341078743B}" type="pres">
      <dgm:prSet presAssocID="{DAB54069-340C-4F3C-AE2D-AA2DF6D53A45}" presName="conn2-1" presStyleLbl="parChTrans1D3" presStyleIdx="2" presStyleCnt="4"/>
      <dgm:spPr/>
    </dgm:pt>
    <dgm:pt modelId="{64E3F51D-6D5E-4493-91A3-8A0C114A771B}" type="pres">
      <dgm:prSet presAssocID="{DAB54069-340C-4F3C-AE2D-AA2DF6D53A45}" presName="connTx" presStyleLbl="parChTrans1D3" presStyleIdx="2" presStyleCnt="4"/>
      <dgm:spPr/>
    </dgm:pt>
    <dgm:pt modelId="{EFF0BFA0-AC49-4C51-A2FD-E25DAA01E683}" type="pres">
      <dgm:prSet presAssocID="{36F8EA00-889F-4BC2-A635-238D8EFA3BF9}" presName="root2" presStyleCnt="0"/>
      <dgm:spPr/>
    </dgm:pt>
    <dgm:pt modelId="{D75EB129-5633-43DB-AD90-6D402D295B51}" type="pres">
      <dgm:prSet presAssocID="{36F8EA00-889F-4BC2-A635-238D8EFA3BF9}" presName="LevelTwoTextNode" presStyleLbl="node3" presStyleIdx="2" presStyleCnt="4">
        <dgm:presLayoutVars>
          <dgm:chPref val="3"/>
        </dgm:presLayoutVars>
      </dgm:prSet>
      <dgm:spPr/>
    </dgm:pt>
    <dgm:pt modelId="{54D530C8-5511-4B64-B373-5298F7321A88}" type="pres">
      <dgm:prSet presAssocID="{36F8EA00-889F-4BC2-A635-238D8EFA3BF9}" presName="level3hierChild" presStyleCnt="0"/>
      <dgm:spPr/>
    </dgm:pt>
    <dgm:pt modelId="{98C00FBB-2299-49E8-A802-B54A2D87DEF8}" type="pres">
      <dgm:prSet presAssocID="{9C41E552-31FE-4ADC-8A12-8257E046B93F}" presName="conn2-1" presStyleLbl="parChTrans1D3" presStyleIdx="3" presStyleCnt="4"/>
      <dgm:spPr/>
    </dgm:pt>
    <dgm:pt modelId="{649156D4-4A71-4C6D-872C-25252F88CEFF}" type="pres">
      <dgm:prSet presAssocID="{9C41E552-31FE-4ADC-8A12-8257E046B93F}" presName="connTx" presStyleLbl="parChTrans1D3" presStyleIdx="3" presStyleCnt="4"/>
      <dgm:spPr/>
    </dgm:pt>
    <dgm:pt modelId="{5DE02D88-E73C-4970-A234-7D6BD8D1BD6D}" type="pres">
      <dgm:prSet presAssocID="{89073819-64C6-4F5D-A319-F1FE39CBEA40}" presName="root2" presStyleCnt="0"/>
      <dgm:spPr/>
    </dgm:pt>
    <dgm:pt modelId="{7FD6E31C-3DAE-47DA-A67A-C539D871D067}" type="pres">
      <dgm:prSet presAssocID="{89073819-64C6-4F5D-A319-F1FE39CBEA40}" presName="LevelTwoTextNode" presStyleLbl="node3" presStyleIdx="3" presStyleCnt="4">
        <dgm:presLayoutVars>
          <dgm:chPref val="3"/>
        </dgm:presLayoutVars>
      </dgm:prSet>
      <dgm:spPr/>
    </dgm:pt>
    <dgm:pt modelId="{A9D01B54-8881-4F7C-8CE9-FFF6D16F1548}" type="pres">
      <dgm:prSet presAssocID="{89073819-64C6-4F5D-A319-F1FE39CBEA40}" presName="level3hierChild" presStyleCnt="0"/>
      <dgm:spPr/>
    </dgm:pt>
  </dgm:ptLst>
  <dgm:cxnLst>
    <dgm:cxn modelId="{43D07314-A88D-4E54-899B-14E662731D94}" type="presOf" srcId="{062297C4-6E2A-42D3-A6B6-E81D924B3764}" destId="{2D7D4D8C-A2FA-4EDF-9F45-9C104EEEFDC2}" srcOrd="0" destOrd="0" presId="urn:microsoft.com/office/officeart/2005/8/layout/hierarchy2"/>
    <dgm:cxn modelId="{57627317-70FD-41A5-A445-0EEE350B1552}" type="presOf" srcId="{683032FD-4798-4FD8-9166-66E8201581FF}" destId="{FE190F9D-D2A0-4957-B919-C7FFE7C2EF56}" srcOrd="0" destOrd="0" presId="urn:microsoft.com/office/officeart/2005/8/layout/hierarchy2"/>
    <dgm:cxn modelId="{9E97E61E-6E7B-42FD-A885-782A343A6A96}" type="presOf" srcId="{165B1F4B-9EF3-4475-91DC-586BF62CC45D}" destId="{485381DB-EC13-46E7-9E09-2795B1C4FADD}" srcOrd="0" destOrd="0" presId="urn:microsoft.com/office/officeart/2005/8/layout/hierarchy2"/>
    <dgm:cxn modelId="{A13F6629-E0B0-4A81-9846-520E154E62B8}" type="presOf" srcId="{7AE013BD-2432-4F6D-9BB6-BCF777C01529}" destId="{49635EA5-6B56-477F-BC04-B8480F098022}" srcOrd="1" destOrd="0" presId="urn:microsoft.com/office/officeart/2005/8/layout/hierarchy2"/>
    <dgm:cxn modelId="{682BCE38-B9AC-465C-B6BA-5377042A34E5}" srcId="{062297C4-6E2A-42D3-A6B6-E81D924B3764}" destId="{34005127-5F20-432E-9A20-772BA82C170D}" srcOrd="1" destOrd="0" parTransId="{165B1F4B-9EF3-4475-91DC-586BF62CC45D}" sibTransId="{4B0461CC-B025-4694-B4FE-5FFAFF71F4D2}"/>
    <dgm:cxn modelId="{6BE8CD3F-2F72-4E3E-B25C-76456373101A}" type="presOf" srcId="{92C75883-A5C6-429C-B533-252C514B791C}" destId="{1A61C768-B650-402B-9D9D-1CC79D42FF95}" srcOrd="0" destOrd="0" presId="urn:microsoft.com/office/officeart/2005/8/layout/hierarchy2"/>
    <dgm:cxn modelId="{624DF140-2C98-4C66-88C0-121B0A2B048E}" srcId="{D3C1191C-71B2-43F3-BAAA-817145CAAEAB}" destId="{9EBF3156-89A3-482C-9B8F-2CA2674D4C0F}" srcOrd="1" destOrd="0" parTransId="{23A0FE70-B7AB-41F8-AAB4-94DAB1B7368C}" sibTransId="{0A085989-4030-4F34-B16E-33B433146FC0}"/>
    <dgm:cxn modelId="{09DDCA42-AE06-44C9-AEB5-5CB563AE1E19}" type="presOf" srcId="{DAB54069-340C-4F3C-AE2D-AA2DF6D53A45}" destId="{BFA2A253-67DD-4B80-9AFC-DE341078743B}" srcOrd="0" destOrd="0" presId="urn:microsoft.com/office/officeart/2005/8/layout/hierarchy2"/>
    <dgm:cxn modelId="{54415565-E1D8-449D-9716-CB4163743F6E}" type="presOf" srcId="{BA5B5A05-C71D-416D-9A8C-0DDC268A6EC5}" destId="{401F5212-563A-4956-A838-5A1C18BC8AAC}" srcOrd="1" destOrd="0" presId="urn:microsoft.com/office/officeart/2005/8/layout/hierarchy2"/>
    <dgm:cxn modelId="{99C2806E-7FBF-4598-B0A0-E26BB3FBBF16}" type="presOf" srcId="{165B1F4B-9EF3-4475-91DC-586BF62CC45D}" destId="{A663B106-2F93-4B0C-9EF8-F0F45BA5AA4F}" srcOrd="1" destOrd="0" presId="urn:microsoft.com/office/officeart/2005/8/layout/hierarchy2"/>
    <dgm:cxn modelId="{C1B2CF71-5AE6-445B-B155-D63FB50DE4D2}" srcId="{D3C1191C-71B2-43F3-BAAA-817145CAAEAB}" destId="{92C75883-A5C6-429C-B533-252C514B791C}" srcOrd="0" destOrd="0" parTransId="{BA5B5A05-C71D-416D-9A8C-0DDC268A6EC5}" sibTransId="{5A6A33B3-68D0-4079-95AB-9B37554CE736}"/>
    <dgm:cxn modelId="{D5878F53-18F9-4CB6-98A4-F9C5743A0293}" type="presOf" srcId="{89073819-64C6-4F5D-A319-F1FE39CBEA40}" destId="{7FD6E31C-3DAE-47DA-A67A-C539D871D067}" srcOrd="0" destOrd="0" presId="urn:microsoft.com/office/officeart/2005/8/layout/hierarchy2"/>
    <dgm:cxn modelId="{7D570B99-A017-4355-8281-AEDC86E39652}" type="presOf" srcId="{7AE013BD-2432-4F6D-9BB6-BCF777C01529}" destId="{197DCFB3-79B7-4A28-93FE-5B0DB4CD0BD2}" srcOrd="0" destOrd="0" presId="urn:microsoft.com/office/officeart/2005/8/layout/hierarchy2"/>
    <dgm:cxn modelId="{DF992B9C-1257-4D22-89F9-402481F7E126}" type="presOf" srcId="{9C41E552-31FE-4ADC-8A12-8257E046B93F}" destId="{649156D4-4A71-4C6D-872C-25252F88CEFF}" srcOrd="1" destOrd="0" presId="urn:microsoft.com/office/officeart/2005/8/layout/hierarchy2"/>
    <dgm:cxn modelId="{66AE689C-7510-4C62-8E5B-5699238E443D}" srcId="{062297C4-6E2A-42D3-A6B6-E81D924B3764}" destId="{D3C1191C-71B2-43F3-BAAA-817145CAAEAB}" srcOrd="0" destOrd="0" parTransId="{7AE013BD-2432-4F6D-9BB6-BCF777C01529}" sibTransId="{165770D7-D3D4-4C1F-A5CE-2A417851F3B4}"/>
    <dgm:cxn modelId="{8F68F39C-E285-4A42-8510-DD827BB1B760}" srcId="{683032FD-4798-4FD8-9166-66E8201581FF}" destId="{062297C4-6E2A-42D3-A6B6-E81D924B3764}" srcOrd="0" destOrd="0" parTransId="{C577058E-EA80-4461-94BB-560384E26B91}" sibTransId="{F67B1857-1C62-47EA-B836-D3991CDCB141}"/>
    <dgm:cxn modelId="{603883A3-0DBC-491E-80CE-85F1B5CDFA67}" type="presOf" srcId="{D3C1191C-71B2-43F3-BAAA-817145CAAEAB}" destId="{C28C8490-44A5-4831-B708-6926469FE658}" srcOrd="0" destOrd="0" presId="urn:microsoft.com/office/officeart/2005/8/layout/hierarchy2"/>
    <dgm:cxn modelId="{66F7FEAB-35FD-4FDC-BBB5-3F95CBE0926A}" type="presOf" srcId="{9C41E552-31FE-4ADC-8A12-8257E046B93F}" destId="{98C00FBB-2299-49E8-A802-B54A2D87DEF8}" srcOrd="0" destOrd="0" presId="urn:microsoft.com/office/officeart/2005/8/layout/hierarchy2"/>
    <dgm:cxn modelId="{F3542AB3-9834-439C-9018-C3421CB16CAD}" type="presOf" srcId="{BA5B5A05-C71D-416D-9A8C-0DDC268A6EC5}" destId="{D8737831-DA1F-45EF-BB8E-458F4AA714F7}" srcOrd="0" destOrd="0" presId="urn:microsoft.com/office/officeart/2005/8/layout/hierarchy2"/>
    <dgm:cxn modelId="{EC055BB5-0870-4DE5-8509-D134BE00DB86}" type="presOf" srcId="{34005127-5F20-432E-9A20-772BA82C170D}" destId="{B9CBCDE1-990A-4FC4-A98A-F48AD6DFFD65}" srcOrd="0" destOrd="0" presId="urn:microsoft.com/office/officeart/2005/8/layout/hierarchy2"/>
    <dgm:cxn modelId="{9D2A9EBD-EA4A-4797-AD60-9CFEC09242FF}" type="presOf" srcId="{DAB54069-340C-4F3C-AE2D-AA2DF6D53A45}" destId="{64E3F51D-6D5E-4493-91A3-8A0C114A771B}" srcOrd="1" destOrd="0" presId="urn:microsoft.com/office/officeart/2005/8/layout/hierarchy2"/>
    <dgm:cxn modelId="{582F05D1-DE40-47BF-91D1-E218CD3E95B8}" type="presOf" srcId="{9EBF3156-89A3-482C-9B8F-2CA2674D4C0F}" destId="{F9140F74-5BCB-4C37-A0BB-922BFDA1F41C}" srcOrd="0" destOrd="0" presId="urn:microsoft.com/office/officeart/2005/8/layout/hierarchy2"/>
    <dgm:cxn modelId="{EF79C0D6-9A41-4226-9F9E-4789A0E7FEBF}" type="presOf" srcId="{23A0FE70-B7AB-41F8-AAB4-94DAB1B7368C}" destId="{6E3300F2-6FC7-434A-9E16-1918D31574E8}" srcOrd="0" destOrd="0" presId="urn:microsoft.com/office/officeart/2005/8/layout/hierarchy2"/>
    <dgm:cxn modelId="{7D15F9DC-3A3B-4350-B3EE-ACEF1B1F2050}" srcId="{34005127-5F20-432E-9A20-772BA82C170D}" destId="{36F8EA00-889F-4BC2-A635-238D8EFA3BF9}" srcOrd="0" destOrd="0" parTransId="{DAB54069-340C-4F3C-AE2D-AA2DF6D53A45}" sibTransId="{3AA29BBE-CFD1-4487-85F7-4BBA2E4D2E85}"/>
    <dgm:cxn modelId="{FA88EFE6-E516-49D7-AC98-0422625A139C}" srcId="{34005127-5F20-432E-9A20-772BA82C170D}" destId="{89073819-64C6-4F5D-A319-F1FE39CBEA40}" srcOrd="1" destOrd="0" parTransId="{9C41E552-31FE-4ADC-8A12-8257E046B93F}" sibTransId="{21A62FEA-CB69-4038-B8A3-2C4896724E9B}"/>
    <dgm:cxn modelId="{0811E1E8-C63E-4A8A-B207-17F1109E3069}" type="presOf" srcId="{36F8EA00-889F-4BC2-A635-238D8EFA3BF9}" destId="{D75EB129-5633-43DB-AD90-6D402D295B51}" srcOrd="0" destOrd="0" presId="urn:microsoft.com/office/officeart/2005/8/layout/hierarchy2"/>
    <dgm:cxn modelId="{C655A4FA-3EAC-4F55-A892-F8163E09809B}" type="presOf" srcId="{23A0FE70-B7AB-41F8-AAB4-94DAB1B7368C}" destId="{C123151C-C243-44EB-8A14-84E4DB3B3D65}" srcOrd="1" destOrd="0" presId="urn:microsoft.com/office/officeart/2005/8/layout/hierarchy2"/>
    <dgm:cxn modelId="{BBF34AAA-D3F1-4CDE-84D8-7DD0C8064712}" type="presParOf" srcId="{FE190F9D-D2A0-4957-B919-C7FFE7C2EF56}" destId="{0B425329-DA6F-480A-8D70-8BCDAD3042EC}" srcOrd="0" destOrd="0" presId="urn:microsoft.com/office/officeart/2005/8/layout/hierarchy2"/>
    <dgm:cxn modelId="{9ACEB813-E5F9-49F7-B301-FC866B458014}" type="presParOf" srcId="{0B425329-DA6F-480A-8D70-8BCDAD3042EC}" destId="{2D7D4D8C-A2FA-4EDF-9F45-9C104EEEFDC2}" srcOrd="0" destOrd="0" presId="urn:microsoft.com/office/officeart/2005/8/layout/hierarchy2"/>
    <dgm:cxn modelId="{B802CAB5-4856-4973-B830-DEACF198F9E6}" type="presParOf" srcId="{0B425329-DA6F-480A-8D70-8BCDAD3042EC}" destId="{DF6E4C01-51A5-449B-B9B0-770715511766}" srcOrd="1" destOrd="0" presId="urn:microsoft.com/office/officeart/2005/8/layout/hierarchy2"/>
    <dgm:cxn modelId="{4359601F-5AFA-440E-9BB5-66A8C031C749}" type="presParOf" srcId="{DF6E4C01-51A5-449B-B9B0-770715511766}" destId="{197DCFB3-79B7-4A28-93FE-5B0DB4CD0BD2}" srcOrd="0" destOrd="0" presId="urn:microsoft.com/office/officeart/2005/8/layout/hierarchy2"/>
    <dgm:cxn modelId="{227D9059-749C-4F46-8CF2-EB46AB725BDA}" type="presParOf" srcId="{197DCFB3-79B7-4A28-93FE-5B0DB4CD0BD2}" destId="{49635EA5-6B56-477F-BC04-B8480F098022}" srcOrd="0" destOrd="0" presId="urn:microsoft.com/office/officeart/2005/8/layout/hierarchy2"/>
    <dgm:cxn modelId="{7E87E9A8-51CC-40E8-ABB0-49DEE95312DE}" type="presParOf" srcId="{DF6E4C01-51A5-449B-B9B0-770715511766}" destId="{C9D88B01-7EC2-475C-BC6B-0748F3205A51}" srcOrd="1" destOrd="0" presId="urn:microsoft.com/office/officeart/2005/8/layout/hierarchy2"/>
    <dgm:cxn modelId="{CB913F48-BDEF-4DE3-8998-11D5A2F9BEEB}" type="presParOf" srcId="{C9D88B01-7EC2-475C-BC6B-0748F3205A51}" destId="{C28C8490-44A5-4831-B708-6926469FE658}" srcOrd="0" destOrd="0" presId="urn:microsoft.com/office/officeart/2005/8/layout/hierarchy2"/>
    <dgm:cxn modelId="{9964E40B-56B7-4811-843B-F41A0886EE62}" type="presParOf" srcId="{C9D88B01-7EC2-475C-BC6B-0748F3205A51}" destId="{818661E7-C2C3-4AF8-9F00-9FCB8DBD2D43}" srcOrd="1" destOrd="0" presId="urn:microsoft.com/office/officeart/2005/8/layout/hierarchy2"/>
    <dgm:cxn modelId="{9EF7A134-1585-491C-853D-C118C38D22B5}" type="presParOf" srcId="{818661E7-C2C3-4AF8-9F00-9FCB8DBD2D43}" destId="{D8737831-DA1F-45EF-BB8E-458F4AA714F7}" srcOrd="0" destOrd="0" presId="urn:microsoft.com/office/officeart/2005/8/layout/hierarchy2"/>
    <dgm:cxn modelId="{9CC6949D-C1D8-44C5-9FAA-272673D6C50F}" type="presParOf" srcId="{D8737831-DA1F-45EF-BB8E-458F4AA714F7}" destId="{401F5212-563A-4956-A838-5A1C18BC8AAC}" srcOrd="0" destOrd="0" presId="urn:microsoft.com/office/officeart/2005/8/layout/hierarchy2"/>
    <dgm:cxn modelId="{6135B09B-7D22-4C96-AFBC-5B4C9B760DFB}" type="presParOf" srcId="{818661E7-C2C3-4AF8-9F00-9FCB8DBD2D43}" destId="{B115EA27-0C6C-4922-9CEB-A5DB9DB01300}" srcOrd="1" destOrd="0" presId="urn:microsoft.com/office/officeart/2005/8/layout/hierarchy2"/>
    <dgm:cxn modelId="{650810D9-37BA-4499-ADDE-3A99672ECCDF}" type="presParOf" srcId="{B115EA27-0C6C-4922-9CEB-A5DB9DB01300}" destId="{1A61C768-B650-402B-9D9D-1CC79D42FF95}" srcOrd="0" destOrd="0" presId="urn:microsoft.com/office/officeart/2005/8/layout/hierarchy2"/>
    <dgm:cxn modelId="{FC050769-F910-4D75-AE6C-511263001A92}" type="presParOf" srcId="{B115EA27-0C6C-4922-9CEB-A5DB9DB01300}" destId="{ED001B4C-0D17-42D4-A08E-E02CCFD0A8BE}" srcOrd="1" destOrd="0" presId="urn:microsoft.com/office/officeart/2005/8/layout/hierarchy2"/>
    <dgm:cxn modelId="{BE54AA5E-AB28-4618-B441-96EEBEE5D4F2}" type="presParOf" srcId="{818661E7-C2C3-4AF8-9F00-9FCB8DBD2D43}" destId="{6E3300F2-6FC7-434A-9E16-1918D31574E8}" srcOrd="2" destOrd="0" presId="urn:microsoft.com/office/officeart/2005/8/layout/hierarchy2"/>
    <dgm:cxn modelId="{F3629951-950A-4B02-A479-4445ED18B75B}" type="presParOf" srcId="{6E3300F2-6FC7-434A-9E16-1918D31574E8}" destId="{C123151C-C243-44EB-8A14-84E4DB3B3D65}" srcOrd="0" destOrd="0" presId="urn:microsoft.com/office/officeart/2005/8/layout/hierarchy2"/>
    <dgm:cxn modelId="{F91BA534-E3D0-4826-A8D8-FA7F77B1B141}" type="presParOf" srcId="{818661E7-C2C3-4AF8-9F00-9FCB8DBD2D43}" destId="{970E9857-C94D-4464-9291-C6C250C0C663}" srcOrd="3" destOrd="0" presId="urn:microsoft.com/office/officeart/2005/8/layout/hierarchy2"/>
    <dgm:cxn modelId="{E3DCF16B-0802-46EC-83DC-64CD297F54CE}" type="presParOf" srcId="{970E9857-C94D-4464-9291-C6C250C0C663}" destId="{F9140F74-5BCB-4C37-A0BB-922BFDA1F41C}" srcOrd="0" destOrd="0" presId="urn:microsoft.com/office/officeart/2005/8/layout/hierarchy2"/>
    <dgm:cxn modelId="{B313AEBA-EFFC-4266-9309-2FBAC2B69B65}" type="presParOf" srcId="{970E9857-C94D-4464-9291-C6C250C0C663}" destId="{78E2359F-E3B6-4C5B-A072-E855B548E86E}" srcOrd="1" destOrd="0" presId="urn:microsoft.com/office/officeart/2005/8/layout/hierarchy2"/>
    <dgm:cxn modelId="{E7737F02-318B-482A-A155-C51FF8735365}" type="presParOf" srcId="{DF6E4C01-51A5-449B-B9B0-770715511766}" destId="{485381DB-EC13-46E7-9E09-2795B1C4FADD}" srcOrd="2" destOrd="0" presId="urn:microsoft.com/office/officeart/2005/8/layout/hierarchy2"/>
    <dgm:cxn modelId="{2FCEA117-88F8-4AA8-B12F-6AE343AEBA9B}" type="presParOf" srcId="{485381DB-EC13-46E7-9E09-2795B1C4FADD}" destId="{A663B106-2F93-4B0C-9EF8-F0F45BA5AA4F}" srcOrd="0" destOrd="0" presId="urn:microsoft.com/office/officeart/2005/8/layout/hierarchy2"/>
    <dgm:cxn modelId="{21F54CC9-1EC8-47CB-8A34-48EFDDC91802}" type="presParOf" srcId="{DF6E4C01-51A5-449B-B9B0-770715511766}" destId="{27AAE962-8786-479F-A463-2D16512790A8}" srcOrd="3" destOrd="0" presId="urn:microsoft.com/office/officeart/2005/8/layout/hierarchy2"/>
    <dgm:cxn modelId="{03E38E9A-E4FC-46BB-95D7-EE22AABDEC5D}" type="presParOf" srcId="{27AAE962-8786-479F-A463-2D16512790A8}" destId="{B9CBCDE1-990A-4FC4-A98A-F48AD6DFFD65}" srcOrd="0" destOrd="0" presId="urn:microsoft.com/office/officeart/2005/8/layout/hierarchy2"/>
    <dgm:cxn modelId="{217F7356-730D-4599-9F8B-2102FED38F6D}" type="presParOf" srcId="{27AAE962-8786-479F-A463-2D16512790A8}" destId="{4AA983D1-0F7E-4528-A052-B3E1C7BCC4D9}" srcOrd="1" destOrd="0" presId="urn:microsoft.com/office/officeart/2005/8/layout/hierarchy2"/>
    <dgm:cxn modelId="{748E98B3-6C9F-4D8B-85E3-2711B3224AE7}" type="presParOf" srcId="{4AA983D1-0F7E-4528-A052-B3E1C7BCC4D9}" destId="{BFA2A253-67DD-4B80-9AFC-DE341078743B}" srcOrd="0" destOrd="0" presId="urn:microsoft.com/office/officeart/2005/8/layout/hierarchy2"/>
    <dgm:cxn modelId="{468CA0AF-FED4-40B8-B6AF-31DC938A74B8}" type="presParOf" srcId="{BFA2A253-67DD-4B80-9AFC-DE341078743B}" destId="{64E3F51D-6D5E-4493-91A3-8A0C114A771B}" srcOrd="0" destOrd="0" presId="urn:microsoft.com/office/officeart/2005/8/layout/hierarchy2"/>
    <dgm:cxn modelId="{CCCA60C1-34E8-4286-9C84-BD279757409D}" type="presParOf" srcId="{4AA983D1-0F7E-4528-A052-B3E1C7BCC4D9}" destId="{EFF0BFA0-AC49-4C51-A2FD-E25DAA01E683}" srcOrd="1" destOrd="0" presId="urn:microsoft.com/office/officeart/2005/8/layout/hierarchy2"/>
    <dgm:cxn modelId="{EA199F0B-3388-4BBF-8BC8-D51C28878C90}" type="presParOf" srcId="{EFF0BFA0-AC49-4C51-A2FD-E25DAA01E683}" destId="{D75EB129-5633-43DB-AD90-6D402D295B51}" srcOrd="0" destOrd="0" presId="urn:microsoft.com/office/officeart/2005/8/layout/hierarchy2"/>
    <dgm:cxn modelId="{61DE35E8-E501-4649-A191-B12CB9C10180}" type="presParOf" srcId="{EFF0BFA0-AC49-4C51-A2FD-E25DAA01E683}" destId="{54D530C8-5511-4B64-B373-5298F7321A88}" srcOrd="1" destOrd="0" presId="urn:microsoft.com/office/officeart/2005/8/layout/hierarchy2"/>
    <dgm:cxn modelId="{C28DDAD5-59EC-4068-B015-9563D84462CD}" type="presParOf" srcId="{4AA983D1-0F7E-4528-A052-B3E1C7BCC4D9}" destId="{98C00FBB-2299-49E8-A802-B54A2D87DEF8}" srcOrd="2" destOrd="0" presId="urn:microsoft.com/office/officeart/2005/8/layout/hierarchy2"/>
    <dgm:cxn modelId="{8A145A9B-F9EE-4A5B-AE5C-ABB70532AB2F}" type="presParOf" srcId="{98C00FBB-2299-49E8-A802-B54A2D87DEF8}" destId="{649156D4-4A71-4C6D-872C-25252F88CEFF}" srcOrd="0" destOrd="0" presId="urn:microsoft.com/office/officeart/2005/8/layout/hierarchy2"/>
    <dgm:cxn modelId="{ABF12D3E-8805-4CF9-99BB-7CD3F9B25878}" type="presParOf" srcId="{4AA983D1-0F7E-4528-A052-B3E1C7BCC4D9}" destId="{5DE02D88-E73C-4970-A234-7D6BD8D1BD6D}" srcOrd="3" destOrd="0" presId="urn:microsoft.com/office/officeart/2005/8/layout/hierarchy2"/>
    <dgm:cxn modelId="{DD6B0D00-D63E-4842-AE31-B88A6F0694EB}" type="presParOf" srcId="{5DE02D88-E73C-4970-A234-7D6BD8D1BD6D}" destId="{7FD6E31C-3DAE-47DA-A67A-C539D871D067}" srcOrd="0" destOrd="0" presId="urn:microsoft.com/office/officeart/2005/8/layout/hierarchy2"/>
    <dgm:cxn modelId="{DC5EC7B3-127D-4C3C-8BAB-F5C75337B037}" type="presParOf" srcId="{5DE02D88-E73C-4970-A234-7D6BD8D1BD6D}" destId="{A9D01B54-8881-4F7C-8CE9-FFF6D16F15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34F2F3-ED94-4BBA-9ACF-B9FCD48F9EE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AE7452D-630C-4A84-97DA-E62C9CC5E823}">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Yes </a:t>
          </a:r>
        </a:p>
      </dgm:t>
    </dgm:pt>
    <dgm:pt modelId="{FE5EFBBD-739F-40AB-A299-AE0D5200B807}" type="parTrans" cxnId="{ACE01426-4CE7-4664-AE76-978793D34B9A}">
      <dgm:prSet custT="1"/>
      <dgm:spPr>
        <a:noFill/>
        <a:ln w="25400" cap="flat" cmpd="sng" algn="ctr">
          <a:solidFill>
            <a:srgbClr val="72246C"/>
          </a:solidFill>
          <a:prstDash val="solid"/>
        </a:ln>
        <a:effectLst/>
      </dgm:spPr>
      <dgm:t>
        <a:bodyPr spcFirstLastPara="0" vert="horz" wrap="square" lIns="12700" tIns="0" rIns="12700" bIns="0" numCol="1" spcCol="1270" anchor="ctr" anchorCtr="0"/>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gm:t>
    </dgm:pt>
    <dgm:pt modelId="{9AF49239-EEA7-429C-9CC3-A56ED35A396C}" type="sibTrans" cxnId="{ACE01426-4CE7-4664-AE76-978793D34B9A}">
      <dgm:prSet/>
      <dgm:spPr/>
      <dgm:t>
        <a:bodyPr/>
        <a:lstStyle/>
        <a:p>
          <a:endParaRPr lang="en-US" sz="1200" b="1">
            <a:latin typeface="Calibri" panose="020F0502020204030204" pitchFamily="34" charset="0"/>
            <a:cs typeface="Calibri" panose="020F0502020204030204" pitchFamily="34" charset="0"/>
          </a:endParaRPr>
        </a:p>
      </dgm:t>
    </dgm:pt>
    <dgm:pt modelId="{19BEE22E-05F1-4689-AE32-DB688A46262B}">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No</a:t>
          </a:r>
        </a:p>
      </dgm:t>
    </dgm:pt>
    <dgm:pt modelId="{50C12536-E619-45A0-AD95-0BC4B94F377C}" type="parTrans" cxnId="{8F26AE51-555E-4C30-AC7C-7ECBA064B2A8}">
      <dgm:prSet custT="1"/>
      <dgm:spPr>
        <a:noFill/>
        <a:ln w="25400" cap="flat" cmpd="sng" algn="ctr">
          <a:solidFill>
            <a:srgbClr val="72246C"/>
          </a:solidFill>
          <a:prstDash val="solid"/>
        </a:ln>
        <a:effectLst/>
      </dgm:spPr>
      <dgm:t>
        <a:bodyPr spcFirstLastPara="0" vert="horz" wrap="square" lIns="12700" tIns="0" rIns="12700" bIns="0" numCol="1" spcCol="1270" anchor="ctr" anchorCtr="0"/>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gm:t>
    </dgm:pt>
    <dgm:pt modelId="{0B604505-6BF7-41D5-80EA-71A88FB3A9F4}" type="sibTrans" cxnId="{8F26AE51-555E-4C30-AC7C-7ECBA064B2A8}">
      <dgm:prSet/>
      <dgm:spPr/>
      <dgm:t>
        <a:bodyPr/>
        <a:lstStyle/>
        <a:p>
          <a:endParaRPr lang="en-US" sz="1200" b="1">
            <a:latin typeface="Calibri" panose="020F0502020204030204" pitchFamily="34" charset="0"/>
            <a:cs typeface="Calibri" panose="020F0502020204030204" pitchFamily="34" charset="0"/>
          </a:endParaRPr>
        </a:p>
      </dgm:t>
    </dgm:pt>
    <dgm:pt modelId="{F581A5BA-20C8-4D26-BC00-7A379FC4776B}">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Will non-shareholder physicians continue as employees or contemplate private practice again?  </a:t>
          </a:r>
        </a:p>
      </dgm:t>
    </dgm:pt>
    <dgm:pt modelId="{53C4A864-437E-47C9-978C-684CD4197DE6}" type="parTrans" cxnId="{C32C076B-F5B1-4552-A89A-1497E6BD7B50}">
      <dgm:prSet custT="1"/>
      <dgm:spPr>
        <a:noFill/>
        <a:ln w="25400" cap="flat" cmpd="sng" algn="ctr">
          <a:solidFill>
            <a:srgbClr val="72246C"/>
          </a:solidFill>
          <a:prstDash val="solid"/>
        </a:ln>
        <a:effectLst/>
      </dgm:spPr>
      <dgm:t>
        <a:bodyPr spcFirstLastPara="0" vert="horz" wrap="square" lIns="12700" tIns="0" rIns="12700" bIns="0" numCol="1" spcCol="1270" anchor="ctr" anchorCtr="0"/>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gm:t>
    </dgm:pt>
    <dgm:pt modelId="{AFE4816E-07EA-4EAA-9994-B968C633D97E}" type="sibTrans" cxnId="{C32C076B-F5B1-4552-A89A-1497E6BD7B50}">
      <dgm:prSet/>
      <dgm:spPr/>
      <dgm:t>
        <a:bodyPr/>
        <a:lstStyle/>
        <a:p>
          <a:endParaRPr lang="en-US" sz="1200" b="1">
            <a:latin typeface="Calibri" panose="020F0502020204030204" pitchFamily="34" charset="0"/>
            <a:cs typeface="Calibri" panose="020F0502020204030204" pitchFamily="34" charset="0"/>
          </a:endParaRPr>
        </a:p>
      </dgm:t>
    </dgm:pt>
    <dgm:pt modelId="{E52DC717-30AA-4F0B-A738-7E6DB2849A4C}">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Will shareholder physicians continue to work at historical production levels for the “promise” of equity returns </a:t>
          </a:r>
        </a:p>
      </dgm:t>
    </dgm:pt>
    <dgm:pt modelId="{9348F62A-6E7A-4C8A-9015-8DC1729F2716}" type="parTrans" cxnId="{57999729-AE97-4A95-A30F-53182821D033}">
      <dgm:prSet custT="1"/>
      <dgm:spPr>
        <a:noFill/>
        <a:ln w="25400" cap="flat" cmpd="sng" algn="ctr">
          <a:solidFill>
            <a:srgbClr val="72246C"/>
          </a:solidFill>
          <a:prstDash val="solid"/>
        </a:ln>
        <a:effectLst/>
      </dgm:spPr>
      <dgm:t>
        <a:bodyPr spcFirstLastPara="0" vert="horz" wrap="square" lIns="12700" tIns="0" rIns="12700" bIns="0" numCol="1" spcCol="1270" anchor="ctr" anchorCtr="0"/>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gm:t>
    </dgm:pt>
    <dgm:pt modelId="{4057B62E-802E-44F5-9C4F-069EB5C98820}" type="sibTrans" cxnId="{57999729-AE97-4A95-A30F-53182821D033}">
      <dgm:prSet/>
      <dgm:spPr/>
      <dgm:t>
        <a:bodyPr/>
        <a:lstStyle/>
        <a:p>
          <a:endParaRPr lang="en-US" sz="1200" b="1">
            <a:latin typeface="Calibri" panose="020F0502020204030204" pitchFamily="34" charset="0"/>
            <a:cs typeface="Calibri" panose="020F0502020204030204" pitchFamily="34" charset="0"/>
          </a:endParaRPr>
        </a:p>
      </dgm:t>
    </dgm:pt>
    <dgm:pt modelId="{A25DF31C-FEAD-40A1-A837-F66FC8EB11A6}">
      <dgm:prSet phldrT="[Text]" custT="1"/>
      <dgm:spPr>
        <a:solidFill>
          <a:schemeClr val="accent5"/>
        </a:solidFill>
      </dgm:spPr>
      <dgm:t>
        <a:bodyPr/>
        <a:lstStyle/>
        <a:p>
          <a:r>
            <a:rPr lang="en-US" sz="1200" b="1" dirty="0">
              <a:latin typeface="Calibri" panose="020F0502020204030204" pitchFamily="34" charset="0"/>
              <a:cs typeface="Calibri" panose="020F0502020204030204" pitchFamily="34" charset="0"/>
            </a:rPr>
            <a:t>Can private equity firms deliver on earnings repair? </a:t>
          </a:r>
        </a:p>
      </dgm:t>
    </dgm:pt>
    <dgm:pt modelId="{20CC3F6D-DDE6-4F70-B046-4163ACB51232}" type="parTrans" cxnId="{72E484DE-2B30-4344-877F-FA0100C49007}">
      <dgm:prSet/>
      <dgm:spPr/>
      <dgm:t>
        <a:bodyPr/>
        <a:lstStyle/>
        <a:p>
          <a:endParaRPr lang="en-US" sz="1200" b="1">
            <a:latin typeface="Calibri" panose="020F0502020204030204" pitchFamily="34" charset="0"/>
            <a:cs typeface="Calibri" panose="020F0502020204030204" pitchFamily="34" charset="0"/>
          </a:endParaRPr>
        </a:p>
      </dgm:t>
    </dgm:pt>
    <dgm:pt modelId="{38893526-F51E-4B5E-B636-D9C31E14A1AC}" type="sibTrans" cxnId="{72E484DE-2B30-4344-877F-FA0100C49007}">
      <dgm:prSet/>
      <dgm:spPr/>
      <dgm:t>
        <a:bodyPr/>
        <a:lstStyle/>
        <a:p>
          <a:endParaRPr lang="en-US" sz="1200" b="1">
            <a:latin typeface="Calibri" panose="020F0502020204030204" pitchFamily="34" charset="0"/>
            <a:cs typeface="Calibri" panose="020F0502020204030204" pitchFamily="34" charset="0"/>
          </a:endParaRPr>
        </a:p>
      </dgm:t>
    </dgm:pt>
    <dgm:pt modelId="{9DA4E986-29A7-4AC1-8B79-6123917A67F0}" type="pres">
      <dgm:prSet presAssocID="{9234F2F3-ED94-4BBA-9ACF-B9FCD48F9EED}" presName="diagram" presStyleCnt="0">
        <dgm:presLayoutVars>
          <dgm:chPref val="1"/>
          <dgm:dir/>
          <dgm:animOne val="branch"/>
          <dgm:animLvl val="lvl"/>
          <dgm:resizeHandles val="exact"/>
        </dgm:presLayoutVars>
      </dgm:prSet>
      <dgm:spPr/>
    </dgm:pt>
    <dgm:pt modelId="{FE8FD53A-4B3E-436A-A28C-2AEA8922293E}" type="pres">
      <dgm:prSet presAssocID="{A25DF31C-FEAD-40A1-A837-F66FC8EB11A6}" presName="root1" presStyleCnt="0"/>
      <dgm:spPr/>
    </dgm:pt>
    <dgm:pt modelId="{BEED3E60-BA05-4C26-8BEB-217F0D280716}" type="pres">
      <dgm:prSet presAssocID="{A25DF31C-FEAD-40A1-A837-F66FC8EB11A6}" presName="LevelOneTextNode" presStyleLbl="node0" presStyleIdx="0" presStyleCnt="1" custScaleX="97959" custScaleY="131308">
        <dgm:presLayoutVars>
          <dgm:chPref val="3"/>
        </dgm:presLayoutVars>
      </dgm:prSet>
      <dgm:spPr/>
    </dgm:pt>
    <dgm:pt modelId="{C59BF766-2BD8-4FFE-B829-6FF5CB8D9356}" type="pres">
      <dgm:prSet presAssocID="{A25DF31C-FEAD-40A1-A837-F66FC8EB11A6}" presName="level2hierChild" presStyleCnt="0"/>
      <dgm:spPr/>
    </dgm:pt>
    <dgm:pt modelId="{87600C44-332E-4132-B684-DA0FC777E609}" type="pres">
      <dgm:prSet presAssocID="{FE5EFBBD-739F-40AB-A299-AE0D5200B807}" presName="conn2-1" presStyleLbl="parChTrans1D2" presStyleIdx="0" presStyleCnt="2"/>
      <dgm:spPr>
        <a:xfrm rot="19595739">
          <a:off x="1314928" y="1110806"/>
          <a:ext cx="667974" cy="37317"/>
        </a:xfrm>
        <a:custGeom>
          <a:avLst/>
          <a:gdLst/>
          <a:ahLst/>
          <a:cxnLst/>
          <a:rect l="0" t="0" r="0" b="0"/>
          <a:pathLst>
            <a:path>
              <a:moveTo>
                <a:pt x="0" y="18658"/>
              </a:moveTo>
              <a:lnTo>
                <a:pt x="667974" y="18658"/>
              </a:lnTo>
            </a:path>
          </a:pathLst>
        </a:custGeom>
      </dgm:spPr>
    </dgm:pt>
    <dgm:pt modelId="{C8BB99F7-D410-478C-A82E-6F541EA32C7E}" type="pres">
      <dgm:prSet presAssocID="{FE5EFBBD-739F-40AB-A299-AE0D5200B807}" presName="connTx" presStyleLbl="parChTrans1D2" presStyleIdx="0" presStyleCnt="2"/>
      <dgm:spPr/>
    </dgm:pt>
    <dgm:pt modelId="{70D15B1B-0B88-4888-9F6F-FE8D64B72664}" type="pres">
      <dgm:prSet presAssocID="{3AE7452D-630C-4A84-97DA-E62C9CC5E823}" presName="root2" presStyleCnt="0"/>
      <dgm:spPr/>
    </dgm:pt>
    <dgm:pt modelId="{76B93A0F-73B7-4736-829B-0C9EAC57D157}" type="pres">
      <dgm:prSet presAssocID="{3AE7452D-630C-4A84-97DA-E62C9CC5E823}" presName="LevelTwoTextNode" presStyleLbl="node2" presStyleIdx="0" presStyleCnt="2" custScaleX="41105" custScaleY="90518">
        <dgm:presLayoutVars>
          <dgm:chPref val="3"/>
        </dgm:presLayoutVars>
      </dgm:prSet>
      <dgm:spPr/>
    </dgm:pt>
    <dgm:pt modelId="{72FEE9A5-6D70-4EF5-B8D4-937608704D8B}" type="pres">
      <dgm:prSet presAssocID="{3AE7452D-630C-4A84-97DA-E62C9CC5E823}" presName="level3hierChild" presStyleCnt="0"/>
      <dgm:spPr/>
    </dgm:pt>
    <dgm:pt modelId="{C3527BD9-78B3-4AB4-BB77-885312F4F4C2}" type="pres">
      <dgm:prSet presAssocID="{50C12536-E619-45A0-AD95-0BC4B94F377C}" presName="conn2-1" presStyleLbl="parChTrans1D2" presStyleIdx="1" presStyleCnt="2"/>
      <dgm:spPr>
        <a:xfrm rot="2004261">
          <a:off x="1314928" y="1478555"/>
          <a:ext cx="667974" cy="37317"/>
        </a:xfrm>
        <a:custGeom>
          <a:avLst/>
          <a:gdLst/>
          <a:ahLst/>
          <a:cxnLst/>
          <a:rect l="0" t="0" r="0" b="0"/>
          <a:pathLst>
            <a:path>
              <a:moveTo>
                <a:pt x="0" y="18658"/>
              </a:moveTo>
              <a:lnTo>
                <a:pt x="667974" y="18658"/>
              </a:lnTo>
            </a:path>
          </a:pathLst>
        </a:custGeom>
      </dgm:spPr>
    </dgm:pt>
    <dgm:pt modelId="{FFC2A05C-04BF-42F2-9C33-F1AEE7EF0DAC}" type="pres">
      <dgm:prSet presAssocID="{50C12536-E619-45A0-AD95-0BC4B94F377C}" presName="connTx" presStyleLbl="parChTrans1D2" presStyleIdx="1" presStyleCnt="2"/>
      <dgm:spPr/>
    </dgm:pt>
    <dgm:pt modelId="{68555B34-AE39-43F8-84E6-74791A5E2ADF}" type="pres">
      <dgm:prSet presAssocID="{19BEE22E-05F1-4689-AE32-DB688A46262B}" presName="root2" presStyleCnt="0"/>
      <dgm:spPr/>
    </dgm:pt>
    <dgm:pt modelId="{5AD29884-ED3A-4035-8635-B47F0D8C8964}" type="pres">
      <dgm:prSet presAssocID="{19BEE22E-05F1-4689-AE32-DB688A46262B}" presName="LevelTwoTextNode" presStyleLbl="node2" presStyleIdx="1" presStyleCnt="2" custScaleX="40495" custScaleY="90518">
        <dgm:presLayoutVars>
          <dgm:chPref val="3"/>
        </dgm:presLayoutVars>
      </dgm:prSet>
      <dgm:spPr/>
    </dgm:pt>
    <dgm:pt modelId="{EFE75543-C160-4F8D-8436-FB734173E050}" type="pres">
      <dgm:prSet presAssocID="{19BEE22E-05F1-4689-AE32-DB688A46262B}" presName="level3hierChild" presStyleCnt="0"/>
      <dgm:spPr/>
    </dgm:pt>
    <dgm:pt modelId="{56D7C022-771E-4458-9203-6C3BF89FFEFB}" type="pres">
      <dgm:prSet presAssocID="{9348F62A-6E7A-4C8A-9015-8DC1729F2716}" presName="conn2-1" presStyleLbl="parChTrans1D3" presStyleIdx="0" presStyleCnt="2"/>
      <dgm:spPr>
        <a:xfrm rot="18635583">
          <a:off x="2342578" y="1337052"/>
          <a:ext cx="856991" cy="37317"/>
        </a:xfrm>
        <a:custGeom>
          <a:avLst/>
          <a:gdLst/>
          <a:ahLst/>
          <a:cxnLst/>
          <a:rect l="0" t="0" r="0" b="0"/>
          <a:pathLst>
            <a:path>
              <a:moveTo>
                <a:pt x="0" y="18658"/>
              </a:moveTo>
              <a:lnTo>
                <a:pt x="856991" y="18658"/>
              </a:lnTo>
            </a:path>
          </a:pathLst>
        </a:custGeom>
      </dgm:spPr>
    </dgm:pt>
    <dgm:pt modelId="{F25CCFBF-ECBC-4EF4-8102-52DF9E4D66A8}" type="pres">
      <dgm:prSet presAssocID="{9348F62A-6E7A-4C8A-9015-8DC1729F2716}" presName="connTx" presStyleLbl="parChTrans1D3" presStyleIdx="0" presStyleCnt="2"/>
      <dgm:spPr/>
    </dgm:pt>
    <dgm:pt modelId="{4813F6BF-80C2-410D-B9DD-2BD65F420FF1}" type="pres">
      <dgm:prSet presAssocID="{E52DC717-30AA-4F0B-A738-7E6DB2849A4C}" presName="root2" presStyleCnt="0"/>
      <dgm:spPr/>
    </dgm:pt>
    <dgm:pt modelId="{B0CC933F-3F9B-42CC-850C-C7C0477277BE}" type="pres">
      <dgm:prSet presAssocID="{E52DC717-30AA-4F0B-A738-7E6DB2849A4C}" presName="LevelTwoTextNode" presStyleLbl="node3" presStyleIdx="0" presStyleCnt="2" custScaleX="114452" custScaleY="176468">
        <dgm:presLayoutVars>
          <dgm:chPref val="3"/>
        </dgm:presLayoutVars>
      </dgm:prSet>
      <dgm:spPr/>
    </dgm:pt>
    <dgm:pt modelId="{3EFC5955-329B-451E-A90E-CA873F2BDE8E}" type="pres">
      <dgm:prSet presAssocID="{E52DC717-30AA-4F0B-A738-7E6DB2849A4C}" presName="level3hierChild" presStyleCnt="0"/>
      <dgm:spPr/>
    </dgm:pt>
    <dgm:pt modelId="{17D60867-2C09-41A1-BE5D-14139EB07DF9}" type="pres">
      <dgm:prSet presAssocID="{53C4A864-437E-47C9-978C-684CD4197DE6}" presName="conn2-1" presStyleLbl="parChTrans1D3" presStyleIdx="1" presStyleCnt="2"/>
      <dgm:spPr>
        <a:xfrm rot="3006973">
          <a:off x="2336263" y="1996080"/>
          <a:ext cx="869620" cy="37317"/>
        </a:xfrm>
        <a:custGeom>
          <a:avLst/>
          <a:gdLst/>
          <a:ahLst/>
          <a:cxnLst/>
          <a:rect l="0" t="0" r="0" b="0"/>
          <a:pathLst>
            <a:path>
              <a:moveTo>
                <a:pt x="0" y="18658"/>
              </a:moveTo>
              <a:lnTo>
                <a:pt x="869620" y="18658"/>
              </a:lnTo>
            </a:path>
          </a:pathLst>
        </a:custGeom>
      </dgm:spPr>
    </dgm:pt>
    <dgm:pt modelId="{CD69D320-312B-4CED-813A-F30B93948230}" type="pres">
      <dgm:prSet presAssocID="{53C4A864-437E-47C9-978C-684CD4197DE6}" presName="connTx" presStyleLbl="parChTrans1D3" presStyleIdx="1" presStyleCnt="2"/>
      <dgm:spPr/>
    </dgm:pt>
    <dgm:pt modelId="{51A84E45-2E26-4702-9721-E18C0D5916C9}" type="pres">
      <dgm:prSet presAssocID="{F581A5BA-20C8-4D26-BC00-7A379FC4776B}" presName="root2" presStyleCnt="0"/>
      <dgm:spPr/>
    </dgm:pt>
    <dgm:pt modelId="{C70AE998-12BC-42EB-B7A0-922BCC0C862C}" type="pres">
      <dgm:prSet presAssocID="{F581A5BA-20C8-4D26-BC00-7A379FC4776B}" presName="LevelTwoTextNode" presStyleLbl="node3" presStyleIdx="1" presStyleCnt="2" custScaleX="114452" custScaleY="171721">
        <dgm:presLayoutVars>
          <dgm:chPref val="3"/>
        </dgm:presLayoutVars>
      </dgm:prSet>
      <dgm:spPr/>
    </dgm:pt>
    <dgm:pt modelId="{267D10DE-4F63-4B26-8D78-578693F27C05}" type="pres">
      <dgm:prSet presAssocID="{F581A5BA-20C8-4D26-BC00-7A379FC4776B}" presName="level3hierChild" presStyleCnt="0"/>
      <dgm:spPr/>
    </dgm:pt>
  </dgm:ptLst>
  <dgm:cxnLst>
    <dgm:cxn modelId="{D5E52E0D-3718-4FEC-B93B-C9A470A73D92}" type="presOf" srcId="{53C4A864-437E-47C9-978C-684CD4197DE6}" destId="{17D60867-2C09-41A1-BE5D-14139EB07DF9}" srcOrd="0" destOrd="0" presId="urn:microsoft.com/office/officeart/2005/8/layout/hierarchy2"/>
    <dgm:cxn modelId="{58EFC20D-7AB7-449A-941A-D1E840E1D4E3}" type="presOf" srcId="{F581A5BA-20C8-4D26-BC00-7A379FC4776B}" destId="{C70AE998-12BC-42EB-B7A0-922BCC0C862C}" srcOrd="0" destOrd="0" presId="urn:microsoft.com/office/officeart/2005/8/layout/hierarchy2"/>
    <dgm:cxn modelId="{46C5D114-EA38-425B-A5C3-FE352027A65F}" type="presOf" srcId="{9234F2F3-ED94-4BBA-9ACF-B9FCD48F9EED}" destId="{9DA4E986-29A7-4AC1-8B79-6123917A67F0}" srcOrd="0" destOrd="0" presId="urn:microsoft.com/office/officeart/2005/8/layout/hierarchy2"/>
    <dgm:cxn modelId="{83151415-2DB9-4E25-819D-8F39264A891A}" type="presOf" srcId="{50C12536-E619-45A0-AD95-0BC4B94F377C}" destId="{FFC2A05C-04BF-42F2-9C33-F1AEE7EF0DAC}" srcOrd="1" destOrd="0" presId="urn:microsoft.com/office/officeart/2005/8/layout/hierarchy2"/>
    <dgm:cxn modelId="{98BFF016-B158-42A7-8FE7-DD55DC1B6A16}" type="presOf" srcId="{A25DF31C-FEAD-40A1-A837-F66FC8EB11A6}" destId="{BEED3E60-BA05-4C26-8BEB-217F0D280716}" srcOrd="0" destOrd="0" presId="urn:microsoft.com/office/officeart/2005/8/layout/hierarchy2"/>
    <dgm:cxn modelId="{6EA0D917-757E-4E37-8341-30273AF58C86}" type="presOf" srcId="{E52DC717-30AA-4F0B-A738-7E6DB2849A4C}" destId="{B0CC933F-3F9B-42CC-850C-C7C0477277BE}" srcOrd="0" destOrd="0" presId="urn:microsoft.com/office/officeart/2005/8/layout/hierarchy2"/>
    <dgm:cxn modelId="{ACE01426-4CE7-4664-AE76-978793D34B9A}" srcId="{A25DF31C-FEAD-40A1-A837-F66FC8EB11A6}" destId="{3AE7452D-630C-4A84-97DA-E62C9CC5E823}" srcOrd="0" destOrd="0" parTransId="{FE5EFBBD-739F-40AB-A299-AE0D5200B807}" sibTransId="{9AF49239-EEA7-429C-9CC3-A56ED35A396C}"/>
    <dgm:cxn modelId="{57999729-AE97-4A95-A30F-53182821D033}" srcId="{19BEE22E-05F1-4689-AE32-DB688A46262B}" destId="{E52DC717-30AA-4F0B-A738-7E6DB2849A4C}" srcOrd="0" destOrd="0" parTransId="{9348F62A-6E7A-4C8A-9015-8DC1729F2716}" sibTransId="{4057B62E-802E-44F5-9C4F-069EB5C98820}"/>
    <dgm:cxn modelId="{C32C076B-F5B1-4552-A89A-1497E6BD7B50}" srcId="{19BEE22E-05F1-4689-AE32-DB688A46262B}" destId="{F581A5BA-20C8-4D26-BC00-7A379FC4776B}" srcOrd="1" destOrd="0" parTransId="{53C4A864-437E-47C9-978C-684CD4197DE6}" sibTransId="{AFE4816E-07EA-4EAA-9994-B968C633D97E}"/>
    <dgm:cxn modelId="{8F26AE51-555E-4C30-AC7C-7ECBA064B2A8}" srcId="{A25DF31C-FEAD-40A1-A837-F66FC8EB11A6}" destId="{19BEE22E-05F1-4689-AE32-DB688A46262B}" srcOrd="1" destOrd="0" parTransId="{50C12536-E619-45A0-AD95-0BC4B94F377C}" sibTransId="{0B604505-6BF7-41D5-80EA-71A88FB3A9F4}"/>
    <dgm:cxn modelId="{E319C772-A8F3-4345-AAA0-9CB184B33420}" type="presOf" srcId="{9348F62A-6E7A-4C8A-9015-8DC1729F2716}" destId="{56D7C022-771E-4458-9203-6C3BF89FFEFB}" srcOrd="0" destOrd="0" presId="urn:microsoft.com/office/officeart/2005/8/layout/hierarchy2"/>
    <dgm:cxn modelId="{EF1F9A56-7C5F-4565-A989-D96B7BA135B5}" type="presOf" srcId="{9348F62A-6E7A-4C8A-9015-8DC1729F2716}" destId="{F25CCFBF-ECBC-4EF4-8102-52DF9E4D66A8}" srcOrd="1" destOrd="0" presId="urn:microsoft.com/office/officeart/2005/8/layout/hierarchy2"/>
    <dgm:cxn modelId="{CAA38B81-4285-491D-B84B-AA1C79E65A54}" type="presOf" srcId="{50C12536-E619-45A0-AD95-0BC4B94F377C}" destId="{C3527BD9-78B3-4AB4-BB77-885312F4F4C2}" srcOrd="0" destOrd="0" presId="urn:microsoft.com/office/officeart/2005/8/layout/hierarchy2"/>
    <dgm:cxn modelId="{AE8E1487-98CE-442F-8ABC-13398E972C96}" type="presOf" srcId="{FE5EFBBD-739F-40AB-A299-AE0D5200B807}" destId="{87600C44-332E-4132-B684-DA0FC777E609}" srcOrd="0" destOrd="0" presId="urn:microsoft.com/office/officeart/2005/8/layout/hierarchy2"/>
    <dgm:cxn modelId="{B7BB4B97-3C22-4EFB-8160-3DA806A18E40}" type="presOf" srcId="{3AE7452D-630C-4A84-97DA-E62C9CC5E823}" destId="{76B93A0F-73B7-4736-829B-0C9EAC57D157}" srcOrd="0" destOrd="0" presId="urn:microsoft.com/office/officeart/2005/8/layout/hierarchy2"/>
    <dgm:cxn modelId="{142250B2-9F9E-4AE3-AE95-300F5358219B}" type="presOf" srcId="{FE5EFBBD-739F-40AB-A299-AE0D5200B807}" destId="{C8BB99F7-D410-478C-A82E-6F541EA32C7E}" srcOrd="1" destOrd="0" presId="urn:microsoft.com/office/officeart/2005/8/layout/hierarchy2"/>
    <dgm:cxn modelId="{905709BE-6FF6-42AB-9A5E-7B6261617695}" type="presOf" srcId="{53C4A864-437E-47C9-978C-684CD4197DE6}" destId="{CD69D320-312B-4CED-813A-F30B93948230}" srcOrd="1" destOrd="0" presId="urn:microsoft.com/office/officeart/2005/8/layout/hierarchy2"/>
    <dgm:cxn modelId="{72E484DE-2B30-4344-877F-FA0100C49007}" srcId="{9234F2F3-ED94-4BBA-9ACF-B9FCD48F9EED}" destId="{A25DF31C-FEAD-40A1-A837-F66FC8EB11A6}" srcOrd="0" destOrd="0" parTransId="{20CC3F6D-DDE6-4F70-B046-4163ACB51232}" sibTransId="{38893526-F51E-4B5E-B636-D9C31E14A1AC}"/>
    <dgm:cxn modelId="{9A0FDCE3-6988-45AC-8577-F2B6EA68886D}" type="presOf" srcId="{19BEE22E-05F1-4689-AE32-DB688A46262B}" destId="{5AD29884-ED3A-4035-8635-B47F0D8C8964}" srcOrd="0" destOrd="0" presId="urn:microsoft.com/office/officeart/2005/8/layout/hierarchy2"/>
    <dgm:cxn modelId="{CF74C034-C6BC-4B9A-A4B4-739E65280F17}" type="presParOf" srcId="{9DA4E986-29A7-4AC1-8B79-6123917A67F0}" destId="{FE8FD53A-4B3E-436A-A28C-2AEA8922293E}" srcOrd="0" destOrd="0" presId="urn:microsoft.com/office/officeart/2005/8/layout/hierarchy2"/>
    <dgm:cxn modelId="{C8D874BF-28FB-4F09-8AEC-D8C22F706A03}" type="presParOf" srcId="{FE8FD53A-4B3E-436A-A28C-2AEA8922293E}" destId="{BEED3E60-BA05-4C26-8BEB-217F0D280716}" srcOrd="0" destOrd="0" presId="urn:microsoft.com/office/officeart/2005/8/layout/hierarchy2"/>
    <dgm:cxn modelId="{1B7539B1-06B5-4C7A-8671-059814016E8D}" type="presParOf" srcId="{FE8FD53A-4B3E-436A-A28C-2AEA8922293E}" destId="{C59BF766-2BD8-4FFE-B829-6FF5CB8D9356}" srcOrd="1" destOrd="0" presId="urn:microsoft.com/office/officeart/2005/8/layout/hierarchy2"/>
    <dgm:cxn modelId="{65840511-9C04-4E58-9E44-2465CCBBF01A}" type="presParOf" srcId="{C59BF766-2BD8-4FFE-B829-6FF5CB8D9356}" destId="{87600C44-332E-4132-B684-DA0FC777E609}" srcOrd="0" destOrd="0" presId="urn:microsoft.com/office/officeart/2005/8/layout/hierarchy2"/>
    <dgm:cxn modelId="{C1D2E8B4-078E-4AEB-804B-8DF7CC2BB8F6}" type="presParOf" srcId="{87600C44-332E-4132-B684-DA0FC777E609}" destId="{C8BB99F7-D410-478C-A82E-6F541EA32C7E}" srcOrd="0" destOrd="0" presId="urn:microsoft.com/office/officeart/2005/8/layout/hierarchy2"/>
    <dgm:cxn modelId="{01BB3B9B-5C9D-4DD1-8D73-6E9101EE4F08}" type="presParOf" srcId="{C59BF766-2BD8-4FFE-B829-6FF5CB8D9356}" destId="{70D15B1B-0B88-4888-9F6F-FE8D64B72664}" srcOrd="1" destOrd="0" presId="urn:microsoft.com/office/officeart/2005/8/layout/hierarchy2"/>
    <dgm:cxn modelId="{CED7DFEF-2B45-4F27-A34E-FF4AC00C0E01}" type="presParOf" srcId="{70D15B1B-0B88-4888-9F6F-FE8D64B72664}" destId="{76B93A0F-73B7-4736-829B-0C9EAC57D157}" srcOrd="0" destOrd="0" presId="urn:microsoft.com/office/officeart/2005/8/layout/hierarchy2"/>
    <dgm:cxn modelId="{3314C986-FBDA-4E94-ABE9-7157FCA884F0}" type="presParOf" srcId="{70D15B1B-0B88-4888-9F6F-FE8D64B72664}" destId="{72FEE9A5-6D70-4EF5-B8D4-937608704D8B}" srcOrd="1" destOrd="0" presId="urn:microsoft.com/office/officeart/2005/8/layout/hierarchy2"/>
    <dgm:cxn modelId="{94E3DA0E-8664-40BA-A0C1-5A06C5D68217}" type="presParOf" srcId="{C59BF766-2BD8-4FFE-B829-6FF5CB8D9356}" destId="{C3527BD9-78B3-4AB4-BB77-885312F4F4C2}" srcOrd="2" destOrd="0" presId="urn:microsoft.com/office/officeart/2005/8/layout/hierarchy2"/>
    <dgm:cxn modelId="{E1F835FA-9B49-44D1-A1E5-9BE37CA20CC3}" type="presParOf" srcId="{C3527BD9-78B3-4AB4-BB77-885312F4F4C2}" destId="{FFC2A05C-04BF-42F2-9C33-F1AEE7EF0DAC}" srcOrd="0" destOrd="0" presId="urn:microsoft.com/office/officeart/2005/8/layout/hierarchy2"/>
    <dgm:cxn modelId="{840BEC64-A092-4AEE-8EF8-ED7EB4E4C755}" type="presParOf" srcId="{C59BF766-2BD8-4FFE-B829-6FF5CB8D9356}" destId="{68555B34-AE39-43F8-84E6-74791A5E2ADF}" srcOrd="3" destOrd="0" presId="urn:microsoft.com/office/officeart/2005/8/layout/hierarchy2"/>
    <dgm:cxn modelId="{D6E05335-C49D-46F6-B3EF-542B27D9ECAF}" type="presParOf" srcId="{68555B34-AE39-43F8-84E6-74791A5E2ADF}" destId="{5AD29884-ED3A-4035-8635-B47F0D8C8964}" srcOrd="0" destOrd="0" presId="urn:microsoft.com/office/officeart/2005/8/layout/hierarchy2"/>
    <dgm:cxn modelId="{E7EF23C3-DFD9-4CFC-AADF-0F9B1FD20C6B}" type="presParOf" srcId="{68555B34-AE39-43F8-84E6-74791A5E2ADF}" destId="{EFE75543-C160-4F8D-8436-FB734173E050}" srcOrd="1" destOrd="0" presId="urn:microsoft.com/office/officeart/2005/8/layout/hierarchy2"/>
    <dgm:cxn modelId="{43F8F233-6450-45A1-89C0-C901CEA6B307}" type="presParOf" srcId="{EFE75543-C160-4F8D-8436-FB734173E050}" destId="{56D7C022-771E-4458-9203-6C3BF89FFEFB}" srcOrd="0" destOrd="0" presId="urn:microsoft.com/office/officeart/2005/8/layout/hierarchy2"/>
    <dgm:cxn modelId="{655D2B86-BBEC-436F-AE8C-AA0ACF21B5C2}" type="presParOf" srcId="{56D7C022-771E-4458-9203-6C3BF89FFEFB}" destId="{F25CCFBF-ECBC-4EF4-8102-52DF9E4D66A8}" srcOrd="0" destOrd="0" presId="urn:microsoft.com/office/officeart/2005/8/layout/hierarchy2"/>
    <dgm:cxn modelId="{D3015475-9D9B-43C9-9909-8705C8432F28}" type="presParOf" srcId="{EFE75543-C160-4F8D-8436-FB734173E050}" destId="{4813F6BF-80C2-410D-B9DD-2BD65F420FF1}" srcOrd="1" destOrd="0" presId="urn:microsoft.com/office/officeart/2005/8/layout/hierarchy2"/>
    <dgm:cxn modelId="{C822055E-2D51-4356-BD5D-A8D1E048E292}" type="presParOf" srcId="{4813F6BF-80C2-410D-B9DD-2BD65F420FF1}" destId="{B0CC933F-3F9B-42CC-850C-C7C0477277BE}" srcOrd="0" destOrd="0" presId="urn:microsoft.com/office/officeart/2005/8/layout/hierarchy2"/>
    <dgm:cxn modelId="{5D4AB96A-D6B6-48E0-B092-B6D02D5CBC81}" type="presParOf" srcId="{4813F6BF-80C2-410D-B9DD-2BD65F420FF1}" destId="{3EFC5955-329B-451E-A90E-CA873F2BDE8E}" srcOrd="1" destOrd="0" presId="urn:microsoft.com/office/officeart/2005/8/layout/hierarchy2"/>
    <dgm:cxn modelId="{6C3844B9-E8A5-470D-9444-4ECF6C1A3CDD}" type="presParOf" srcId="{EFE75543-C160-4F8D-8436-FB734173E050}" destId="{17D60867-2C09-41A1-BE5D-14139EB07DF9}" srcOrd="2" destOrd="0" presId="urn:microsoft.com/office/officeart/2005/8/layout/hierarchy2"/>
    <dgm:cxn modelId="{F974D03A-43CF-4049-9DF9-ED2C5AC7A41A}" type="presParOf" srcId="{17D60867-2C09-41A1-BE5D-14139EB07DF9}" destId="{CD69D320-312B-4CED-813A-F30B93948230}" srcOrd="0" destOrd="0" presId="urn:microsoft.com/office/officeart/2005/8/layout/hierarchy2"/>
    <dgm:cxn modelId="{1EBBAC01-AEAD-4E23-B51D-3FD6E80101BD}" type="presParOf" srcId="{EFE75543-C160-4F8D-8436-FB734173E050}" destId="{51A84E45-2E26-4702-9721-E18C0D5916C9}" srcOrd="3" destOrd="0" presId="urn:microsoft.com/office/officeart/2005/8/layout/hierarchy2"/>
    <dgm:cxn modelId="{B7A93FE1-F711-40ED-A1EE-3A5D09A206A7}" type="presParOf" srcId="{51A84E45-2E26-4702-9721-E18C0D5916C9}" destId="{C70AE998-12BC-42EB-B7A0-922BCC0C862C}" srcOrd="0" destOrd="0" presId="urn:microsoft.com/office/officeart/2005/8/layout/hierarchy2"/>
    <dgm:cxn modelId="{32F3369D-ABE2-4A2D-8003-7A0222E87167}" type="presParOf" srcId="{51A84E45-2E26-4702-9721-E18C0D5916C9}" destId="{267D10DE-4F63-4B26-8D78-578693F27C05}" srcOrd="1" destOrd="0" presId="urn:microsoft.com/office/officeart/2005/8/layout/hierarchy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D7163-A52B-4157-AA53-1E50303BDA3C}">
      <dsp:nvSpPr>
        <dsp:cNvPr id="0" name=""/>
        <dsp:cNvSpPr/>
      </dsp:nvSpPr>
      <dsp:spPr>
        <a:xfrm>
          <a:off x="-4254759" y="-652783"/>
          <a:ext cx="5069423" cy="5069423"/>
        </a:xfrm>
        <a:prstGeom prst="blockArc">
          <a:avLst>
            <a:gd name="adj1" fmla="val 18900000"/>
            <a:gd name="adj2" fmla="val 2700000"/>
            <a:gd name="adj3" fmla="val 42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22C4FD-43FB-4807-AAF8-B655D83E5EA4}">
      <dsp:nvSpPr>
        <dsp:cNvPr id="0" name=""/>
        <dsp:cNvSpPr/>
      </dsp:nvSpPr>
      <dsp:spPr>
        <a:xfrm>
          <a:off x="304485" y="198204"/>
          <a:ext cx="8186110" cy="396258"/>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libri" panose="020F0502020204030204" pitchFamily="34" charset="0"/>
              <a:ea typeface="Roboto" panose="020B0604020202020204" charset="0"/>
              <a:cs typeface="Calibri" panose="020F0502020204030204" pitchFamily="34" charset="0"/>
            </a:rPr>
            <a:t>Focus on Patient Care vs. Administrative Functions</a:t>
          </a:r>
        </a:p>
      </dsp:txBody>
      <dsp:txXfrm>
        <a:off x="304485" y="198204"/>
        <a:ext cx="8186110" cy="396258"/>
      </dsp:txXfrm>
    </dsp:sp>
    <dsp:sp modelId="{56BE5AED-DE14-4692-B255-DA89655FEB7F}">
      <dsp:nvSpPr>
        <dsp:cNvPr id="0" name=""/>
        <dsp:cNvSpPr/>
      </dsp:nvSpPr>
      <dsp:spPr>
        <a:xfrm>
          <a:off x="56823" y="148672"/>
          <a:ext cx="495323" cy="495323"/>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14252D9-FF43-4F3C-8F71-6B6E26110CD1}">
      <dsp:nvSpPr>
        <dsp:cNvPr id="0" name=""/>
        <dsp:cNvSpPr/>
      </dsp:nvSpPr>
      <dsp:spPr>
        <a:xfrm>
          <a:off x="630435" y="792517"/>
          <a:ext cx="7860160" cy="396258"/>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libri" panose="020F0502020204030204" pitchFamily="34" charset="0"/>
              <a:ea typeface="Roboto" panose="020B0604020202020204" charset="0"/>
              <a:cs typeface="Calibri" panose="020F0502020204030204" pitchFamily="34" charset="0"/>
            </a:rPr>
            <a:t>Increased Operating Costs</a:t>
          </a:r>
        </a:p>
      </dsp:txBody>
      <dsp:txXfrm>
        <a:off x="630435" y="792517"/>
        <a:ext cx="7860160" cy="396258"/>
      </dsp:txXfrm>
    </dsp:sp>
    <dsp:sp modelId="{A1CD9932-F8D9-4770-982E-4E380C7A254D}">
      <dsp:nvSpPr>
        <dsp:cNvPr id="0" name=""/>
        <dsp:cNvSpPr/>
      </dsp:nvSpPr>
      <dsp:spPr>
        <a:xfrm>
          <a:off x="382773" y="742985"/>
          <a:ext cx="495323" cy="495323"/>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759F742-0EF3-4814-AE17-6AF7F48B3A11}">
      <dsp:nvSpPr>
        <dsp:cNvPr id="0" name=""/>
        <dsp:cNvSpPr/>
      </dsp:nvSpPr>
      <dsp:spPr>
        <a:xfrm>
          <a:off x="779484" y="1386830"/>
          <a:ext cx="7711111" cy="396258"/>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libri" panose="020F0502020204030204" pitchFamily="34" charset="0"/>
              <a:ea typeface="Roboto" panose="020B0604020202020204" charset="0"/>
              <a:cs typeface="Calibri" panose="020F0502020204030204" pitchFamily="34" charset="0"/>
            </a:rPr>
            <a:t>Declining Reimbursement</a:t>
          </a:r>
        </a:p>
      </dsp:txBody>
      <dsp:txXfrm>
        <a:off x="779484" y="1386830"/>
        <a:ext cx="7711111" cy="396258"/>
      </dsp:txXfrm>
    </dsp:sp>
    <dsp:sp modelId="{7A04926B-1EAB-4B89-BDD8-76591C29C414}">
      <dsp:nvSpPr>
        <dsp:cNvPr id="0" name=""/>
        <dsp:cNvSpPr/>
      </dsp:nvSpPr>
      <dsp:spPr>
        <a:xfrm>
          <a:off x="531822" y="1337298"/>
          <a:ext cx="495323" cy="495323"/>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9E775469-1E5A-4365-8286-ADD8432FDD55}">
      <dsp:nvSpPr>
        <dsp:cNvPr id="0" name=""/>
        <dsp:cNvSpPr/>
      </dsp:nvSpPr>
      <dsp:spPr>
        <a:xfrm>
          <a:off x="779484" y="1980767"/>
          <a:ext cx="7711111" cy="396258"/>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libri" panose="020F0502020204030204" pitchFamily="34" charset="0"/>
              <a:ea typeface="Roboto" panose="020B0604020202020204" charset="0"/>
              <a:cs typeface="Calibri" panose="020F0502020204030204" pitchFamily="34" charset="0"/>
            </a:rPr>
            <a:t>Increased Regulatory and Quality Reporting Requirements</a:t>
          </a:r>
        </a:p>
      </dsp:txBody>
      <dsp:txXfrm>
        <a:off x="779484" y="1980767"/>
        <a:ext cx="7711111" cy="396258"/>
      </dsp:txXfrm>
    </dsp:sp>
    <dsp:sp modelId="{1B272E17-7974-40A0-9683-26F8173B315B}">
      <dsp:nvSpPr>
        <dsp:cNvPr id="0" name=""/>
        <dsp:cNvSpPr/>
      </dsp:nvSpPr>
      <dsp:spPr>
        <a:xfrm>
          <a:off x="531822" y="1931235"/>
          <a:ext cx="495323" cy="495323"/>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1E6818E2-C284-4EF1-B44D-0344D5BD705E}">
      <dsp:nvSpPr>
        <dsp:cNvPr id="0" name=""/>
        <dsp:cNvSpPr/>
      </dsp:nvSpPr>
      <dsp:spPr>
        <a:xfrm>
          <a:off x="630435" y="2575080"/>
          <a:ext cx="7860160" cy="396258"/>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libri" panose="020F0502020204030204" pitchFamily="34" charset="0"/>
              <a:ea typeface="Roboto" panose="020B0604020202020204" charset="0"/>
              <a:cs typeface="Calibri" panose="020F0502020204030204" pitchFamily="34" charset="0"/>
            </a:rPr>
            <a:t>Uncertainty of Future Payment Models and Related IT Investment</a:t>
          </a:r>
        </a:p>
      </dsp:txBody>
      <dsp:txXfrm>
        <a:off x="630435" y="2575080"/>
        <a:ext cx="7860160" cy="396258"/>
      </dsp:txXfrm>
    </dsp:sp>
    <dsp:sp modelId="{BC135407-7067-424E-ACC2-EDDEE84C234F}">
      <dsp:nvSpPr>
        <dsp:cNvPr id="0" name=""/>
        <dsp:cNvSpPr/>
      </dsp:nvSpPr>
      <dsp:spPr>
        <a:xfrm>
          <a:off x="382773" y="2536489"/>
          <a:ext cx="495323" cy="495323"/>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B6E12A6B-C4F3-4DE2-8650-E7533D165551}">
      <dsp:nvSpPr>
        <dsp:cNvPr id="0" name=""/>
        <dsp:cNvSpPr/>
      </dsp:nvSpPr>
      <dsp:spPr>
        <a:xfrm>
          <a:off x="304485" y="3169393"/>
          <a:ext cx="8186110" cy="396258"/>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53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Calibri" panose="020F0502020204030204" pitchFamily="34" charset="0"/>
              <a:ea typeface="Roboto" panose="020B0604020202020204" charset="0"/>
              <a:cs typeface="Calibri" panose="020F0502020204030204" pitchFamily="34" charset="0"/>
            </a:rPr>
            <a:t>Schedule Predictability and Perceived Work Life Balance</a:t>
          </a:r>
        </a:p>
      </dsp:txBody>
      <dsp:txXfrm>
        <a:off x="304485" y="3169393"/>
        <a:ext cx="8186110" cy="396258"/>
      </dsp:txXfrm>
    </dsp:sp>
    <dsp:sp modelId="{8D4D7FAA-84C3-4F0C-8AFA-A01D995C22FA}">
      <dsp:nvSpPr>
        <dsp:cNvPr id="0" name=""/>
        <dsp:cNvSpPr/>
      </dsp:nvSpPr>
      <dsp:spPr>
        <a:xfrm>
          <a:off x="56823" y="3119861"/>
          <a:ext cx="495323" cy="495323"/>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C6749-5549-4243-B7B1-BB951FCE4D71}">
      <dsp:nvSpPr>
        <dsp:cNvPr id="0" name=""/>
        <dsp:cNvSpPr/>
      </dsp:nvSpPr>
      <dsp:spPr>
        <a:xfrm>
          <a:off x="1208" y="0"/>
          <a:ext cx="1422029" cy="527313"/>
        </a:xfrm>
        <a:prstGeom prst="homePlat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Pay For Performance</a:t>
          </a:r>
        </a:p>
      </dsp:txBody>
      <dsp:txXfrm>
        <a:off x="1208" y="0"/>
        <a:ext cx="1290201" cy="527313"/>
      </dsp:txXfrm>
    </dsp:sp>
    <dsp:sp modelId="{5D11ED0F-1D33-46E6-A1A2-144A4E0A881B}">
      <dsp:nvSpPr>
        <dsp:cNvPr id="0" name=""/>
        <dsp:cNvSpPr/>
      </dsp:nvSpPr>
      <dsp:spPr>
        <a:xfrm>
          <a:off x="1138831" y="0"/>
          <a:ext cx="1422029" cy="52731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Calibri" panose="020F0502020204030204" pitchFamily="34" charset="0"/>
              <a:cs typeface="Calibri" panose="020F0502020204030204" pitchFamily="34" charset="0"/>
            </a:rPr>
            <a:t>Clinical Integration</a:t>
          </a:r>
        </a:p>
      </dsp:txBody>
      <dsp:txXfrm>
        <a:off x="1402488" y="0"/>
        <a:ext cx="894716" cy="527313"/>
      </dsp:txXfrm>
    </dsp:sp>
    <dsp:sp modelId="{70978388-B255-48DA-9FCF-BDB6DEE7680C}">
      <dsp:nvSpPr>
        <dsp:cNvPr id="0" name=""/>
        <dsp:cNvSpPr/>
      </dsp:nvSpPr>
      <dsp:spPr>
        <a:xfrm>
          <a:off x="2276455" y="0"/>
          <a:ext cx="1422029" cy="52731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Shared Savings</a:t>
          </a:r>
        </a:p>
      </dsp:txBody>
      <dsp:txXfrm>
        <a:off x="2540112" y="0"/>
        <a:ext cx="894716" cy="527313"/>
      </dsp:txXfrm>
    </dsp:sp>
    <dsp:sp modelId="{99FC02DC-AADC-47AC-BB5F-65E3CB3E7514}">
      <dsp:nvSpPr>
        <dsp:cNvPr id="0" name=""/>
        <dsp:cNvSpPr/>
      </dsp:nvSpPr>
      <dsp:spPr>
        <a:xfrm>
          <a:off x="3414078" y="0"/>
          <a:ext cx="1422029" cy="52731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Bundled Payments</a:t>
          </a:r>
        </a:p>
      </dsp:txBody>
      <dsp:txXfrm>
        <a:off x="3677735" y="0"/>
        <a:ext cx="894716" cy="527313"/>
      </dsp:txXfrm>
    </dsp:sp>
    <dsp:sp modelId="{3D5D13CA-FC06-4CE6-94CB-904CB06A99C4}">
      <dsp:nvSpPr>
        <dsp:cNvPr id="0" name=""/>
        <dsp:cNvSpPr/>
      </dsp:nvSpPr>
      <dsp:spPr>
        <a:xfrm>
          <a:off x="4551701" y="0"/>
          <a:ext cx="1422029" cy="52731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Shared Risk</a:t>
          </a:r>
        </a:p>
      </dsp:txBody>
      <dsp:txXfrm>
        <a:off x="4815358" y="0"/>
        <a:ext cx="894716" cy="527313"/>
      </dsp:txXfrm>
    </dsp:sp>
    <dsp:sp modelId="{47945632-6EC2-41BB-A278-B2B5BA8F7682}">
      <dsp:nvSpPr>
        <dsp:cNvPr id="0" name=""/>
        <dsp:cNvSpPr/>
      </dsp:nvSpPr>
      <dsp:spPr>
        <a:xfrm>
          <a:off x="5689325" y="0"/>
          <a:ext cx="1422029" cy="5273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Capitation / Full Risk</a:t>
          </a:r>
        </a:p>
      </dsp:txBody>
      <dsp:txXfrm>
        <a:off x="5952982" y="0"/>
        <a:ext cx="894716" cy="527313"/>
      </dsp:txXfrm>
    </dsp:sp>
    <dsp:sp modelId="{09C68AD6-FDB5-4605-ADFE-D6414FA63DA8}">
      <dsp:nvSpPr>
        <dsp:cNvPr id="0" name=""/>
        <dsp:cNvSpPr/>
      </dsp:nvSpPr>
      <dsp:spPr>
        <a:xfrm>
          <a:off x="6826948" y="0"/>
          <a:ext cx="1422029" cy="52731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Provider Sponsored Plans</a:t>
          </a:r>
        </a:p>
      </dsp:txBody>
      <dsp:txXfrm>
        <a:off x="7090605" y="0"/>
        <a:ext cx="894716" cy="527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D7163-A52B-4157-AA53-1E50303BDA3C}">
      <dsp:nvSpPr>
        <dsp:cNvPr id="0" name=""/>
        <dsp:cNvSpPr/>
      </dsp:nvSpPr>
      <dsp:spPr>
        <a:xfrm>
          <a:off x="-4724205" y="-724151"/>
          <a:ext cx="5627092" cy="5627092"/>
        </a:xfrm>
        <a:prstGeom prst="blockArc">
          <a:avLst>
            <a:gd name="adj1" fmla="val 18900000"/>
            <a:gd name="adj2" fmla="val 2700000"/>
            <a:gd name="adj3" fmla="val 38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45AA41-56A2-4B2A-9641-F69C84D7ADA8}">
      <dsp:nvSpPr>
        <dsp:cNvPr id="0" name=""/>
        <dsp:cNvSpPr/>
      </dsp:nvSpPr>
      <dsp:spPr>
        <a:xfrm>
          <a:off x="337060" y="220055"/>
          <a:ext cx="7522319" cy="439942"/>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ea typeface="Roboto" panose="020B0604020202020204" charset="0"/>
              <a:cs typeface="Calibri" panose="020F0502020204030204" pitchFamily="34" charset="0"/>
            </a:rPr>
            <a:t>Clinical Alignment Reduces Costs by Reducing Variations of Care</a:t>
          </a:r>
        </a:p>
      </dsp:txBody>
      <dsp:txXfrm>
        <a:off x="337060" y="220055"/>
        <a:ext cx="7522319" cy="439942"/>
      </dsp:txXfrm>
    </dsp:sp>
    <dsp:sp modelId="{B1896A08-4EBF-4147-B853-D5B11293BD7D}">
      <dsp:nvSpPr>
        <dsp:cNvPr id="0" name=""/>
        <dsp:cNvSpPr/>
      </dsp:nvSpPr>
      <dsp:spPr>
        <a:xfrm>
          <a:off x="62095" y="165062"/>
          <a:ext cx="549928" cy="549928"/>
        </a:xfrm>
        <a:prstGeom prst="ellipse">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EE241-9562-4305-9B3E-2F8E85C5B9E2}">
      <dsp:nvSpPr>
        <dsp:cNvPr id="0" name=""/>
        <dsp:cNvSpPr/>
      </dsp:nvSpPr>
      <dsp:spPr>
        <a:xfrm>
          <a:off x="698943" y="879885"/>
          <a:ext cx="7160436" cy="439942"/>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ea typeface="Roboto" panose="020B0604020202020204" charset="0"/>
              <a:cs typeface="Calibri" panose="020F0502020204030204" pitchFamily="34" charset="0"/>
            </a:rPr>
            <a:t>Improve Efficiency of Referral Networks (</a:t>
          </a:r>
          <a:r>
            <a:rPr lang="en-US" sz="2000" b="1" kern="1200" dirty="0">
              <a:solidFill>
                <a:schemeClr val="tx1"/>
              </a:solidFill>
              <a:latin typeface="Calibri" panose="020F0502020204030204" pitchFamily="34" charset="0"/>
              <a:cs typeface="Calibri" panose="020F0502020204030204" pitchFamily="34" charset="0"/>
            </a:rPr>
            <a:t>Ensure Sufficient Physician Availability)</a:t>
          </a:r>
          <a:endParaRPr lang="en-US" sz="2000" kern="1200" dirty="0">
            <a:solidFill>
              <a:schemeClr val="tx1"/>
            </a:solidFill>
            <a:latin typeface="Calibri" panose="020F0502020204030204" pitchFamily="34" charset="0"/>
            <a:ea typeface="Roboto" panose="020B0604020202020204" charset="0"/>
            <a:cs typeface="Calibri" panose="020F0502020204030204" pitchFamily="34" charset="0"/>
          </a:endParaRPr>
        </a:p>
      </dsp:txBody>
      <dsp:txXfrm>
        <a:off x="698943" y="879885"/>
        <a:ext cx="7160436" cy="439942"/>
      </dsp:txXfrm>
    </dsp:sp>
    <dsp:sp modelId="{914A393D-747A-41C2-B4B5-A196D1026801}">
      <dsp:nvSpPr>
        <dsp:cNvPr id="0" name=""/>
        <dsp:cNvSpPr/>
      </dsp:nvSpPr>
      <dsp:spPr>
        <a:xfrm>
          <a:off x="423979" y="824892"/>
          <a:ext cx="549928" cy="549928"/>
        </a:xfrm>
        <a:prstGeom prst="ellipse">
          <a:avLst/>
        </a:prstGeom>
        <a:solidFill>
          <a:srgbClr val="96146E"/>
        </a:solidFill>
        <a:ln w="25400" cap="flat" cmpd="sng" algn="ctr">
          <a:solidFill>
            <a:srgbClr val="96146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63B24EC-F905-41C6-96B4-BBD8EC931951}">
      <dsp:nvSpPr>
        <dsp:cNvPr id="0" name=""/>
        <dsp:cNvSpPr/>
      </dsp:nvSpPr>
      <dsp:spPr>
        <a:xfrm>
          <a:off x="864423" y="1539716"/>
          <a:ext cx="6994956" cy="439942"/>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ea typeface="Roboto" panose="020B0604020202020204" charset="0"/>
              <a:cs typeface="Calibri" panose="020F0502020204030204" pitchFamily="34" charset="0"/>
            </a:rPr>
            <a:t>Changing Reimbursement Models Tied to Quality Metrics</a:t>
          </a:r>
        </a:p>
      </dsp:txBody>
      <dsp:txXfrm>
        <a:off x="864423" y="1539716"/>
        <a:ext cx="6994956" cy="439942"/>
      </dsp:txXfrm>
    </dsp:sp>
    <dsp:sp modelId="{E7D82AB9-4346-4767-A0B2-2465616CDEB1}">
      <dsp:nvSpPr>
        <dsp:cNvPr id="0" name=""/>
        <dsp:cNvSpPr/>
      </dsp:nvSpPr>
      <dsp:spPr>
        <a:xfrm>
          <a:off x="589459" y="1484723"/>
          <a:ext cx="549928" cy="549928"/>
        </a:xfrm>
        <a:prstGeom prst="ellipse">
          <a:avLst/>
        </a:prstGeom>
        <a:solidFill>
          <a:srgbClr val="96146E"/>
        </a:solidFill>
        <a:ln w="25400" cap="flat" cmpd="sng" algn="ctr">
          <a:solidFill>
            <a:srgbClr val="96146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5D619760-7968-4294-85C6-844084BA1AE4}">
      <dsp:nvSpPr>
        <dsp:cNvPr id="0" name=""/>
        <dsp:cNvSpPr/>
      </dsp:nvSpPr>
      <dsp:spPr>
        <a:xfrm>
          <a:off x="864423" y="2199129"/>
          <a:ext cx="6994956" cy="439942"/>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ea typeface="Roboto" panose="020B0604020202020204" charset="0"/>
              <a:cs typeface="Calibri" panose="020F0502020204030204" pitchFamily="34" charset="0"/>
            </a:rPr>
            <a:t>Shift to Risk Based Contracting Requires Strong Physician Alignment </a:t>
          </a:r>
        </a:p>
      </dsp:txBody>
      <dsp:txXfrm>
        <a:off x="864423" y="2199129"/>
        <a:ext cx="6994956" cy="439942"/>
      </dsp:txXfrm>
    </dsp:sp>
    <dsp:sp modelId="{75771184-7DBB-422F-A33E-833F3A278F67}">
      <dsp:nvSpPr>
        <dsp:cNvPr id="0" name=""/>
        <dsp:cNvSpPr/>
      </dsp:nvSpPr>
      <dsp:spPr>
        <a:xfrm>
          <a:off x="589459" y="2144136"/>
          <a:ext cx="549928" cy="549928"/>
        </a:xfrm>
        <a:prstGeom prst="ellipse">
          <a:avLst/>
        </a:prstGeom>
        <a:solidFill>
          <a:srgbClr val="96146E"/>
        </a:solidFill>
        <a:ln w="25400" cap="flat" cmpd="sng" algn="ctr">
          <a:solidFill>
            <a:srgbClr val="96146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319CE13-2B49-4459-8AFC-DA45E968A075}">
      <dsp:nvSpPr>
        <dsp:cNvPr id="0" name=""/>
        <dsp:cNvSpPr/>
      </dsp:nvSpPr>
      <dsp:spPr>
        <a:xfrm>
          <a:off x="698943" y="2858960"/>
          <a:ext cx="7160436" cy="439942"/>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ea typeface="Roboto" panose="020B0604020202020204" charset="0"/>
              <a:cs typeface="Calibri" panose="020F0502020204030204" pitchFamily="34" charset="0"/>
            </a:rPr>
            <a:t>Competitive Environment and Market Share Protection</a:t>
          </a:r>
        </a:p>
      </dsp:txBody>
      <dsp:txXfrm>
        <a:off x="698943" y="2858960"/>
        <a:ext cx="7160436" cy="439942"/>
      </dsp:txXfrm>
    </dsp:sp>
    <dsp:sp modelId="{960BE0C2-2C97-4C31-A4DA-ADFDB0A79AB5}">
      <dsp:nvSpPr>
        <dsp:cNvPr id="0" name=""/>
        <dsp:cNvSpPr/>
      </dsp:nvSpPr>
      <dsp:spPr>
        <a:xfrm>
          <a:off x="423979" y="2803967"/>
          <a:ext cx="549928" cy="549928"/>
        </a:xfrm>
        <a:prstGeom prst="ellipse">
          <a:avLst/>
        </a:prstGeom>
        <a:solidFill>
          <a:srgbClr val="96146E"/>
        </a:solidFill>
        <a:ln w="25400" cap="flat" cmpd="sng" algn="ctr">
          <a:solidFill>
            <a:srgbClr val="96146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4856AB2-2E6B-4ED3-B5BC-74F530CE7388}">
      <dsp:nvSpPr>
        <dsp:cNvPr id="0" name=""/>
        <dsp:cNvSpPr/>
      </dsp:nvSpPr>
      <dsp:spPr>
        <a:xfrm>
          <a:off x="337060" y="3518791"/>
          <a:ext cx="7522319" cy="439942"/>
        </a:xfrm>
        <a:prstGeom prst="rect">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Calibri" panose="020F0502020204030204" pitchFamily="34" charset="0"/>
              <a:ea typeface="Roboto" panose="020B0604020202020204" charset="0"/>
              <a:cs typeface="Calibri" panose="020F0502020204030204" pitchFamily="34" charset="0"/>
            </a:rPr>
            <a:t>Continuum of Care Allows for Execution of System Goals</a:t>
          </a:r>
        </a:p>
      </dsp:txBody>
      <dsp:txXfrm>
        <a:off x="337060" y="3518791"/>
        <a:ext cx="7522319" cy="439942"/>
      </dsp:txXfrm>
    </dsp:sp>
    <dsp:sp modelId="{32EC0A4A-603A-4AFD-A6FC-C4A7E7445BC8}">
      <dsp:nvSpPr>
        <dsp:cNvPr id="0" name=""/>
        <dsp:cNvSpPr/>
      </dsp:nvSpPr>
      <dsp:spPr>
        <a:xfrm>
          <a:off x="62095" y="3463798"/>
          <a:ext cx="549928" cy="549928"/>
        </a:xfrm>
        <a:prstGeom prst="ellipse">
          <a:avLst/>
        </a:prstGeom>
        <a:solidFill>
          <a:srgbClr val="96146E"/>
        </a:solidFill>
        <a:ln w="25400" cap="flat" cmpd="sng" algn="ctr">
          <a:solidFill>
            <a:srgbClr val="96146E">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835FB-CCCB-4AC6-AC4B-CD4238CC66D7}">
      <dsp:nvSpPr>
        <dsp:cNvPr id="0" name=""/>
        <dsp:cNvSpPr/>
      </dsp:nvSpPr>
      <dsp:spPr>
        <a:xfrm>
          <a:off x="262577" y="817"/>
          <a:ext cx="1511502" cy="1511502"/>
        </a:xfrm>
        <a:prstGeom prst="ellipse">
          <a:avLst/>
        </a:prstGeom>
        <a:solidFill>
          <a:srgbClr val="72246C"/>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PE Dry Powder</a:t>
          </a:r>
        </a:p>
      </dsp:txBody>
      <dsp:txXfrm>
        <a:off x="483931" y="222171"/>
        <a:ext cx="1068794" cy="1068794"/>
      </dsp:txXfrm>
    </dsp:sp>
    <dsp:sp modelId="{133E6E44-3A0C-42FF-A0CF-98D150E20130}">
      <dsp:nvSpPr>
        <dsp:cNvPr id="0" name=""/>
        <dsp:cNvSpPr/>
      </dsp:nvSpPr>
      <dsp:spPr>
        <a:xfrm>
          <a:off x="1896814" y="318233"/>
          <a:ext cx="876671" cy="876671"/>
        </a:xfrm>
        <a:prstGeom prst="mathPlus">
          <a:avLst/>
        </a:prstGeom>
        <a:solidFill>
          <a:schemeClr val="accent1"/>
        </a:solidFill>
        <a:ln w="3175">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libri" panose="020F0502020204030204" pitchFamily="34" charset="0"/>
            <a:cs typeface="Calibri" panose="020F0502020204030204" pitchFamily="34" charset="0"/>
          </a:endParaRPr>
        </a:p>
      </dsp:txBody>
      <dsp:txXfrm>
        <a:off x="2013017" y="653472"/>
        <a:ext cx="644265" cy="206193"/>
      </dsp:txXfrm>
    </dsp:sp>
    <dsp:sp modelId="{C99706C7-510D-485C-A9AB-087528874E79}">
      <dsp:nvSpPr>
        <dsp:cNvPr id="0" name=""/>
        <dsp:cNvSpPr/>
      </dsp:nvSpPr>
      <dsp:spPr>
        <a:xfrm>
          <a:off x="2896219" y="817"/>
          <a:ext cx="1511502" cy="1511502"/>
        </a:xfrm>
        <a:prstGeom prst="ellipse">
          <a:avLst/>
        </a:prstGeom>
        <a:solidFill>
          <a:srgbClr val="72246C"/>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Scarcity of quality assets</a:t>
          </a:r>
        </a:p>
      </dsp:txBody>
      <dsp:txXfrm>
        <a:off x="3117573" y="222171"/>
        <a:ext cx="1068794" cy="1068794"/>
      </dsp:txXfrm>
    </dsp:sp>
    <dsp:sp modelId="{D2D26A04-579D-41B2-AFE4-F8AEB066969B}">
      <dsp:nvSpPr>
        <dsp:cNvPr id="0" name=""/>
        <dsp:cNvSpPr/>
      </dsp:nvSpPr>
      <dsp:spPr>
        <a:xfrm>
          <a:off x="4530456" y="318233"/>
          <a:ext cx="876671" cy="876671"/>
        </a:xfrm>
        <a:prstGeom prst="mathPlus">
          <a:avLst/>
        </a:prstGeom>
        <a:solidFill>
          <a:schemeClr val="accent1"/>
        </a:solidFill>
        <a:ln w="3175">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libri" panose="020F0502020204030204" pitchFamily="34" charset="0"/>
            <a:cs typeface="Calibri" panose="020F0502020204030204" pitchFamily="34" charset="0"/>
          </a:endParaRPr>
        </a:p>
      </dsp:txBody>
      <dsp:txXfrm>
        <a:off x="4646659" y="653472"/>
        <a:ext cx="644265" cy="206193"/>
      </dsp:txXfrm>
    </dsp:sp>
    <dsp:sp modelId="{413C13D0-D4D0-4500-86D0-0E961A73D9C7}">
      <dsp:nvSpPr>
        <dsp:cNvPr id="0" name=""/>
        <dsp:cNvSpPr/>
      </dsp:nvSpPr>
      <dsp:spPr>
        <a:xfrm>
          <a:off x="5529862" y="817"/>
          <a:ext cx="1511502" cy="1511502"/>
        </a:xfrm>
        <a:prstGeom prst="ellipse">
          <a:avLst/>
        </a:prstGeom>
        <a:solidFill>
          <a:srgbClr val="72246C"/>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Healthcare’s prevalence in U.S. economy</a:t>
          </a:r>
        </a:p>
      </dsp:txBody>
      <dsp:txXfrm>
        <a:off x="5751216" y="222171"/>
        <a:ext cx="1068794" cy="1068794"/>
      </dsp:txXfrm>
    </dsp:sp>
    <dsp:sp modelId="{BE737DDB-3772-4D20-A63B-0D8AC931950E}">
      <dsp:nvSpPr>
        <dsp:cNvPr id="0" name=""/>
        <dsp:cNvSpPr/>
      </dsp:nvSpPr>
      <dsp:spPr>
        <a:xfrm>
          <a:off x="7164099" y="318233"/>
          <a:ext cx="876671" cy="876671"/>
        </a:xfrm>
        <a:prstGeom prst="mathEqual">
          <a:avLst/>
        </a:prstGeom>
        <a:solidFill>
          <a:schemeClr val="accent1"/>
        </a:solidFill>
        <a:ln w="3175">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libri" panose="020F0502020204030204" pitchFamily="34" charset="0"/>
            <a:cs typeface="Calibri" panose="020F0502020204030204" pitchFamily="34" charset="0"/>
          </a:endParaRPr>
        </a:p>
      </dsp:txBody>
      <dsp:txXfrm>
        <a:off x="7280302" y="498827"/>
        <a:ext cx="644265" cy="515483"/>
      </dsp:txXfrm>
    </dsp:sp>
    <dsp:sp modelId="{96A6FD08-99CD-484A-8A7D-F14634D9A1D6}">
      <dsp:nvSpPr>
        <dsp:cNvPr id="0" name=""/>
        <dsp:cNvSpPr/>
      </dsp:nvSpPr>
      <dsp:spPr>
        <a:xfrm>
          <a:off x="8106394" y="1635"/>
          <a:ext cx="1511502" cy="1511502"/>
        </a:xfrm>
        <a:prstGeom prst="ellipse">
          <a:avLst/>
        </a:prstGeom>
        <a:solidFill>
          <a:schemeClr val="accent5"/>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cs typeface="Calibri" panose="020F0502020204030204" pitchFamily="34" charset="0"/>
            </a:rPr>
            <a:t>Increased PE healthcare deal volume, competition, prices</a:t>
          </a:r>
          <a:endParaRPr lang="en-US" sz="1400" b="1" kern="1200" dirty="0">
            <a:solidFill>
              <a:schemeClr val="bg1"/>
            </a:solidFill>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endParaRPr>
        </a:p>
      </dsp:txBody>
      <dsp:txXfrm>
        <a:off x="8327748" y="222989"/>
        <a:ext cx="1068794" cy="1068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809FD-ED41-40FA-843D-F71842D7066C}">
      <dsp:nvSpPr>
        <dsp:cNvPr id="0" name=""/>
        <dsp:cNvSpPr/>
      </dsp:nvSpPr>
      <dsp:spPr>
        <a:xfrm>
          <a:off x="-3539718" y="-544078"/>
          <a:ext cx="4220006" cy="4220006"/>
        </a:xfrm>
        <a:prstGeom prst="blockArc">
          <a:avLst>
            <a:gd name="adj1" fmla="val 18900000"/>
            <a:gd name="adj2" fmla="val 2700000"/>
            <a:gd name="adj3" fmla="val 5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3E842-AFD1-4212-95BF-F46BC932CE8E}">
      <dsp:nvSpPr>
        <dsp:cNvPr id="0" name=""/>
        <dsp:cNvSpPr/>
      </dsp:nvSpPr>
      <dsp:spPr>
        <a:xfrm>
          <a:off x="254869" y="164923"/>
          <a:ext cx="9642251" cy="329721"/>
        </a:xfrm>
        <a:prstGeom prst="rect">
          <a:avLst/>
        </a:prstGeom>
        <a:solidFill>
          <a:schemeClr val="bg1">
            <a:lumMod val="95000"/>
          </a:schemeClr>
        </a:solidFill>
        <a:ln w="31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16" tIns="27940" rIns="27940" bIns="27940" numCol="1" spcCol="1270" anchor="ctr" anchorCtr="0">
          <a:noAutofit/>
        </a:bodyPr>
        <a:lstStyle/>
        <a:p>
          <a:pPr marL="0" lvl="0" indent="0" algn="just" defTabSz="488950">
            <a:lnSpc>
              <a:spcPct val="90000"/>
            </a:lnSpc>
            <a:spcBef>
              <a:spcPct val="0"/>
            </a:spcBef>
            <a:spcAft>
              <a:spcPct val="35000"/>
            </a:spcAft>
            <a:buNone/>
          </a:pPr>
          <a:r>
            <a:rPr lang="en-US" sz="1100" b="0" kern="1200" dirty="0">
              <a:solidFill>
                <a:schemeClr val="tx1"/>
              </a:solidFill>
              <a:effectLst/>
              <a:latin typeface="Calibri" panose="020F0502020204030204" pitchFamily="34" charset="0"/>
              <a:ea typeface="Roboto" panose="02000000000000000000" pitchFamily="2" charset="0"/>
            </a:rPr>
            <a:t>February 2017 – Blackstone acquired </a:t>
          </a:r>
          <a:r>
            <a:rPr lang="en-US" sz="1100" b="0" kern="1200" dirty="0" err="1">
              <a:solidFill>
                <a:schemeClr val="tx1"/>
              </a:solidFill>
              <a:effectLst/>
              <a:latin typeface="Calibri" panose="020F0502020204030204" pitchFamily="34" charset="0"/>
              <a:ea typeface="Roboto" panose="02000000000000000000" pitchFamily="2" charset="0"/>
            </a:rPr>
            <a:t>TeamHealth</a:t>
          </a:r>
          <a:r>
            <a:rPr lang="en-US" sz="1100" b="0" kern="1200" dirty="0">
              <a:solidFill>
                <a:schemeClr val="tx1"/>
              </a:solidFill>
              <a:effectLst/>
              <a:latin typeface="Calibri" panose="020F0502020204030204" pitchFamily="34" charset="0"/>
              <a:ea typeface="Roboto" panose="02000000000000000000" pitchFamily="2" charset="0"/>
            </a:rPr>
            <a:t> Holdings for $6.1 billion</a:t>
          </a:r>
          <a:endParaRPr lang="en-US" sz="1100" b="0" kern="1200" dirty="0">
            <a:solidFill>
              <a:schemeClr val="tx1"/>
            </a:solidFill>
            <a:effectLst/>
          </a:endParaRPr>
        </a:p>
      </dsp:txBody>
      <dsp:txXfrm>
        <a:off x="254869" y="164923"/>
        <a:ext cx="9642251" cy="329721"/>
      </dsp:txXfrm>
    </dsp:sp>
    <dsp:sp modelId="{F8B1DEBD-64B3-4D2F-A032-4025FFF7D1D3}">
      <dsp:nvSpPr>
        <dsp:cNvPr id="0" name=""/>
        <dsp:cNvSpPr/>
      </dsp:nvSpPr>
      <dsp:spPr>
        <a:xfrm>
          <a:off x="48793" y="123708"/>
          <a:ext cx="412151" cy="412151"/>
        </a:xfrm>
        <a:prstGeom prst="ellipse">
          <a:avLst/>
        </a:prstGeom>
        <a:solidFill>
          <a:schemeClr val="accent1"/>
        </a:solidFill>
        <a:ln w="31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7AFAA46-5363-472B-8F41-1F0DDAF606EF}">
      <dsp:nvSpPr>
        <dsp:cNvPr id="0" name=""/>
        <dsp:cNvSpPr/>
      </dsp:nvSpPr>
      <dsp:spPr>
        <a:xfrm>
          <a:off x="526087" y="659442"/>
          <a:ext cx="9371033" cy="329721"/>
        </a:xfrm>
        <a:prstGeom prst="rect">
          <a:avLst/>
        </a:prstGeom>
        <a:solidFill>
          <a:schemeClr val="bg1">
            <a:lumMod val="95000"/>
          </a:schemeClr>
        </a:solidFill>
        <a:ln w="31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16" tIns="27940" rIns="27940" bIns="27940" numCol="1" spcCol="1270" anchor="ctr" anchorCtr="0">
          <a:noAutofit/>
        </a:bodyPr>
        <a:lstStyle/>
        <a:p>
          <a:pPr marL="0" lvl="0" indent="0" algn="just" defTabSz="488950">
            <a:lnSpc>
              <a:spcPct val="90000"/>
            </a:lnSpc>
            <a:spcBef>
              <a:spcPct val="0"/>
            </a:spcBef>
            <a:spcAft>
              <a:spcPct val="35000"/>
            </a:spcAft>
            <a:buNone/>
          </a:pPr>
          <a:r>
            <a:rPr lang="en-US" sz="1100" b="0" kern="1200" dirty="0">
              <a:solidFill>
                <a:schemeClr val="tx1"/>
              </a:solidFill>
              <a:effectLst/>
              <a:latin typeface="Calibri" panose="020F0502020204030204" pitchFamily="34" charset="0"/>
              <a:ea typeface="Roboto" panose="02000000000000000000" pitchFamily="2" charset="0"/>
            </a:rPr>
            <a:t>April 2018 – Veritas Capital entered agreement to purchase GE Healthcare’s value-based care division for $1.05 billion</a:t>
          </a:r>
          <a:endParaRPr lang="en-US" sz="1100" b="0" kern="1200" dirty="0">
            <a:solidFill>
              <a:schemeClr val="tx1"/>
            </a:solidFill>
            <a:effectLst/>
          </a:endParaRPr>
        </a:p>
      </dsp:txBody>
      <dsp:txXfrm>
        <a:off x="526087" y="659442"/>
        <a:ext cx="9371033" cy="329721"/>
      </dsp:txXfrm>
    </dsp:sp>
    <dsp:sp modelId="{FE8FC411-2B24-4CD1-A557-CFEC1C1A9A2F}">
      <dsp:nvSpPr>
        <dsp:cNvPr id="0" name=""/>
        <dsp:cNvSpPr/>
      </dsp:nvSpPr>
      <dsp:spPr>
        <a:xfrm>
          <a:off x="320011" y="618227"/>
          <a:ext cx="412151" cy="412151"/>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DBC388A-99C0-463F-B40F-5EC7CF2F9841}">
      <dsp:nvSpPr>
        <dsp:cNvPr id="0" name=""/>
        <dsp:cNvSpPr/>
      </dsp:nvSpPr>
      <dsp:spPr>
        <a:xfrm>
          <a:off x="650108" y="1153961"/>
          <a:ext cx="9247012" cy="329721"/>
        </a:xfrm>
        <a:prstGeom prst="rect">
          <a:avLst/>
        </a:prstGeom>
        <a:solidFill>
          <a:schemeClr val="bg1">
            <a:lumMod val="95000"/>
          </a:schemeClr>
        </a:solidFill>
        <a:ln w="31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16" tIns="27940" rIns="27940" bIns="27940" numCol="1" spcCol="1270" anchor="ctr" anchorCtr="0">
          <a:noAutofit/>
        </a:bodyPr>
        <a:lstStyle/>
        <a:p>
          <a:pPr marL="0" lvl="0" indent="0" algn="just" defTabSz="488950">
            <a:lnSpc>
              <a:spcPct val="90000"/>
            </a:lnSpc>
            <a:spcBef>
              <a:spcPct val="0"/>
            </a:spcBef>
            <a:spcAft>
              <a:spcPct val="35000"/>
            </a:spcAft>
            <a:buNone/>
          </a:pPr>
          <a:r>
            <a:rPr lang="en-US" sz="1100" b="0" kern="1200" dirty="0">
              <a:solidFill>
                <a:schemeClr val="tx1"/>
              </a:solidFill>
              <a:effectLst/>
              <a:latin typeface="Calibri" panose="020F0502020204030204" pitchFamily="34" charset="0"/>
              <a:ea typeface="Roboto" panose="02000000000000000000" pitchFamily="2" charset="0"/>
            </a:rPr>
            <a:t>June 2018 – Clayton Dubilier &amp; Rice acquired a 55% stake in </a:t>
          </a:r>
          <a:r>
            <a:rPr lang="en-US" sz="1100" b="0" kern="1200" dirty="0" err="1">
              <a:solidFill>
                <a:schemeClr val="tx1"/>
              </a:solidFill>
              <a:effectLst/>
              <a:latin typeface="Calibri" panose="020F0502020204030204" pitchFamily="34" charset="0"/>
              <a:ea typeface="Roboto" panose="02000000000000000000" pitchFamily="2" charset="0"/>
            </a:rPr>
            <a:t>NaviHealth</a:t>
          </a:r>
          <a:r>
            <a:rPr lang="en-US" sz="1100" b="0" kern="1200" dirty="0">
              <a:solidFill>
                <a:schemeClr val="tx1"/>
              </a:solidFill>
              <a:effectLst/>
              <a:latin typeface="Calibri" panose="020F0502020204030204" pitchFamily="34" charset="0"/>
              <a:ea typeface="Roboto" panose="02000000000000000000" pitchFamily="2" charset="0"/>
            </a:rPr>
            <a:t> from Cardinal Health</a:t>
          </a:r>
          <a:endParaRPr lang="en-US" sz="1100" b="0" kern="1200" dirty="0">
            <a:solidFill>
              <a:schemeClr val="tx1"/>
            </a:solidFill>
            <a:effectLst/>
          </a:endParaRPr>
        </a:p>
      </dsp:txBody>
      <dsp:txXfrm>
        <a:off x="650108" y="1153961"/>
        <a:ext cx="9247012" cy="329721"/>
      </dsp:txXfrm>
    </dsp:sp>
    <dsp:sp modelId="{5E55758A-336F-4E5C-8D70-6A3A23C9DBB0}">
      <dsp:nvSpPr>
        <dsp:cNvPr id="0" name=""/>
        <dsp:cNvSpPr/>
      </dsp:nvSpPr>
      <dsp:spPr>
        <a:xfrm>
          <a:off x="444032" y="1112746"/>
          <a:ext cx="412151" cy="412151"/>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770128C3-D830-479C-83F6-4F0EE349AB6E}">
      <dsp:nvSpPr>
        <dsp:cNvPr id="0" name=""/>
        <dsp:cNvSpPr/>
      </dsp:nvSpPr>
      <dsp:spPr>
        <a:xfrm>
          <a:off x="650108" y="1648167"/>
          <a:ext cx="9247012" cy="329721"/>
        </a:xfrm>
        <a:prstGeom prst="rect">
          <a:avLst/>
        </a:prstGeom>
        <a:solidFill>
          <a:schemeClr val="bg1">
            <a:lumMod val="95000"/>
          </a:schemeClr>
        </a:solidFill>
        <a:ln w="31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16" tIns="27940" rIns="27940" bIns="27940" numCol="1" spcCol="1270" anchor="ctr" anchorCtr="0">
          <a:noAutofit/>
        </a:bodyPr>
        <a:lstStyle/>
        <a:p>
          <a:pPr marL="0" lvl="0" indent="0" algn="just" defTabSz="488950">
            <a:lnSpc>
              <a:spcPct val="90000"/>
            </a:lnSpc>
            <a:spcBef>
              <a:spcPct val="0"/>
            </a:spcBef>
            <a:spcAft>
              <a:spcPct val="35000"/>
            </a:spcAft>
            <a:buNone/>
          </a:pPr>
          <a:r>
            <a:rPr lang="en-US" sz="1100" b="0" kern="1200" dirty="0">
              <a:solidFill>
                <a:schemeClr val="tx1"/>
              </a:solidFill>
              <a:effectLst/>
              <a:latin typeface="Calibri" panose="020F0502020204030204" pitchFamily="34" charset="0"/>
              <a:ea typeface="Roboto" panose="02000000000000000000" pitchFamily="2" charset="0"/>
            </a:rPr>
            <a:t>June 2018 – KKR entered agreement to acquire Envision Healthcare for $9.9 billion</a:t>
          </a:r>
          <a:endParaRPr lang="en-US" sz="1100" b="0" kern="1200" dirty="0">
            <a:solidFill>
              <a:schemeClr val="tx1"/>
            </a:solidFill>
            <a:effectLst/>
          </a:endParaRPr>
        </a:p>
      </dsp:txBody>
      <dsp:txXfrm>
        <a:off x="650108" y="1648167"/>
        <a:ext cx="9247012" cy="329721"/>
      </dsp:txXfrm>
    </dsp:sp>
    <dsp:sp modelId="{484023BE-977D-46D6-A7BA-28F6A61B9E66}">
      <dsp:nvSpPr>
        <dsp:cNvPr id="0" name=""/>
        <dsp:cNvSpPr/>
      </dsp:nvSpPr>
      <dsp:spPr>
        <a:xfrm>
          <a:off x="444032" y="1606952"/>
          <a:ext cx="412151" cy="412151"/>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FAD7F181-7F30-4459-BAD9-4C9CD2118B46}">
      <dsp:nvSpPr>
        <dsp:cNvPr id="0" name=""/>
        <dsp:cNvSpPr/>
      </dsp:nvSpPr>
      <dsp:spPr>
        <a:xfrm>
          <a:off x="526087" y="2142686"/>
          <a:ext cx="9371033" cy="329721"/>
        </a:xfrm>
        <a:prstGeom prst="rect">
          <a:avLst/>
        </a:prstGeom>
        <a:solidFill>
          <a:schemeClr val="bg1">
            <a:lumMod val="95000"/>
          </a:schemeClr>
        </a:solidFill>
        <a:ln w="31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16" tIns="27940" rIns="27940" bIns="27940" numCol="1" spcCol="1270" anchor="ctr" anchorCtr="0">
          <a:noAutofit/>
        </a:bodyPr>
        <a:lstStyle/>
        <a:p>
          <a:pPr marL="0" lvl="0" indent="0" algn="just" defTabSz="488950">
            <a:lnSpc>
              <a:spcPct val="90000"/>
            </a:lnSpc>
            <a:spcBef>
              <a:spcPct val="0"/>
            </a:spcBef>
            <a:spcAft>
              <a:spcPct val="35000"/>
            </a:spcAft>
            <a:buNone/>
          </a:pPr>
          <a:r>
            <a:rPr lang="en-US" sz="1100" b="0" kern="1200" dirty="0">
              <a:solidFill>
                <a:schemeClr val="tx1"/>
              </a:solidFill>
              <a:effectLst/>
              <a:latin typeface="Calibri" panose="020F0502020204030204" pitchFamily="34" charset="0"/>
              <a:ea typeface="Roboto" panose="02000000000000000000" pitchFamily="2" charset="0"/>
            </a:rPr>
            <a:t>July 2018 – Humana, TPG Capital, and WCAS completed acquisition of Kindred Healthcare </a:t>
          </a:r>
          <a:endParaRPr lang="en-US" sz="1100" b="0" kern="1200" dirty="0">
            <a:solidFill>
              <a:schemeClr val="tx1"/>
            </a:solidFill>
            <a:effectLst/>
          </a:endParaRPr>
        </a:p>
      </dsp:txBody>
      <dsp:txXfrm>
        <a:off x="526087" y="2142686"/>
        <a:ext cx="9371033" cy="329721"/>
      </dsp:txXfrm>
    </dsp:sp>
    <dsp:sp modelId="{0E22C7E9-E01D-4D8F-BA4F-BA82C7A3D826}">
      <dsp:nvSpPr>
        <dsp:cNvPr id="0" name=""/>
        <dsp:cNvSpPr/>
      </dsp:nvSpPr>
      <dsp:spPr>
        <a:xfrm>
          <a:off x="320011" y="2101471"/>
          <a:ext cx="412151" cy="412151"/>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4826C66-3B9B-4504-AACA-EE2E3B08EF30}">
      <dsp:nvSpPr>
        <dsp:cNvPr id="0" name=""/>
        <dsp:cNvSpPr/>
      </dsp:nvSpPr>
      <dsp:spPr>
        <a:xfrm>
          <a:off x="254869" y="2637205"/>
          <a:ext cx="9642251" cy="329721"/>
        </a:xfrm>
        <a:prstGeom prst="rect">
          <a:avLst/>
        </a:prstGeom>
        <a:solidFill>
          <a:schemeClr val="bg1">
            <a:lumMod val="95000"/>
          </a:schemeClr>
        </a:solidFill>
        <a:ln w="31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716" tIns="27940" rIns="27940" bIns="27940" numCol="1" spcCol="1270" anchor="ctr" anchorCtr="0">
          <a:noAutofit/>
        </a:bodyPr>
        <a:lstStyle/>
        <a:p>
          <a:pPr marL="0" lvl="0" indent="0" algn="just" defTabSz="488950">
            <a:lnSpc>
              <a:spcPct val="90000"/>
            </a:lnSpc>
            <a:spcBef>
              <a:spcPct val="0"/>
            </a:spcBef>
            <a:spcAft>
              <a:spcPct val="35000"/>
            </a:spcAft>
            <a:buNone/>
          </a:pPr>
          <a:r>
            <a:rPr lang="en-US" sz="1100" b="0" kern="1200" dirty="0">
              <a:solidFill>
                <a:schemeClr val="tx1"/>
              </a:solidFill>
              <a:effectLst/>
              <a:latin typeface="Calibri" panose="020F0502020204030204" pitchFamily="34" charset="0"/>
              <a:ea typeface="Roboto" panose="02000000000000000000" pitchFamily="2" charset="0"/>
            </a:rPr>
            <a:t>July 2018 – Apollo Global Management announced a $5.6 billion deal to acquire and merge </a:t>
          </a:r>
          <a:r>
            <a:rPr lang="en-US" sz="1100" b="0" kern="1200" dirty="0" err="1">
              <a:solidFill>
                <a:schemeClr val="tx1"/>
              </a:solidFill>
              <a:effectLst/>
              <a:latin typeface="Calibri" panose="020F0502020204030204" pitchFamily="34" charset="0"/>
              <a:ea typeface="Roboto" panose="02000000000000000000" pitchFamily="2" charset="0"/>
            </a:rPr>
            <a:t>LifePoint</a:t>
          </a:r>
          <a:r>
            <a:rPr lang="en-US" sz="1100" b="0" kern="1200" dirty="0">
              <a:solidFill>
                <a:schemeClr val="tx1"/>
              </a:solidFill>
              <a:effectLst/>
              <a:latin typeface="Calibri" panose="020F0502020204030204" pitchFamily="34" charset="0"/>
              <a:ea typeface="Roboto" panose="02000000000000000000" pitchFamily="2" charset="0"/>
            </a:rPr>
            <a:t> Health with existing Apollo portfolio company RCCH HealthCare Partners</a:t>
          </a:r>
          <a:endParaRPr lang="en-US" sz="1100" b="0" kern="1200" dirty="0">
            <a:solidFill>
              <a:schemeClr val="tx1"/>
            </a:solidFill>
            <a:effectLst/>
          </a:endParaRPr>
        </a:p>
      </dsp:txBody>
      <dsp:txXfrm>
        <a:off x="254869" y="2637205"/>
        <a:ext cx="9642251" cy="329721"/>
      </dsp:txXfrm>
    </dsp:sp>
    <dsp:sp modelId="{0526F050-8192-4A78-AFCF-8E0139595C80}">
      <dsp:nvSpPr>
        <dsp:cNvPr id="0" name=""/>
        <dsp:cNvSpPr/>
      </dsp:nvSpPr>
      <dsp:spPr>
        <a:xfrm>
          <a:off x="48793" y="2595990"/>
          <a:ext cx="412151" cy="412151"/>
        </a:xfrm>
        <a:prstGeom prst="ellipse">
          <a:avLst/>
        </a:prstGeom>
        <a:solidFill>
          <a:srgbClr val="96146E"/>
        </a:solidFill>
        <a:ln w="31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CCEE9-F0D6-4205-B3BF-095628192FC2}">
      <dsp:nvSpPr>
        <dsp:cNvPr id="0" name=""/>
        <dsp:cNvSpPr/>
      </dsp:nvSpPr>
      <dsp:spPr>
        <a:xfrm>
          <a:off x="32112" y="0"/>
          <a:ext cx="1966986" cy="785174"/>
        </a:xfrm>
        <a:prstGeom prst="rect">
          <a:avLst/>
        </a:prstGeom>
        <a:solidFill>
          <a:schemeClr val="accent1"/>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Total Value</a:t>
          </a:r>
        </a:p>
      </dsp:txBody>
      <dsp:txXfrm>
        <a:off x="32112" y="0"/>
        <a:ext cx="1966986" cy="785174"/>
      </dsp:txXfrm>
    </dsp:sp>
    <dsp:sp modelId="{FBF4D7EB-C8AB-436B-8071-A3AF048E6F30}">
      <dsp:nvSpPr>
        <dsp:cNvPr id="0" name=""/>
        <dsp:cNvSpPr/>
      </dsp:nvSpPr>
      <dsp:spPr>
        <a:xfrm>
          <a:off x="228811" y="785174"/>
          <a:ext cx="232581" cy="590348"/>
        </a:xfrm>
        <a:custGeom>
          <a:avLst/>
          <a:gdLst/>
          <a:ahLst/>
          <a:cxnLst/>
          <a:rect l="0" t="0" r="0" b="0"/>
          <a:pathLst>
            <a:path>
              <a:moveTo>
                <a:pt x="0" y="0"/>
              </a:moveTo>
              <a:lnTo>
                <a:pt x="0" y="590348"/>
              </a:lnTo>
              <a:lnTo>
                <a:pt x="232581" y="59034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D6CC7A71-6EF1-421B-BDDD-89C611F9F582}">
      <dsp:nvSpPr>
        <dsp:cNvPr id="0" name=""/>
        <dsp:cNvSpPr/>
      </dsp:nvSpPr>
      <dsp:spPr>
        <a:xfrm>
          <a:off x="461392" y="982936"/>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51534A"/>
              </a:solidFill>
              <a:latin typeface="Calibri" panose="020F0502020204030204" pitchFamily="34" charset="0"/>
              <a:cs typeface="Calibri" panose="020F0502020204030204" pitchFamily="34" charset="0"/>
            </a:rPr>
            <a:t>Working Capital</a:t>
          </a:r>
        </a:p>
      </dsp:txBody>
      <dsp:txXfrm>
        <a:off x="461392" y="982936"/>
        <a:ext cx="1511667" cy="785174"/>
      </dsp:txXfrm>
    </dsp:sp>
    <dsp:sp modelId="{F397858F-F879-4562-ABB8-D28F4CD8DD5A}">
      <dsp:nvSpPr>
        <dsp:cNvPr id="0" name=""/>
        <dsp:cNvSpPr/>
      </dsp:nvSpPr>
      <dsp:spPr>
        <a:xfrm>
          <a:off x="228811" y="785174"/>
          <a:ext cx="232581" cy="1571816"/>
        </a:xfrm>
        <a:custGeom>
          <a:avLst/>
          <a:gdLst/>
          <a:ahLst/>
          <a:cxnLst/>
          <a:rect l="0" t="0" r="0" b="0"/>
          <a:pathLst>
            <a:path>
              <a:moveTo>
                <a:pt x="0" y="0"/>
              </a:moveTo>
              <a:lnTo>
                <a:pt x="0" y="1571816"/>
              </a:lnTo>
              <a:lnTo>
                <a:pt x="232581" y="1571816"/>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373D46EB-FA8E-4EB1-B7B8-79B1BAE2B60C}">
      <dsp:nvSpPr>
        <dsp:cNvPr id="0" name=""/>
        <dsp:cNvSpPr/>
      </dsp:nvSpPr>
      <dsp:spPr>
        <a:xfrm>
          <a:off x="461392" y="1964403"/>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51534A"/>
              </a:solidFill>
              <a:latin typeface="Calibri" panose="020F0502020204030204" pitchFamily="34" charset="0"/>
              <a:cs typeface="Calibri" panose="020F0502020204030204" pitchFamily="34" charset="0"/>
            </a:rPr>
            <a:t>Fixed Assets</a:t>
          </a:r>
        </a:p>
      </dsp:txBody>
      <dsp:txXfrm>
        <a:off x="461392" y="1964403"/>
        <a:ext cx="1511667" cy="785174"/>
      </dsp:txXfrm>
    </dsp:sp>
    <dsp:sp modelId="{2C5CC3B1-64D4-45C5-8719-A13401E3AEF1}">
      <dsp:nvSpPr>
        <dsp:cNvPr id="0" name=""/>
        <dsp:cNvSpPr/>
      </dsp:nvSpPr>
      <dsp:spPr>
        <a:xfrm>
          <a:off x="228811" y="785174"/>
          <a:ext cx="232581" cy="2553283"/>
        </a:xfrm>
        <a:custGeom>
          <a:avLst/>
          <a:gdLst/>
          <a:ahLst/>
          <a:cxnLst/>
          <a:rect l="0" t="0" r="0" b="0"/>
          <a:pathLst>
            <a:path>
              <a:moveTo>
                <a:pt x="0" y="0"/>
              </a:moveTo>
              <a:lnTo>
                <a:pt x="0" y="2553283"/>
              </a:lnTo>
              <a:lnTo>
                <a:pt x="232581" y="2553283"/>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6B18A4C6-50E9-49C1-A936-519029C323B2}">
      <dsp:nvSpPr>
        <dsp:cNvPr id="0" name=""/>
        <dsp:cNvSpPr/>
      </dsp:nvSpPr>
      <dsp:spPr>
        <a:xfrm>
          <a:off x="461392" y="2945871"/>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51534A"/>
              </a:solidFill>
              <a:latin typeface="Calibri" panose="020F0502020204030204" pitchFamily="34" charset="0"/>
              <a:cs typeface="Calibri" panose="020F0502020204030204" pitchFamily="34" charset="0"/>
            </a:rPr>
            <a:t>Intangible Assets </a:t>
          </a:r>
          <a:r>
            <a:rPr lang="en-US" sz="1600" kern="1200" dirty="0">
              <a:solidFill>
                <a:schemeClr val="accent1"/>
              </a:solidFill>
              <a:latin typeface="Calibri" panose="020F0502020204030204" pitchFamily="34" charset="0"/>
              <a:cs typeface="Calibri" panose="020F0502020204030204" pitchFamily="34" charset="0"/>
            </a:rPr>
            <a:t>(Goodwill)</a:t>
          </a:r>
        </a:p>
      </dsp:txBody>
      <dsp:txXfrm>
        <a:off x="461392" y="2945871"/>
        <a:ext cx="1511667" cy="785174"/>
      </dsp:txXfrm>
    </dsp:sp>
    <dsp:sp modelId="{9B7F64F4-7DCB-498A-ACD8-F91229948184}">
      <dsp:nvSpPr>
        <dsp:cNvPr id="0" name=""/>
        <dsp:cNvSpPr/>
      </dsp:nvSpPr>
      <dsp:spPr>
        <a:xfrm>
          <a:off x="2723108" y="1468"/>
          <a:ext cx="1931700" cy="785174"/>
        </a:xfrm>
        <a:prstGeom prst="rect">
          <a:avLst/>
        </a:prstGeom>
        <a:solidFill>
          <a:schemeClr val="tx2"/>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mn-ea"/>
              <a:cs typeface="Calibri" panose="020F0502020204030204" pitchFamily="34" charset="0"/>
            </a:rPr>
            <a:t>Retained by Seller</a:t>
          </a:r>
        </a:p>
      </dsp:txBody>
      <dsp:txXfrm>
        <a:off x="2723108" y="1468"/>
        <a:ext cx="1931700" cy="785174"/>
      </dsp:txXfrm>
    </dsp:sp>
    <dsp:sp modelId="{7F0F649A-B87B-4926-B6A6-2861E750D6C7}">
      <dsp:nvSpPr>
        <dsp:cNvPr id="0" name=""/>
        <dsp:cNvSpPr/>
      </dsp:nvSpPr>
      <dsp:spPr>
        <a:xfrm>
          <a:off x="2916278" y="786642"/>
          <a:ext cx="193170" cy="588880"/>
        </a:xfrm>
        <a:custGeom>
          <a:avLst/>
          <a:gdLst/>
          <a:ahLst/>
          <a:cxnLst/>
          <a:rect l="0" t="0" r="0" b="0"/>
          <a:pathLst>
            <a:path>
              <a:moveTo>
                <a:pt x="0" y="0"/>
              </a:moveTo>
              <a:lnTo>
                <a:pt x="0" y="588880"/>
              </a:lnTo>
              <a:lnTo>
                <a:pt x="193170" y="58888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2A2E0F03-3CE0-47BD-B02A-A4339DA15F1A}">
      <dsp:nvSpPr>
        <dsp:cNvPr id="0" name=""/>
        <dsp:cNvSpPr/>
      </dsp:nvSpPr>
      <dsp:spPr>
        <a:xfrm>
          <a:off x="3109448" y="982936"/>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51534A"/>
              </a:solidFill>
              <a:latin typeface="Calibri" panose="020F0502020204030204" pitchFamily="34" charset="0"/>
              <a:cs typeface="Calibri" panose="020F0502020204030204" pitchFamily="34" charset="0"/>
            </a:rPr>
            <a:t>Working Capital Less Inventory</a:t>
          </a:r>
        </a:p>
      </dsp:txBody>
      <dsp:txXfrm>
        <a:off x="3109448" y="982936"/>
        <a:ext cx="1511667" cy="785174"/>
      </dsp:txXfrm>
    </dsp:sp>
    <dsp:sp modelId="{2701354A-4896-47C9-B533-FA4F7F3E65EC}">
      <dsp:nvSpPr>
        <dsp:cNvPr id="0" name=""/>
        <dsp:cNvSpPr/>
      </dsp:nvSpPr>
      <dsp:spPr>
        <a:xfrm>
          <a:off x="2916278" y="786642"/>
          <a:ext cx="193170" cy="1570348"/>
        </a:xfrm>
        <a:custGeom>
          <a:avLst/>
          <a:gdLst/>
          <a:ahLst/>
          <a:cxnLst/>
          <a:rect l="0" t="0" r="0" b="0"/>
          <a:pathLst>
            <a:path>
              <a:moveTo>
                <a:pt x="0" y="0"/>
              </a:moveTo>
              <a:lnTo>
                <a:pt x="0" y="1570348"/>
              </a:lnTo>
              <a:lnTo>
                <a:pt x="193170" y="157034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7B8332B-7D44-46E8-8DD9-E53F0841D621}">
      <dsp:nvSpPr>
        <dsp:cNvPr id="0" name=""/>
        <dsp:cNvSpPr/>
      </dsp:nvSpPr>
      <dsp:spPr>
        <a:xfrm>
          <a:off x="3109448" y="1964403"/>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51534A"/>
              </a:solidFill>
              <a:latin typeface="Calibri" panose="020F0502020204030204" pitchFamily="34" charset="0"/>
              <a:cs typeface="Calibri" panose="020F0502020204030204" pitchFamily="34" charset="0"/>
            </a:rPr>
            <a:t>Personal Fixed Assets</a:t>
          </a:r>
        </a:p>
      </dsp:txBody>
      <dsp:txXfrm>
        <a:off x="3109448" y="1964403"/>
        <a:ext cx="1511667" cy="785174"/>
      </dsp:txXfrm>
    </dsp:sp>
    <dsp:sp modelId="{0ED2AD80-8A63-4C21-AF80-5FA028391E38}">
      <dsp:nvSpPr>
        <dsp:cNvPr id="0" name=""/>
        <dsp:cNvSpPr/>
      </dsp:nvSpPr>
      <dsp:spPr>
        <a:xfrm>
          <a:off x="5410586" y="0"/>
          <a:ext cx="1931700" cy="785174"/>
        </a:xfrm>
        <a:prstGeom prst="rect">
          <a:avLst/>
        </a:prstGeom>
        <a:solidFill>
          <a:schemeClr val="tx2">
            <a:lumMod val="7500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FFFF"/>
              </a:solidFill>
              <a:effectLst>
                <a:outerShdw blurRad="50800" dist="38100" dir="5400000" algn="t" rotWithShape="0">
                  <a:prstClr val="black">
                    <a:alpha val="40000"/>
                  </a:prstClr>
                </a:outerShdw>
              </a:effectLst>
              <a:latin typeface="Calibri" panose="020F0502020204030204" pitchFamily="34" charset="0"/>
              <a:ea typeface="+mn-ea"/>
              <a:cs typeface="Calibri" panose="020F0502020204030204" pitchFamily="34" charset="0"/>
            </a:rPr>
            <a:t>Purchased by Acquirer</a:t>
          </a:r>
        </a:p>
      </dsp:txBody>
      <dsp:txXfrm>
        <a:off x="5410586" y="0"/>
        <a:ext cx="1931700" cy="785174"/>
      </dsp:txXfrm>
    </dsp:sp>
    <dsp:sp modelId="{09182469-12E8-4D57-BA83-36DB188D1908}">
      <dsp:nvSpPr>
        <dsp:cNvPr id="0" name=""/>
        <dsp:cNvSpPr/>
      </dsp:nvSpPr>
      <dsp:spPr>
        <a:xfrm>
          <a:off x="5603756" y="785174"/>
          <a:ext cx="197340" cy="588762"/>
        </a:xfrm>
        <a:custGeom>
          <a:avLst/>
          <a:gdLst/>
          <a:ahLst/>
          <a:cxnLst/>
          <a:rect l="0" t="0" r="0" b="0"/>
          <a:pathLst>
            <a:path>
              <a:moveTo>
                <a:pt x="0" y="0"/>
              </a:moveTo>
              <a:lnTo>
                <a:pt x="0" y="588762"/>
              </a:lnTo>
              <a:lnTo>
                <a:pt x="197340" y="588762"/>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sp>
    <dsp:sp modelId="{947F702D-592B-485C-8233-FBEB1DE2E5EB}">
      <dsp:nvSpPr>
        <dsp:cNvPr id="0" name=""/>
        <dsp:cNvSpPr/>
      </dsp:nvSpPr>
      <dsp:spPr>
        <a:xfrm>
          <a:off x="5801097" y="981350"/>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solidFill>
                <a:srgbClr val="51534A"/>
              </a:solidFill>
              <a:latin typeface="Calibri" panose="020F0502020204030204" pitchFamily="34" charset="0"/>
              <a:cs typeface="Calibri" panose="020F0502020204030204" pitchFamily="34" charset="0"/>
            </a:rPr>
            <a:t>Inventory</a:t>
          </a:r>
        </a:p>
      </dsp:txBody>
      <dsp:txXfrm>
        <a:off x="5801097" y="981350"/>
        <a:ext cx="1511667" cy="785174"/>
      </dsp:txXfrm>
    </dsp:sp>
    <dsp:sp modelId="{EBB1BDE5-F007-42E8-BC5D-DF97AC11E61B}">
      <dsp:nvSpPr>
        <dsp:cNvPr id="0" name=""/>
        <dsp:cNvSpPr/>
      </dsp:nvSpPr>
      <dsp:spPr>
        <a:xfrm>
          <a:off x="5603756" y="785174"/>
          <a:ext cx="197340" cy="1570230"/>
        </a:xfrm>
        <a:custGeom>
          <a:avLst/>
          <a:gdLst/>
          <a:ahLst/>
          <a:cxnLst/>
          <a:rect l="0" t="0" r="0" b="0"/>
          <a:pathLst>
            <a:path>
              <a:moveTo>
                <a:pt x="0" y="0"/>
              </a:moveTo>
              <a:lnTo>
                <a:pt x="0" y="1570230"/>
              </a:lnTo>
              <a:lnTo>
                <a:pt x="197340" y="1570230"/>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sp>
    <dsp:sp modelId="{B0B33060-3140-4BC2-B35B-51B650046782}">
      <dsp:nvSpPr>
        <dsp:cNvPr id="0" name=""/>
        <dsp:cNvSpPr/>
      </dsp:nvSpPr>
      <dsp:spPr>
        <a:xfrm>
          <a:off x="5801097" y="1962817"/>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solidFill>
                <a:srgbClr val="51534A"/>
              </a:solidFill>
              <a:latin typeface="Calibri" panose="020F0502020204030204" pitchFamily="34" charset="0"/>
              <a:cs typeface="Calibri" panose="020F0502020204030204" pitchFamily="34" charset="0"/>
            </a:rPr>
            <a:t>Fixed Assets</a:t>
          </a:r>
        </a:p>
      </dsp:txBody>
      <dsp:txXfrm>
        <a:off x="5801097" y="1962817"/>
        <a:ext cx="1511667" cy="785174"/>
      </dsp:txXfrm>
    </dsp:sp>
    <dsp:sp modelId="{9D44EA8B-729C-48A9-B564-25CCC339E897}">
      <dsp:nvSpPr>
        <dsp:cNvPr id="0" name=""/>
        <dsp:cNvSpPr/>
      </dsp:nvSpPr>
      <dsp:spPr>
        <a:xfrm>
          <a:off x="5603756" y="785174"/>
          <a:ext cx="197340" cy="2551697"/>
        </a:xfrm>
        <a:custGeom>
          <a:avLst/>
          <a:gdLst/>
          <a:ahLst/>
          <a:cxnLst/>
          <a:rect l="0" t="0" r="0" b="0"/>
          <a:pathLst>
            <a:path>
              <a:moveTo>
                <a:pt x="0" y="0"/>
              </a:moveTo>
              <a:lnTo>
                <a:pt x="0" y="2551697"/>
              </a:lnTo>
              <a:lnTo>
                <a:pt x="197340" y="2551697"/>
              </a:lnTo>
            </a:path>
          </a:pathLst>
        </a:custGeom>
        <a:noFill/>
        <a:ln w="25400" cap="flat" cmpd="sng" algn="ctr">
          <a:solidFill>
            <a:schemeClr val="tx2">
              <a:lumMod val="75000"/>
            </a:schemeClr>
          </a:solidFill>
          <a:prstDash val="solid"/>
        </a:ln>
        <a:effectLst/>
      </dsp:spPr>
      <dsp:style>
        <a:lnRef idx="2">
          <a:scrgbClr r="0" g="0" b="0"/>
        </a:lnRef>
        <a:fillRef idx="0">
          <a:scrgbClr r="0" g="0" b="0"/>
        </a:fillRef>
        <a:effectRef idx="0">
          <a:scrgbClr r="0" g="0" b="0"/>
        </a:effectRef>
        <a:fontRef idx="minor"/>
      </dsp:style>
    </dsp:sp>
    <dsp:sp modelId="{19A07141-70C2-4180-9F2B-68E815AA8633}">
      <dsp:nvSpPr>
        <dsp:cNvPr id="0" name=""/>
        <dsp:cNvSpPr/>
      </dsp:nvSpPr>
      <dsp:spPr>
        <a:xfrm>
          <a:off x="5801097" y="2944285"/>
          <a:ext cx="1511667" cy="785174"/>
        </a:xfrm>
        <a:prstGeom prst="rect">
          <a:avLst/>
        </a:prstGeom>
        <a:solidFill>
          <a:schemeClr val="bg1">
            <a:lumMod val="95000"/>
            <a:alpha val="9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baseline="0" dirty="0">
              <a:solidFill>
                <a:srgbClr val="51534A"/>
              </a:solidFill>
              <a:latin typeface="Calibri" panose="020F0502020204030204" pitchFamily="34" charset="0"/>
              <a:cs typeface="Calibri" panose="020F0502020204030204" pitchFamily="34" charset="0"/>
            </a:rPr>
            <a:t>Intangible Assets</a:t>
          </a:r>
        </a:p>
      </dsp:txBody>
      <dsp:txXfrm>
        <a:off x="5801097" y="2944285"/>
        <a:ext cx="1511667" cy="7851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53576-3FE2-4DED-A738-F9B505C40CE4}">
      <dsp:nvSpPr>
        <dsp:cNvPr id="0" name=""/>
        <dsp:cNvSpPr/>
      </dsp:nvSpPr>
      <dsp:spPr>
        <a:xfrm>
          <a:off x="-2526" y="739741"/>
          <a:ext cx="842713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934416-2EF4-485D-8BE0-F93C0412B1EF}">
      <dsp:nvSpPr>
        <dsp:cNvPr id="0" name=""/>
        <dsp:cNvSpPr/>
      </dsp:nvSpPr>
      <dsp:spPr>
        <a:xfrm>
          <a:off x="2098714" y="226033"/>
          <a:ext cx="6328437" cy="533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889000">
            <a:lnSpc>
              <a:spcPct val="90000"/>
            </a:lnSpc>
            <a:spcBef>
              <a:spcPct val="0"/>
            </a:spcBef>
            <a:spcAft>
              <a:spcPct val="35000"/>
            </a:spcAft>
            <a:buNone/>
          </a:pPr>
          <a:r>
            <a:rPr lang="en-US" sz="2000" b="0" i="0" kern="1200" dirty="0">
              <a:solidFill>
                <a:schemeClr val="bg1">
                  <a:lumMod val="50000"/>
                </a:schemeClr>
              </a:solidFill>
              <a:latin typeface="Calibri" panose="020F0502020204030204" pitchFamily="34" charset="0"/>
              <a:cs typeface="Calibri" panose="020F0502020204030204" pitchFamily="34" charset="0"/>
            </a:rPr>
            <a:t>Earnings before interest, taxes, depreciation &amp; amortization</a:t>
          </a:r>
        </a:p>
      </dsp:txBody>
      <dsp:txXfrm>
        <a:off x="2098714" y="226033"/>
        <a:ext cx="6328437" cy="533777"/>
      </dsp:txXfrm>
    </dsp:sp>
    <dsp:sp modelId="{05AB3708-839B-4725-93FC-3767CE580F39}">
      <dsp:nvSpPr>
        <dsp:cNvPr id="0" name=""/>
        <dsp:cNvSpPr/>
      </dsp:nvSpPr>
      <dsp:spPr>
        <a:xfrm>
          <a:off x="4" y="200837"/>
          <a:ext cx="2064062" cy="547151"/>
        </a:xfrm>
        <a:prstGeom prst="round2SameRect">
          <a:avLst>
            <a:gd name="adj1" fmla="val 16670"/>
            <a:gd name="adj2" fmla="val 0"/>
          </a:avLst>
        </a:prstGeom>
        <a:solidFill>
          <a:schemeClr val="accent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i="0" kern="1200" dirty="0">
              <a:latin typeface="Calibri" panose="020F0502020204030204" pitchFamily="34" charset="0"/>
              <a:cs typeface="Calibri" panose="020F0502020204030204" pitchFamily="34" charset="0"/>
            </a:rPr>
            <a:t>EBITDA</a:t>
          </a:r>
          <a:endParaRPr lang="en-US" sz="3200" i="0" kern="1200" dirty="0">
            <a:latin typeface="Calibri" panose="020F0502020204030204" pitchFamily="34" charset="0"/>
            <a:cs typeface="Calibri" panose="020F0502020204030204" pitchFamily="34" charset="0"/>
          </a:endParaRPr>
        </a:p>
      </dsp:txBody>
      <dsp:txXfrm>
        <a:off x="26719" y="227552"/>
        <a:ext cx="2010632" cy="520436"/>
      </dsp:txXfrm>
    </dsp:sp>
    <dsp:sp modelId="{9A35F0A5-584A-48C3-8A22-D6CFBA3B6528}">
      <dsp:nvSpPr>
        <dsp:cNvPr id="0" name=""/>
        <dsp:cNvSpPr/>
      </dsp:nvSpPr>
      <dsp:spPr>
        <a:xfrm>
          <a:off x="42" y="816781"/>
          <a:ext cx="4070054" cy="3029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150000"/>
            </a:lnSpc>
            <a:spcBef>
              <a:spcPct val="0"/>
            </a:spcBef>
            <a:spcAft>
              <a:spcPts val="0"/>
            </a:spcAft>
            <a:buClr>
              <a:schemeClr val="accent1"/>
            </a:buClr>
            <a:buFont typeface="Wingdings" panose="05000000000000000000" pitchFamily="2" charset="2"/>
            <a:buChar char="q"/>
          </a:pPr>
          <a:r>
            <a:rPr lang="en-US" sz="1700" i="0" kern="1200" dirty="0">
              <a:solidFill>
                <a:schemeClr val="bg1">
                  <a:lumMod val="50000"/>
                </a:schemeClr>
              </a:solidFill>
              <a:latin typeface="Calibri" panose="020F0502020204030204" pitchFamily="34" charset="0"/>
              <a:cs typeface="Calibri" panose="020F0502020204030204" pitchFamily="34" charset="0"/>
            </a:rPr>
            <a:t> Total Purchase Price often a multiple of </a:t>
          </a:r>
          <a:r>
            <a:rPr lang="en-US" sz="1700" b="1" i="1" kern="1200" dirty="0">
              <a:solidFill>
                <a:schemeClr val="accent1"/>
              </a:solidFill>
              <a:latin typeface="Calibri" panose="020F0502020204030204" pitchFamily="34" charset="0"/>
              <a:cs typeface="Calibri" panose="020F0502020204030204" pitchFamily="34" charset="0"/>
            </a:rPr>
            <a:t>“Adjusted” EBITDA</a:t>
          </a:r>
          <a:endParaRPr lang="en-US" sz="1700" i="0" kern="1200" dirty="0">
            <a:solidFill>
              <a:schemeClr val="accent1"/>
            </a:solidFill>
            <a:latin typeface="Calibri" panose="020F0502020204030204" pitchFamily="34" charset="0"/>
            <a:cs typeface="Calibri" panose="020F0502020204030204" pitchFamily="34" charset="0"/>
          </a:endParaRPr>
        </a:p>
        <a:p>
          <a:pPr marL="171450" lvl="1" indent="-171450" algn="l" defTabSz="755650">
            <a:lnSpc>
              <a:spcPct val="150000"/>
            </a:lnSpc>
            <a:spcBef>
              <a:spcPct val="0"/>
            </a:spcBef>
            <a:spcAft>
              <a:spcPts val="0"/>
            </a:spcAft>
            <a:buClr>
              <a:schemeClr val="accent1"/>
            </a:buClr>
            <a:buFont typeface="Wingdings" panose="05000000000000000000" pitchFamily="2" charset="2"/>
            <a:buChar char="q"/>
          </a:pPr>
          <a:r>
            <a:rPr lang="en-US" sz="1700" i="1" kern="1200" dirty="0">
              <a:solidFill>
                <a:schemeClr val="bg1">
                  <a:lumMod val="50000"/>
                </a:schemeClr>
              </a:solidFill>
              <a:latin typeface="Calibri" panose="020F0502020204030204" pitchFamily="34" charset="0"/>
              <a:cs typeface="Calibri" panose="020F0502020204030204" pitchFamily="34" charset="0"/>
            </a:rPr>
            <a:t> </a:t>
          </a:r>
          <a:r>
            <a:rPr lang="en-US" sz="1700" b="1" i="1" u="sng" kern="1200" dirty="0">
              <a:solidFill>
                <a:schemeClr val="bg1">
                  <a:lumMod val="50000"/>
                </a:schemeClr>
              </a:solidFill>
              <a:latin typeface="Calibri" panose="020F0502020204030204" pitchFamily="34" charset="0"/>
              <a:cs typeface="Calibri" panose="020F0502020204030204" pitchFamily="34" charset="0"/>
            </a:rPr>
            <a:t>Common Adjustments:</a:t>
          </a:r>
        </a:p>
        <a:p>
          <a:pPr marL="342900" lvl="2" indent="-171450" algn="l" defTabSz="755650">
            <a:lnSpc>
              <a:spcPct val="150000"/>
            </a:lnSpc>
            <a:spcBef>
              <a:spcPct val="0"/>
            </a:spcBef>
            <a:spcAft>
              <a:spcPts val="0"/>
            </a:spcAft>
            <a:buClr>
              <a:schemeClr val="accent1"/>
            </a:buClr>
            <a:buFont typeface="Wingdings" panose="05000000000000000000" pitchFamily="2" charset="2"/>
            <a:buChar char="q"/>
          </a:pPr>
          <a:r>
            <a:rPr lang="en-US" sz="1700" i="1" kern="1200" dirty="0">
              <a:solidFill>
                <a:schemeClr val="bg1">
                  <a:lumMod val="50000"/>
                </a:schemeClr>
              </a:solidFill>
              <a:latin typeface="Calibri" panose="020F0502020204030204" pitchFamily="34" charset="0"/>
              <a:cs typeface="Calibri" panose="020F0502020204030204" pitchFamily="34" charset="0"/>
            </a:rPr>
            <a:t> Non-recurring and non-operating expenses</a:t>
          </a:r>
        </a:p>
        <a:p>
          <a:pPr marL="342900" lvl="2" indent="-171450" algn="l" defTabSz="755650">
            <a:lnSpc>
              <a:spcPct val="150000"/>
            </a:lnSpc>
            <a:spcBef>
              <a:spcPct val="0"/>
            </a:spcBef>
            <a:spcAft>
              <a:spcPts val="0"/>
            </a:spcAft>
            <a:buClr>
              <a:schemeClr val="accent1"/>
            </a:buClr>
            <a:buFont typeface="Wingdings" panose="05000000000000000000" pitchFamily="2" charset="2"/>
            <a:buChar char="q"/>
          </a:pPr>
          <a:r>
            <a:rPr lang="en-US" sz="1700" i="1" kern="1200" dirty="0">
              <a:solidFill>
                <a:schemeClr val="bg1">
                  <a:lumMod val="50000"/>
                </a:schemeClr>
              </a:solidFill>
              <a:latin typeface="Calibri" panose="020F0502020204030204" pitchFamily="34" charset="0"/>
              <a:cs typeface="Calibri" panose="020F0502020204030204" pitchFamily="34" charset="0"/>
            </a:rPr>
            <a:t> Capitalization of historical partner compensation</a:t>
          </a:r>
        </a:p>
        <a:p>
          <a:pPr marL="171450" lvl="1" indent="-171450" algn="l" defTabSz="755650">
            <a:lnSpc>
              <a:spcPct val="150000"/>
            </a:lnSpc>
            <a:spcBef>
              <a:spcPct val="0"/>
            </a:spcBef>
            <a:spcAft>
              <a:spcPts val="0"/>
            </a:spcAft>
            <a:buClr>
              <a:schemeClr val="accent1"/>
            </a:buClr>
            <a:buFont typeface="Wingdings" panose="05000000000000000000" pitchFamily="2" charset="2"/>
            <a:buChar char="q"/>
          </a:pPr>
          <a:r>
            <a:rPr lang="en-US" sz="1700" b="1" i="0" kern="1200" dirty="0">
              <a:solidFill>
                <a:schemeClr val="bg1">
                  <a:lumMod val="50000"/>
                </a:schemeClr>
              </a:solidFill>
              <a:latin typeface="Calibri" panose="020F0502020204030204" pitchFamily="34" charset="0"/>
              <a:cs typeface="Calibri" panose="020F0502020204030204" pitchFamily="34" charset="0"/>
            </a:rPr>
            <a:t> HIGHER</a:t>
          </a:r>
          <a:r>
            <a:rPr lang="en-US" sz="1700" i="0" kern="1200" dirty="0">
              <a:solidFill>
                <a:schemeClr val="bg1">
                  <a:lumMod val="50000"/>
                </a:schemeClr>
              </a:solidFill>
              <a:latin typeface="Calibri" panose="020F0502020204030204" pitchFamily="34" charset="0"/>
              <a:cs typeface="Calibri" panose="020F0502020204030204" pitchFamily="34" charset="0"/>
            </a:rPr>
            <a:t> Adjusted EBITDA implies </a:t>
          </a:r>
          <a:r>
            <a:rPr lang="en-US" sz="1700" b="1" i="0" kern="1200" dirty="0">
              <a:solidFill>
                <a:schemeClr val="bg1">
                  <a:lumMod val="50000"/>
                </a:schemeClr>
              </a:solidFill>
              <a:latin typeface="Calibri" panose="020F0502020204030204" pitchFamily="34" charset="0"/>
              <a:cs typeface="Calibri" panose="020F0502020204030204" pitchFamily="34" charset="0"/>
            </a:rPr>
            <a:t>HIGHER</a:t>
          </a:r>
          <a:r>
            <a:rPr lang="en-US" sz="1700" i="0" kern="1200" dirty="0">
              <a:solidFill>
                <a:schemeClr val="bg1">
                  <a:lumMod val="50000"/>
                </a:schemeClr>
              </a:solidFill>
              <a:latin typeface="Calibri" panose="020F0502020204030204" pitchFamily="34" charset="0"/>
              <a:cs typeface="Calibri" panose="020F0502020204030204" pitchFamily="34" charset="0"/>
            </a:rPr>
            <a:t> Purchase Price</a:t>
          </a:r>
        </a:p>
      </dsp:txBody>
      <dsp:txXfrm>
        <a:off x="42" y="816781"/>
        <a:ext cx="4070054" cy="30297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D4D8C-A2FA-4EDF-9F45-9C104EEEFDC2}">
      <dsp:nvSpPr>
        <dsp:cNvPr id="0" name=""/>
        <dsp:cNvSpPr/>
      </dsp:nvSpPr>
      <dsp:spPr>
        <a:xfrm>
          <a:off x="3614055" y="1745697"/>
          <a:ext cx="1289825" cy="644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Can private equity firms deliver on earnings repair?</a:t>
          </a:r>
        </a:p>
      </dsp:txBody>
      <dsp:txXfrm>
        <a:off x="3632944" y="1764586"/>
        <a:ext cx="1252047" cy="607134"/>
      </dsp:txXfrm>
    </dsp:sp>
    <dsp:sp modelId="{197DCFB3-79B7-4A28-93FE-5B0DB4CD0BD2}">
      <dsp:nvSpPr>
        <dsp:cNvPr id="0" name=""/>
        <dsp:cNvSpPr/>
      </dsp:nvSpPr>
      <dsp:spPr>
        <a:xfrm rot="14108753">
          <a:off x="2904699" y="1683711"/>
          <a:ext cx="902782" cy="28053"/>
        </a:xfrm>
        <a:custGeom>
          <a:avLst/>
          <a:gdLst/>
          <a:ahLst/>
          <a:cxnLst/>
          <a:rect l="0" t="0" r="0" b="0"/>
          <a:pathLst>
            <a:path>
              <a:moveTo>
                <a:pt x="0" y="14048"/>
              </a:moveTo>
              <a:lnTo>
                <a:pt x="822880" y="14048"/>
              </a:lnTo>
            </a:path>
          </a:pathLst>
        </a:custGeom>
        <a:noFill/>
        <a:ln w="25400" cap="flat" cmpd="sng" algn="ctr">
          <a:solidFill>
            <a:srgbClr val="72246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sp:txBody>
      <dsp:txXfrm rot="10800000">
        <a:off x="3333521" y="1675168"/>
        <a:ext cx="45139" cy="45139"/>
      </dsp:txXfrm>
    </dsp:sp>
    <dsp:sp modelId="{C28C8490-44A5-4831-B708-6926469FE658}">
      <dsp:nvSpPr>
        <dsp:cNvPr id="0" name=""/>
        <dsp:cNvSpPr/>
      </dsp:nvSpPr>
      <dsp:spPr>
        <a:xfrm>
          <a:off x="1808299" y="802962"/>
          <a:ext cx="1289825" cy="1048718"/>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Are physicians better off financially?</a:t>
          </a:r>
        </a:p>
      </dsp:txBody>
      <dsp:txXfrm>
        <a:off x="1839015" y="833678"/>
        <a:ext cx="1228393" cy="987286"/>
      </dsp:txXfrm>
    </dsp:sp>
    <dsp:sp modelId="{D8737831-DA1F-45EF-BB8E-458F4AA714F7}">
      <dsp:nvSpPr>
        <dsp:cNvPr id="0" name=""/>
        <dsp:cNvSpPr/>
      </dsp:nvSpPr>
      <dsp:spPr>
        <a:xfrm rot="12942401">
          <a:off x="1232649" y="1127882"/>
          <a:ext cx="635370" cy="28053"/>
        </a:xfrm>
        <a:custGeom>
          <a:avLst/>
          <a:gdLst/>
          <a:ahLst/>
          <a:cxnLst/>
          <a:rect l="0" t="0" r="0" b="0"/>
          <a:pathLst>
            <a:path>
              <a:moveTo>
                <a:pt x="0" y="14026"/>
              </a:moveTo>
              <a:lnTo>
                <a:pt x="635370" y="1402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Calibri" panose="020F0502020204030204" pitchFamily="34" charset="0"/>
            <a:cs typeface="Calibri" panose="020F0502020204030204" pitchFamily="34" charset="0"/>
          </a:endParaRPr>
        </a:p>
      </dsp:txBody>
      <dsp:txXfrm rot="10800000">
        <a:off x="1534450" y="1126024"/>
        <a:ext cx="31768" cy="31768"/>
      </dsp:txXfrm>
    </dsp:sp>
    <dsp:sp modelId="{1A61C768-B650-402B-9D9D-1CC79D42FF95}">
      <dsp:nvSpPr>
        <dsp:cNvPr id="0" name=""/>
        <dsp:cNvSpPr/>
      </dsp:nvSpPr>
      <dsp:spPr>
        <a:xfrm>
          <a:off x="2543" y="634040"/>
          <a:ext cx="1289825" cy="64491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Distribution Control</a:t>
          </a:r>
        </a:p>
      </dsp:txBody>
      <dsp:txXfrm>
        <a:off x="21432" y="652929"/>
        <a:ext cx="1252047" cy="607134"/>
      </dsp:txXfrm>
    </dsp:sp>
    <dsp:sp modelId="{6E3300F2-6FC7-434A-9E16-1918D31574E8}">
      <dsp:nvSpPr>
        <dsp:cNvPr id="0" name=""/>
        <dsp:cNvSpPr/>
      </dsp:nvSpPr>
      <dsp:spPr>
        <a:xfrm rot="8657599">
          <a:off x="1232649" y="1498707"/>
          <a:ext cx="635370" cy="28053"/>
        </a:xfrm>
        <a:custGeom>
          <a:avLst/>
          <a:gdLst/>
          <a:ahLst/>
          <a:cxnLst/>
          <a:rect l="0" t="0" r="0" b="0"/>
          <a:pathLst>
            <a:path>
              <a:moveTo>
                <a:pt x="0" y="14026"/>
              </a:moveTo>
              <a:lnTo>
                <a:pt x="635370" y="1402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Calibri" panose="020F0502020204030204" pitchFamily="34" charset="0"/>
            <a:cs typeface="Calibri" panose="020F0502020204030204" pitchFamily="34" charset="0"/>
          </a:endParaRPr>
        </a:p>
      </dsp:txBody>
      <dsp:txXfrm rot="10800000">
        <a:off x="1534450" y="1496849"/>
        <a:ext cx="31768" cy="31768"/>
      </dsp:txXfrm>
    </dsp:sp>
    <dsp:sp modelId="{F9140F74-5BCB-4C37-A0BB-922BFDA1F41C}">
      <dsp:nvSpPr>
        <dsp:cNvPr id="0" name=""/>
        <dsp:cNvSpPr/>
      </dsp:nvSpPr>
      <dsp:spPr>
        <a:xfrm>
          <a:off x="2543" y="1375690"/>
          <a:ext cx="1289825" cy="64491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Cost Reduction</a:t>
          </a:r>
        </a:p>
      </dsp:txBody>
      <dsp:txXfrm>
        <a:off x="21432" y="1394579"/>
        <a:ext cx="1252047" cy="607134"/>
      </dsp:txXfrm>
    </dsp:sp>
    <dsp:sp modelId="{485381DB-EC13-46E7-9E09-2795B1C4FADD}">
      <dsp:nvSpPr>
        <dsp:cNvPr id="0" name=""/>
        <dsp:cNvSpPr/>
      </dsp:nvSpPr>
      <dsp:spPr>
        <a:xfrm rot="7487694">
          <a:off x="2904028" y="2425360"/>
          <a:ext cx="904124" cy="28053"/>
        </a:xfrm>
        <a:custGeom>
          <a:avLst/>
          <a:gdLst/>
          <a:ahLst/>
          <a:cxnLst/>
          <a:rect l="0" t="0" r="0" b="0"/>
          <a:pathLst>
            <a:path>
              <a:moveTo>
                <a:pt x="0" y="14048"/>
              </a:moveTo>
              <a:lnTo>
                <a:pt x="824103" y="14048"/>
              </a:lnTo>
            </a:path>
          </a:pathLst>
        </a:custGeom>
        <a:noFill/>
        <a:ln w="25400" cap="flat" cmpd="sng" algn="ctr">
          <a:solidFill>
            <a:srgbClr val="72246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sp:txBody>
      <dsp:txXfrm rot="10800000">
        <a:off x="3333487" y="2416784"/>
        <a:ext cx="45206" cy="45206"/>
      </dsp:txXfrm>
    </dsp:sp>
    <dsp:sp modelId="{B9CBCDE1-990A-4FC4-A98A-F48AD6DFFD65}">
      <dsp:nvSpPr>
        <dsp:cNvPr id="0" name=""/>
        <dsp:cNvSpPr/>
      </dsp:nvSpPr>
      <dsp:spPr>
        <a:xfrm>
          <a:off x="1808299" y="2287896"/>
          <a:ext cx="1289825" cy="1045449"/>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Are firms delivering promised value-add?</a:t>
          </a:r>
        </a:p>
      </dsp:txBody>
      <dsp:txXfrm>
        <a:off x="1838919" y="2318516"/>
        <a:ext cx="1228585" cy="984209"/>
      </dsp:txXfrm>
    </dsp:sp>
    <dsp:sp modelId="{BFA2A253-67DD-4B80-9AFC-DE341078743B}">
      <dsp:nvSpPr>
        <dsp:cNvPr id="0" name=""/>
        <dsp:cNvSpPr/>
      </dsp:nvSpPr>
      <dsp:spPr>
        <a:xfrm rot="12942401">
          <a:off x="1232649" y="2611182"/>
          <a:ext cx="635370" cy="28053"/>
        </a:xfrm>
        <a:custGeom>
          <a:avLst/>
          <a:gdLst/>
          <a:ahLst/>
          <a:cxnLst/>
          <a:rect l="0" t="0" r="0" b="0"/>
          <a:pathLst>
            <a:path>
              <a:moveTo>
                <a:pt x="0" y="14026"/>
              </a:moveTo>
              <a:lnTo>
                <a:pt x="635370" y="1402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Calibri" panose="020F0502020204030204" pitchFamily="34" charset="0"/>
            <a:cs typeface="Calibri" panose="020F0502020204030204" pitchFamily="34" charset="0"/>
          </a:endParaRPr>
        </a:p>
      </dsp:txBody>
      <dsp:txXfrm rot="10800000">
        <a:off x="1534450" y="2609324"/>
        <a:ext cx="31768" cy="31768"/>
      </dsp:txXfrm>
    </dsp:sp>
    <dsp:sp modelId="{D75EB129-5633-43DB-AD90-6D402D295B51}">
      <dsp:nvSpPr>
        <dsp:cNvPr id="0" name=""/>
        <dsp:cNvSpPr/>
      </dsp:nvSpPr>
      <dsp:spPr>
        <a:xfrm>
          <a:off x="2543" y="2117339"/>
          <a:ext cx="1289825" cy="64491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Strategic Acquisition</a:t>
          </a:r>
        </a:p>
      </dsp:txBody>
      <dsp:txXfrm>
        <a:off x="21432" y="2136228"/>
        <a:ext cx="1252047" cy="607134"/>
      </dsp:txXfrm>
    </dsp:sp>
    <dsp:sp modelId="{98C00FBB-2299-49E8-A802-B54A2D87DEF8}">
      <dsp:nvSpPr>
        <dsp:cNvPr id="0" name=""/>
        <dsp:cNvSpPr/>
      </dsp:nvSpPr>
      <dsp:spPr>
        <a:xfrm rot="8657599">
          <a:off x="1232649" y="2982007"/>
          <a:ext cx="635370" cy="28053"/>
        </a:xfrm>
        <a:custGeom>
          <a:avLst/>
          <a:gdLst/>
          <a:ahLst/>
          <a:cxnLst/>
          <a:rect l="0" t="0" r="0" b="0"/>
          <a:pathLst>
            <a:path>
              <a:moveTo>
                <a:pt x="0" y="14026"/>
              </a:moveTo>
              <a:lnTo>
                <a:pt x="635370" y="14026"/>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Calibri" panose="020F0502020204030204" pitchFamily="34" charset="0"/>
            <a:cs typeface="Calibri" panose="020F0502020204030204" pitchFamily="34" charset="0"/>
          </a:endParaRPr>
        </a:p>
      </dsp:txBody>
      <dsp:txXfrm rot="10800000">
        <a:off x="1534450" y="2980149"/>
        <a:ext cx="31768" cy="31768"/>
      </dsp:txXfrm>
    </dsp:sp>
    <dsp:sp modelId="{7FD6E31C-3DAE-47DA-A67A-C539D871D067}">
      <dsp:nvSpPr>
        <dsp:cNvPr id="0" name=""/>
        <dsp:cNvSpPr/>
      </dsp:nvSpPr>
      <dsp:spPr>
        <a:xfrm>
          <a:off x="2543" y="2858989"/>
          <a:ext cx="1289825" cy="64491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Strategic management</a:t>
          </a:r>
        </a:p>
      </dsp:txBody>
      <dsp:txXfrm>
        <a:off x="21432" y="2877878"/>
        <a:ext cx="1252047" cy="6071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D3E60-BA05-4C26-8BEB-217F0D280716}">
      <dsp:nvSpPr>
        <dsp:cNvPr id="0" name=""/>
        <dsp:cNvSpPr/>
      </dsp:nvSpPr>
      <dsp:spPr>
        <a:xfrm>
          <a:off x="3425" y="942400"/>
          <a:ext cx="1497036" cy="1003342"/>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Can private equity firms deliver on earnings repair? </a:t>
          </a:r>
        </a:p>
      </dsp:txBody>
      <dsp:txXfrm>
        <a:off x="32812" y="971787"/>
        <a:ext cx="1438262" cy="944568"/>
      </dsp:txXfrm>
    </dsp:sp>
    <dsp:sp modelId="{87600C44-332E-4132-B684-DA0FC777E609}">
      <dsp:nvSpPr>
        <dsp:cNvPr id="0" name=""/>
        <dsp:cNvSpPr/>
      </dsp:nvSpPr>
      <dsp:spPr>
        <a:xfrm rot="19595739">
          <a:off x="1439980" y="1223888"/>
          <a:ext cx="732255" cy="37229"/>
        </a:xfrm>
        <a:custGeom>
          <a:avLst/>
          <a:gdLst/>
          <a:ahLst/>
          <a:cxnLst/>
          <a:rect l="0" t="0" r="0" b="0"/>
          <a:pathLst>
            <a:path>
              <a:moveTo>
                <a:pt x="0" y="18658"/>
              </a:moveTo>
              <a:lnTo>
                <a:pt x="667974" y="18658"/>
              </a:lnTo>
            </a:path>
          </a:pathLst>
        </a:custGeom>
        <a:noFill/>
        <a:ln w="25400" cap="flat" cmpd="sng" algn="ctr">
          <a:solidFill>
            <a:srgbClr val="72246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sp:txBody>
      <dsp:txXfrm>
        <a:off x="1787801" y="1224196"/>
        <a:ext cx="36612" cy="36612"/>
      </dsp:txXfrm>
    </dsp:sp>
    <dsp:sp modelId="{76B93A0F-73B7-4736-829B-0C9EAC57D157}">
      <dsp:nvSpPr>
        <dsp:cNvPr id="0" name=""/>
        <dsp:cNvSpPr/>
      </dsp:nvSpPr>
      <dsp:spPr>
        <a:xfrm>
          <a:off x="2111753" y="695103"/>
          <a:ext cx="628178" cy="69166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Yes </a:t>
          </a:r>
        </a:p>
      </dsp:txBody>
      <dsp:txXfrm>
        <a:off x="2130152" y="713502"/>
        <a:ext cx="591380" cy="654862"/>
      </dsp:txXfrm>
    </dsp:sp>
    <dsp:sp modelId="{C3527BD9-78B3-4AB4-BB77-885312F4F4C2}">
      <dsp:nvSpPr>
        <dsp:cNvPr id="0" name=""/>
        <dsp:cNvSpPr/>
      </dsp:nvSpPr>
      <dsp:spPr>
        <a:xfrm rot="2004261">
          <a:off x="1439980" y="1627026"/>
          <a:ext cx="732255" cy="37229"/>
        </a:xfrm>
        <a:custGeom>
          <a:avLst/>
          <a:gdLst/>
          <a:ahLst/>
          <a:cxnLst/>
          <a:rect l="0" t="0" r="0" b="0"/>
          <a:pathLst>
            <a:path>
              <a:moveTo>
                <a:pt x="0" y="18658"/>
              </a:moveTo>
              <a:lnTo>
                <a:pt x="667974" y="18658"/>
              </a:lnTo>
            </a:path>
          </a:pathLst>
        </a:custGeom>
        <a:noFill/>
        <a:ln w="25400" cap="flat" cmpd="sng" algn="ctr">
          <a:solidFill>
            <a:srgbClr val="72246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sp:txBody>
      <dsp:txXfrm>
        <a:off x="1787801" y="1627335"/>
        <a:ext cx="36612" cy="36612"/>
      </dsp:txXfrm>
    </dsp:sp>
    <dsp:sp modelId="{5AD29884-ED3A-4035-8635-B47F0D8C8964}">
      <dsp:nvSpPr>
        <dsp:cNvPr id="0" name=""/>
        <dsp:cNvSpPr/>
      </dsp:nvSpPr>
      <dsp:spPr>
        <a:xfrm>
          <a:off x="2111753" y="1501380"/>
          <a:ext cx="618855" cy="691660"/>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No</a:t>
          </a:r>
        </a:p>
      </dsp:txBody>
      <dsp:txXfrm>
        <a:off x="2129879" y="1519506"/>
        <a:ext cx="582603" cy="655408"/>
      </dsp:txXfrm>
    </dsp:sp>
    <dsp:sp modelId="{56D7C022-771E-4458-9203-6C3BF89FFEFB}">
      <dsp:nvSpPr>
        <dsp:cNvPr id="0" name=""/>
        <dsp:cNvSpPr/>
      </dsp:nvSpPr>
      <dsp:spPr>
        <a:xfrm rot="18635583">
          <a:off x="2566523" y="1471906"/>
          <a:ext cx="939461" cy="37229"/>
        </a:xfrm>
        <a:custGeom>
          <a:avLst/>
          <a:gdLst/>
          <a:ahLst/>
          <a:cxnLst/>
          <a:rect l="0" t="0" r="0" b="0"/>
          <a:pathLst>
            <a:path>
              <a:moveTo>
                <a:pt x="0" y="18658"/>
              </a:moveTo>
              <a:lnTo>
                <a:pt x="856991" y="18658"/>
              </a:lnTo>
            </a:path>
          </a:pathLst>
        </a:custGeom>
        <a:noFill/>
        <a:ln w="25400" cap="flat" cmpd="sng" algn="ctr">
          <a:solidFill>
            <a:srgbClr val="72246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sp:txBody>
      <dsp:txXfrm>
        <a:off x="3012768" y="1467034"/>
        <a:ext cx="46973" cy="46973"/>
      </dsp:txXfrm>
    </dsp:sp>
    <dsp:sp modelId="{B0CC933F-3F9B-42CC-850C-C7C0477277BE}">
      <dsp:nvSpPr>
        <dsp:cNvPr id="0" name=""/>
        <dsp:cNvSpPr/>
      </dsp:nvSpPr>
      <dsp:spPr>
        <a:xfrm>
          <a:off x="3341900" y="459622"/>
          <a:ext cx="1749087" cy="1348416"/>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Will shareholder physicians continue to work at historical production levels for the “promise” of equity returns </a:t>
          </a:r>
        </a:p>
      </dsp:txBody>
      <dsp:txXfrm>
        <a:off x="3381394" y="499116"/>
        <a:ext cx="1670099" cy="1269428"/>
      </dsp:txXfrm>
    </dsp:sp>
    <dsp:sp modelId="{17D60867-2C09-41A1-BE5D-14139EB07DF9}">
      <dsp:nvSpPr>
        <dsp:cNvPr id="0" name=""/>
        <dsp:cNvSpPr/>
      </dsp:nvSpPr>
      <dsp:spPr>
        <a:xfrm rot="3006973">
          <a:off x="2559601" y="2194354"/>
          <a:ext cx="953306" cy="37229"/>
        </a:xfrm>
        <a:custGeom>
          <a:avLst/>
          <a:gdLst/>
          <a:ahLst/>
          <a:cxnLst/>
          <a:rect l="0" t="0" r="0" b="0"/>
          <a:pathLst>
            <a:path>
              <a:moveTo>
                <a:pt x="0" y="18658"/>
              </a:moveTo>
              <a:lnTo>
                <a:pt x="869620" y="18658"/>
              </a:lnTo>
            </a:path>
          </a:pathLst>
        </a:custGeom>
        <a:noFill/>
        <a:ln w="25400" cap="flat" cmpd="sng" algn="ctr">
          <a:solidFill>
            <a:srgbClr val="72246C"/>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US" sz="1200" b="1" kern="1200" dirty="0">
            <a:solidFill>
              <a:srgbClr val="000000">
                <a:hueOff val="0"/>
                <a:satOff val="0"/>
                <a:lumOff val="0"/>
                <a:alphaOff val="0"/>
              </a:srgbClr>
            </a:solidFill>
            <a:latin typeface="Calibri" panose="020F0502020204030204" pitchFamily="34" charset="0"/>
            <a:ea typeface="+mn-ea"/>
            <a:cs typeface="Calibri" panose="020F0502020204030204" pitchFamily="34" charset="0"/>
          </a:endParaRPr>
        </a:p>
      </dsp:txBody>
      <dsp:txXfrm>
        <a:off x="3012421" y="2189136"/>
        <a:ext cx="47665" cy="47665"/>
      </dsp:txXfrm>
    </dsp:sp>
    <dsp:sp modelId="{C70AE998-12BC-42EB-B7A0-922BCC0C862C}">
      <dsp:nvSpPr>
        <dsp:cNvPr id="0" name=""/>
        <dsp:cNvSpPr/>
      </dsp:nvSpPr>
      <dsp:spPr>
        <a:xfrm>
          <a:off x="3341900" y="1922655"/>
          <a:ext cx="1749087" cy="1312143"/>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cs typeface="Calibri" panose="020F0502020204030204" pitchFamily="34" charset="0"/>
            </a:rPr>
            <a:t>Will non-shareholder physicians continue as employees or contemplate private practice again?  </a:t>
          </a:r>
        </a:p>
      </dsp:txBody>
      <dsp:txXfrm>
        <a:off x="3380331" y="1961086"/>
        <a:ext cx="1672225" cy="12352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0.51186</cdr:x>
      <cdr:y>0</cdr:y>
    </cdr:from>
    <cdr:to>
      <cdr:x>1</cdr:x>
      <cdr:y>0.08899</cdr:y>
    </cdr:to>
    <cdr:sp macro="" textlink="">
      <cdr:nvSpPr>
        <cdr:cNvPr id="3" name="TextBox 10">
          <a:extLst xmlns:a="http://schemas.openxmlformats.org/drawingml/2006/main">
            <a:ext uri="{FF2B5EF4-FFF2-40B4-BE49-F238E27FC236}">
              <a16:creationId xmlns:a16="http://schemas.microsoft.com/office/drawing/2014/main" id="{D7DBFF77-4B6C-4FBA-9430-5EDDE0C7CB7D}"/>
            </a:ext>
          </a:extLst>
        </cdr:cNvPr>
        <cdr:cNvSpPr txBox="1"/>
      </cdr:nvSpPr>
      <cdr:spPr>
        <a:xfrm xmlns:a="http://schemas.openxmlformats.org/drawingml/2006/main">
          <a:off x="4379119" y="0"/>
          <a:ext cx="4176188" cy="338554"/>
        </a:xfrm>
        <a:prstGeom xmlns:a="http://schemas.openxmlformats.org/drawingml/2006/main" prst="rect">
          <a:avLst/>
        </a:prstGeom>
        <a:solidFill xmlns:a="http://schemas.openxmlformats.org/drawingml/2006/main">
          <a:schemeClr val="accent1">
            <a:lumMod val="50000"/>
          </a:schemeClr>
        </a:solidFill>
        <a:ln xmlns:a="http://schemas.openxmlformats.org/drawingml/2006/main">
          <a:solidFill>
            <a:schemeClr val="tx2"/>
          </a:solid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100000"/>
            </a:lnSpc>
          </a:pPr>
          <a:r>
            <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rPr>
            <a:t>2018 Detailed Results</a:t>
          </a:r>
        </a:p>
      </cdr:txBody>
    </cdr:sp>
  </cdr:relSizeAnchor>
</c:userShapes>
</file>

<file path=ppt/drawings/drawing2.xml><?xml version="1.0" encoding="utf-8"?>
<c:userShapes xmlns:c="http://schemas.openxmlformats.org/drawingml/2006/chart">
  <cdr:relSizeAnchor xmlns:cdr="http://schemas.openxmlformats.org/drawingml/2006/chartDrawing">
    <cdr:from>
      <cdr:x>0.09711</cdr:x>
      <cdr:y>0.36716</cdr:y>
    </cdr:from>
    <cdr:to>
      <cdr:x>0.38925</cdr:x>
      <cdr:y>0.5</cdr:y>
    </cdr:to>
    <cdr:cxnSp macro="">
      <cdr:nvCxnSpPr>
        <cdr:cNvPr id="3" name="Straight Connector 2">
          <a:extLst xmlns:a="http://schemas.openxmlformats.org/drawingml/2006/main">
            <a:ext uri="{FF2B5EF4-FFF2-40B4-BE49-F238E27FC236}">
              <a16:creationId xmlns:a16="http://schemas.microsoft.com/office/drawing/2014/main" id="{EDBA6906-575A-4B92-912A-7790BF62EC73}"/>
            </a:ext>
          </a:extLst>
        </cdr:cNvPr>
        <cdr:cNvCxnSpPr/>
      </cdr:nvCxnSpPr>
      <cdr:spPr>
        <a:xfrm xmlns:a="http://schemas.openxmlformats.org/drawingml/2006/main">
          <a:off x="1021189" y="1419787"/>
          <a:ext cx="3071973" cy="513708"/>
        </a:xfrm>
        <a:prstGeom xmlns:a="http://schemas.openxmlformats.org/drawingml/2006/main" prst="line">
          <a:avLst/>
        </a:prstGeom>
        <a:ln xmlns:a="http://schemas.openxmlformats.org/drawingml/2006/main">
          <a:solidFill>
            <a:schemeClr val="tx1">
              <a:lumMod val="50000"/>
              <a:lumOff val="50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0.12493</cdr:x>
      <cdr:y>0.14277</cdr:y>
    </cdr:from>
    <cdr:to>
      <cdr:x>0.35504</cdr:x>
      <cdr:y>0.19351</cdr:y>
    </cdr:to>
    <cdr:sp macro="" textlink="">
      <cdr:nvSpPr>
        <cdr:cNvPr id="4" name="TextBox 3">
          <a:extLst xmlns:a="http://schemas.openxmlformats.org/drawingml/2006/main">
            <a:ext uri="{FF2B5EF4-FFF2-40B4-BE49-F238E27FC236}">
              <a16:creationId xmlns:a16="http://schemas.microsoft.com/office/drawing/2014/main" id="{1D9FD268-2EA6-4FAC-A2FC-CFD0215963F7}"/>
            </a:ext>
          </a:extLst>
        </cdr:cNvPr>
        <cdr:cNvSpPr txBox="1"/>
      </cdr:nvSpPr>
      <cdr:spPr>
        <a:xfrm xmlns:a="http://schemas.openxmlformats.org/drawingml/2006/main">
          <a:off x="1062751" y="543183"/>
          <a:ext cx="1957630" cy="19305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100" i="1" dirty="0">
              <a:solidFill>
                <a:schemeClr val="bg2">
                  <a:lumMod val="50000"/>
                </a:schemeClr>
              </a:solidFill>
              <a:latin typeface="Calibri" panose="020F0502020204030204" pitchFamily="34" charset="0"/>
              <a:cs typeface="Calibri" panose="020F0502020204030204" pitchFamily="34" charset="0"/>
            </a:rPr>
            <a:t>Independent CAGR: (13.5%)</a:t>
          </a:r>
        </a:p>
      </cdr:txBody>
    </cdr:sp>
  </cdr:relSizeAnchor>
</c:userShapes>
</file>

<file path=ppt/drawings/drawing3.xml><?xml version="1.0" encoding="utf-8"?>
<c:userShapes xmlns:c="http://schemas.openxmlformats.org/drawingml/2006/chart">
  <cdr:relSizeAnchor xmlns:cdr="http://schemas.openxmlformats.org/drawingml/2006/chartDrawing">
    <cdr:from>
      <cdr:x>0.21569</cdr:x>
      <cdr:y>0.2341</cdr:y>
    </cdr:from>
    <cdr:to>
      <cdr:x>0.45723</cdr:x>
      <cdr:y>0.34796</cdr:y>
    </cdr:to>
    <cdr:cxnSp macro="">
      <cdr:nvCxnSpPr>
        <cdr:cNvPr id="3" name="Straight Connector 2">
          <a:extLst xmlns:a="http://schemas.openxmlformats.org/drawingml/2006/main">
            <a:ext uri="{FF2B5EF4-FFF2-40B4-BE49-F238E27FC236}">
              <a16:creationId xmlns:a16="http://schemas.microsoft.com/office/drawing/2014/main" id="{4B0E7804-64F5-41D7-B762-D1B3F992AF84}"/>
            </a:ext>
          </a:extLst>
        </cdr:cNvPr>
        <cdr:cNvCxnSpPr/>
      </cdr:nvCxnSpPr>
      <cdr:spPr>
        <a:xfrm xmlns:a="http://schemas.openxmlformats.org/drawingml/2006/main" flipV="1">
          <a:off x="684178" y="481645"/>
          <a:ext cx="766189" cy="234256"/>
        </a:xfrm>
        <a:prstGeom xmlns:a="http://schemas.openxmlformats.org/drawingml/2006/main" prst="line">
          <a:avLst/>
        </a:prstGeom>
        <a:ln xmlns:a="http://schemas.openxmlformats.org/drawingml/2006/main" w="12700">
          <a:solidFill>
            <a:schemeClr val="tx2">
              <a:lumMod val="50000"/>
              <a:lumOff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0.63576</cdr:x>
      <cdr:y>0.12831</cdr:y>
    </cdr:from>
    <cdr:to>
      <cdr:x>0.87006</cdr:x>
      <cdr:y>0.34362</cdr:y>
    </cdr:to>
    <cdr:cxnSp macro="">
      <cdr:nvCxnSpPr>
        <cdr:cNvPr id="4" name="Straight Connector 3">
          <a:extLst xmlns:a="http://schemas.openxmlformats.org/drawingml/2006/main">
            <a:ext uri="{FF2B5EF4-FFF2-40B4-BE49-F238E27FC236}">
              <a16:creationId xmlns:a16="http://schemas.microsoft.com/office/drawing/2014/main" id="{A6A6CE51-D49B-42E8-B511-738956429A9F}"/>
            </a:ext>
          </a:extLst>
        </cdr:cNvPr>
        <cdr:cNvCxnSpPr/>
      </cdr:nvCxnSpPr>
      <cdr:spPr>
        <a:xfrm xmlns:a="http://schemas.openxmlformats.org/drawingml/2006/main" flipV="1">
          <a:off x="2016688" y="263993"/>
          <a:ext cx="743223" cy="442979"/>
        </a:xfrm>
        <a:prstGeom xmlns:a="http://schemas.openxmlformats.org/drawingml/2006/main" prst="line">
          <a:avLst/>
        </a:prstGeom>
        <a:ln xmlns:a="http://schemas.openxmlformats.org/drawingml/2006/main" w="12700">
          <a:solidFill>
            <a:schemeClr val="tx2">
              <a:lumMod val="50000"/>
              <a:lumOff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0.25932</cdr:x>
      <cdr:y>0.18148</cdr:y>
    </cdr:from>
    <cdr:to>
      <cdr:x>0.47804</cdr:x>
      <cdr:y>0.20769</cdr:y>
    </cdr:to>
    <cdr:cxnSp macro="">
      <cdr:nvCxnSpPr>
        <cdr:cNvPr id="2" name="Straight Connector 1">
          <a:extLst xmlns:a="http://schemas.openxmlformats.org/drawingml/2006/main">
            <a:ext uri="{FF2B5EF4-FFF2-40B4-BE49-F238E27FC236}">
              <a16:creationId xmlns:a16="http://schemas.microsoft.com/office/drawing/2014/main" id="{4BA127DF-AD7B-4EE0-A601-EEFF63CB2AB1}"/>
            </a:ext>
          </a:extLst>
        </cdr:cNvPr>
        <cdr:cNvCxnSpPr/>
      </cdr:nvCxnSpPr>
      <cdr:spPr>
        <a:xfrm xmlns:a="http://schemas.openxmlformats.org/drawingml/2006/main" flipV="1">
          <a:off x="822592" y="373385"/>
          <a:ext cx="693788" cy="53908"/>
        </a:xfrm>
        <a:prstGeom xmlns:a="http://schemas.openxmlformats.org/drawingml/2006/main" prst="line">
          <a:avLst/>
        </a:prstGeom>
        <a:ln xmlns:a="http://schemas.openxmlformats.org/drawingml/2006/main" w="12700">
          <a:solidFill>
            <a:schemeClr val="tx2">
              <a:lumMod val="50000"/>
              <a:lumOff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0.64959</cdr:x>
      <cdr:y>0.2185</cdr:y>
    </cdr:from>
    <cdr:to>
      <cdr:x>0.87384</cdr:x>
      <cdr:y>0.26852</cdr:y>
    </cdr:to>
    <cdr:cxnSp macro="">
      <cdr:nvCxnSpPr>
        <cdr:cNvPr id="3" name="Straight Connector 2">
          <a:extLst xmlns:a="http://schemas.openxmlformats.org/drawingml/2006/main">
            <a:ext uri="{FF2B5EF4-FFF2-40B4-BE49-F238E27FC236}">
              <a16:creationId xmlns:a16="http://schemas.microsoft.com/office/drawing/2014/main" id="{4BA127DF-AD7B-4EE0-A601-EEFF63CB2AB1}"/>
            </a:ext>
          </a:extLst>
        </cdr:cNvPr>
        <cdr:cNvCxnSpPr/>
      </cdr:nvCxnSpPr>
      <cdr:spPr>
        <a:xfrm xmlns:a="http://schemas.openxmlformats.org/drawingml/2006/main">
          <a:off x="2060552" y="449545"/>
          <a:ext cx="711347" cy="102910"/>
        </a:xfrm>
        <a:prstGeom xmlns:a="http://schemas.openxmlformats.org/drawingml/2006/main" prst="line">
          <a:avLst/>
        </a:prstGeom>
        <a:ln xmlns:a="http://schemas.openxmlformats.org/drawingml/2006/main" w="12700">
          <a:solidFill>
            <a:schemeClr val="tx2">
              <a:lumMod val="50000"/>
              <a:lumOff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0.69892</cdr:x>
      <cdr:y>0.03428</cdr:y>
    </cdr:from>
    <cdr:to>
      <cdr:x>0.94286</cdr:x>
      <cdr:y>0.20423</cdr:y>
    </cdr:to>
    <cdr:sp macro="" textlink="">
      <cdr:nvSpPr>
        <cdr:cNvPr id="4" name="TextBox 2">
          <a:extLst xmlns:a="http://schemas.openxmlformats.org/drawingml/2006/main">
            <a:ext uri="{FF2B5EF4-FFF2-40B4-BE49-F238E27FC236}">
              <a16:creationId xmlns:a16="http://schemas.microsoft.com/office/drawing/2014/main" id="{6C6AF7A2-0406-4ED1-9075-7A03872C2283}"/>
            </a:ext>
          </a:extLst>
        </cdr:cNvPr>
        <cdr:cNvSpPr txBox="1"/>
      </cdr:nvSpPr>
      <cdr:spPr>
        <a:xfrm xmlns:a="http://schemas.openxmlformats.org/drawingml/2006/main">
          <a:off x="1808632" y="86913"/>
          <a:ext cx="631256"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schemeClr val="accent1"/>
              </a:solidFill>
            </a:rPr>
            <a:t>CAGR</a:t>
          </a:r>
        </a:p>
        <a:p xmlns:a="http://schemas.openxmlformats.org/drawingml/2006/main">
          <a:r>
            <a:rPr lang="en-US" sz="1100" dirty="0">
              <a:solidFill>
                <a:schemeClr val="accent1"/>
              </a:solidFill>
            </a:rPr>
            <a:t>(3.1%)</a:t>
          </a:r>
        </a:p>
      </cdr:txBody>
    </cdr:sp>
  </cdr:relSizeAnchor>
  <cdr:relSizeAnchor xmlns:cdr="http://schemas.openxmlformats.org/drawingml/2006/chartDrawing">
    <cdr:from>
      <cdr:x>0.2237</cdr:x>
      <cdr:y>0</cdr:y>
    </cdr:from>
    <cdr:to>
      <cdr:x>0.5316</cdr:x>
      <cdr:y>0.16995</cdr:y>
    </cdr:to>
    <cdr:sp macro="" textlink="">
      <cdr:nvSpPr>
        <cdr:cNvPr id="5" name="TextBox 2">
          <a:extLst xmlns:a="http://schemas.openxmlformats.org/drawingml/2006/main">
            <a:ext uri="{FF2B5EF4-FFF2-40B4-BE49-F238E27FC236}">
              <a16:creationId xmlns:a16="http://schemas.microsoft.com/office/drawing/2014/main" id="{6C6AF7A2-0406-4ED1-9075-7A03872C2283}"/>
            </a:ext>
          </a:extLst>
        </cdr:cNvPr>
        <cdr:cNvSpPr txBox="1"/>
      </cdr:nvSpPr>
      <cdr:spPr>
        <a:xfrm xmlns:a="http://schemas.openxmlformats.org/drawingml/2006/main">
          <a:off x="578880" y="0"/>
          <a:ext cx="796769"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schemeClr val="accent1"/>
              </a:solidFill>
            </a:rPr>
            <a:t>CAGR</a:t>
          </a:r>
        </a:p>
        <a:p xmlns:a="http://schemas.openxmlformats.org/drawingml/2006/main">
          <a:r>
            <a:rPr lang="en-US" sz="1100" dirty="0">
              <a:solidFill>
                <a:schemeClr val="accent1"/>
              </a:solidFill>
            </a:rPr>
            <a:t>1.3%</a:t>
          </a:r>
        </a:p>
      </cdr:txBody>
    </cdr:sp>
  </cdr:relSizeAnchor>
</c:userShapes>
</file>

<file path=ppt/drawings/drawing5.xml><?xml version="1.0" encoding="utf-8"?>
<c:userShapes xmlns:c="http://schemas.openxmlformats.org/drawingml/2006/chart">
  <cdr:relSizeAnchor xmlns:cdr="http://schemas.openxmlformats.org/drawingml/2006/chartDrawing">
    <cdr:from>
      <cdr:x>0.26714</cdr:x>
      <cdr:y>0.15926</cdr:y>
    </cdr:from>
    <cdr:to>
      <cdr:x>0.5076</cdr:x>
      <cdr:y>0.39995</cdr:y>
    </cdr:to>
    <cdr:cxnSp macro="">
      <cdr:nvCxnSpPr>
        <cdr:cNvPr id="2" name="Straight Connector 1">
          <a:extLst xmlns:a="http://schemas.openxmlformats.org/drawingml/2006/main">
            <a:ext uri="{FF2B5EF4-FFF2-40B4-BE49-F238E27FC236}">
              <a16:creationId xmlns:a16="http://schemas.microsoft.com/office/drawing/2014/main" id="{60991EF0-F35C-4EA6-9876-266DD32F49C1}"/>
            </a:ext>
          </a:extLst>
        </cdr:cNvPr>
        <cdr:cNvCxnSpPr/>
      </cdr:nvCxnSpPr>
      <cdr:spPr>
        <a:xfrm xmlns:a="http://schemas.openxmlformats.org/drawingml/2006/main" flipV="1">
          <a:off x="937162" y="327661"/>
          <a:ext cx="843593" cy="495194"/>
        </a:xfrm>
        <a:prstGeom xmlns:a="http://schemas.openxmlformats.org/drawingml/2006/main" prst="line">
          <a:avLst/>
        </a:prstGeom>
        <a:ln xmlns:a="http://schemas.openxmlformats.org/drawingml/2006/main" w="12700">
          <a:solidFill>
            <a:schemeClr val="tx2">
              <a:lumMod val="50000"/>
              <a:lumOff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0.6483</cdr:x>
      <cdr:y>0.37419</cdr:y>
    </cdr:from>
    <cdr:to>
      <cdr:x>0.89709</cdr:x>
      <cdr:y>0.37419</cdr:y>
    </cdr:to>
    <cdr:cxnSp macro="">
      <cdr:nvCxnSpPr>
        <cdr:cNvPr id="3" name="Straight Connector 2">
          <a:extLst xmlns:a="http://schemas.openxmlformats.org/drawingml/2006/main">
            <a:ext uri="{FF2B5EF4-FFF2-40B4-BE49-F238E27FC236}">
              <a16:creationId xmlns:a16="http://schemas.microsoft.com/office/drawing/2014/main" id="{60991EF0-F35C-4EA6-9876-266DD32F49C1}"/>
            </a:ext>
          </a:extLst>
        </cdr:cNvPr>
        <cdr:cNvCxnSpPr/>
      </cdr:nvCxnSpPr>
      <cdr:spPr>
        <a:xfrm xmlns:a="http://schemas.openxmlformats.org/drawingml/2006/main">
          <a:off x="2274355" y="769858"/>
          <a:ext cx="872797" cy="0"/>
        </a:xfrm>
        <a:prstGeom xmlns:a="http://schemas.openxmlformats.org/drawingml/2006/main" prst="line">
          <a:avLst/>
        </a:prstGeom>
        <a:ln xmlns:a="http://schemas.openxmlformats.org/drawingml/2006/main" w="12700">
          <a:solidFill>
            <a:schemeClr val="tx2">
              <a:lumMod val="50000"/>
              <a:lumOff val="50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0.65805</cdr:x>
      <cdr:y>0.03236</cdr:y>
    </cdr:from>
    <cdr:to>
      <cdr:x>0.9514</cdr:x>
      <cdr:y>0.23847</cdr:y>
    </cdr:to>
    <cdr:sp macro="" textlink="">
      <cdr:nvSpPr>
        <cdr:cNvPr id="4" name="TextBox 2">
          <a:extLst xmlns:a="http://schemas.openxmlformats.org/drawingml/2006/main">
            <a:ext uri="{FF2B5EF4-FFF2-40B4-BE49-F238E27FC236}">
              <a16:creationId xmlns:a16="http://schemas.microsoft.com/office/drawing/2014/main" id="{6C6AF7A2-0406-4ED1-9075-7A03872C2283}"/>
            </a:ext>
          </a:extLst>
        </cdr:cNvPr>
        <cdr:cNvSpPr txBox="1"/>
      </cdr:nvSpPr>
      <cdr:spPr>
        <a:xfrm xmlns:a="http://schemas.openxmlformats.org/drawingml/2006/main">
          <a:off x="1650207" y="67649"/>
          <a:ext cx="735641"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schemeClr val="accent1"/>
              </a:solidFill>
            </a:rPr>
            <a:t>CAGR</a:t>
          </a:r>
        </a:p>
        <a:p xmlns:a="http://schemas.openxmlformats.org/drawingml/2006/main">
          <a:r>
            <a:rPr lang="en-US" sz="1100" dirty="0">
              <a:solidFill>
                <a:schemeClr val="accent1"/>
              </a:solidFill>
            </a:rPr>
            <a:t>0.0%</a:t>
          </a:r>
        </a:p>
      </cdr:txBody>
    </cdr:sp>
  </cdr:relSizeAnchor>
  <cdr:relSizeAnchor xmlns:cdr="http://schemas.openxmlformats.org/drawingml/2006/chartDrawing">
    <cdr:from>
      <cdr:x>0.2375</cdr:x>
      <cdr:y>0.04121</cdr:y>
    </cdr:from>
    <cdr:to>
      <cdr:x>0.48717</cdr:x>
      <cdr:y>0.24732</cdr:y>
    </cdr:to>
    <cdr:sp macro="" textlink="">
      <cdr:nvSpPr>
        <cdr:cNvPr id="5" name="TextBox 2">
          <a:extLst xmlns:a="http://schemas.openxmlformats.org/drawingml/2006/main">
            <a:ext uri="{FF2B5EF4-FFF2-40B4-BE49-F238E27FC236}">
              <a16:creationId xmlns:a16="http://schemas.microsoft.com/office/drawing/2014/main" id="{6C6AF7A2-0406-4ED1-9075-7A03872C2283}"/>
            </a:ext>
          </a:extLst>
        </cdr:cNvPr>
        <cdr:cNvSpPr txBox="1"/>
      </cdr:nvSpPr>
      <cdr:spPr>
        <a:xfrm xmlns:a="http://schemas.openxmlformats.org/drawingml/2006/main">
          <a:off x="595584" y="86150"/>
          <a:ext cx="626103"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schemeClr val="accent1"/>
              </a:solidFill>
            </a:rPr>
            <a:t>CAGR</a:t>
          </a:r>
        </a:p>
        <a:p xmlns:a="http://schemas.openxmlformats.org/drawingml/2006/main">
          <a:r>
            <a:rPr lang="en-US" sz="1100" dirty="0">
              <a:solidFill>
                <a:schemeClr val="accent1"/>
              </a:solidFill>
            </a:rPr>
            <a:t>3.1%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ECA90-8C43-42D5-AAF0-F4FDE16B534C}"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B809D-2D68-4EBA-803B-9A6651EACFE2}" type="slidenum">
              <a:rPr lang="en-US" smtClean="0"/>
              <a:t>‹#›</a:t>
            </a:fld>
            <a:endParaRPr lang="en-US"/>
          </a:p>
        </p:txBody>
      </p:sp>
    </p:spTree>
    <p:extLst>
      <p:ext uri="{BB962C8B-B14F-4D97-AF65-F5344CB8AC3E}">
        <p14:creationId xmlns:p14="http://schemas.microsoft.com/office/powerpoint/2010/main" val="3321396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0DA5CC-DBCC-7D45-A81A-A4D6DB9DB5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04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821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317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097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910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8963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19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306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250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463F7-AB4F-4D6D-BC83-4175C0297BC5}" type="slidenum">
              <a:rPr lang="en-US" smtClean="0"/>
              <a:t>38</a:t>
            </a:fld>
            <a:endParaRPr lang="en-US"/>
          </a:p>
        </p:txBody>
      </p:sp>
    </p:spTree>
    <p:extLst>
      <p:ext uri="{BB962C8B-B14F-4D97-AF65-F5344CB8AC3E}">
        <p14:creationId xmlns:p14="http://schemas.microsoft.com/office/powerpoint/2010/main" val="46727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463F7-AB4F-4D6D-BC83-4175C0297BC5}" type="slidenum">
              <a:rPr lang="en-US" smtClean="0"/>
              <a:t>39</a:t>
            </a:fld>
            <a:endParaRPr lang="en-US"/>
          </a:p>
        </p:txBody>
      </p:sp>
    </p:spTree>
    <p:extLst>
      <p:ext uri="{BB962C8B-B14F-4D97-AF65-F5344CB8AC3E}">
        <p14:creationId xmlns:p14="http://schemas.microsoft.com/office/powerpoint/2010/main" val="266195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0DA5CC-DBCC-7D45-A81A-A4D6DB9DB549}" type="slidenum">
              <a:rPr lang="en-US" smtClean="0"/>
              <a:t>2</a:t>
            </a:fld>
            <a:endParaRPr lang="en-US"/>
          </a:p>
        </p:txBody>
      </p:sp>
    </p:spTree>
    <p:extLst>
      <p:ext uri="{BB962C8B-B14F-4D97-AF65-F5344CB8AC3E}">
        <p14:creationId xmlns:p14="http://schemas.microsoft.com/office/powerpoint/2010/main" val="180132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463F7-AB4F-4D6D-BC83-4175C0297BC5}" type="slidenum">
              <a:rPr lang="en-US" smtClean="0"/>
              <a:t>40</a:t>
            </a:fld>
            <a:endParaRPr lang="en-US"/>
          </a:p>
        </p:txBody>
      </p:sp>
    </p:spTree>
    <p:extLst>
      <p:ext uri="{BB962C8B-B14F-4D97-AF65-F5344CB8AC3E}">
        <p14:creationId xmlns:p14="http://schemas.microsoft.com/office/powerpoint/2010/main" val="373931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630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463F7-AB4F-4D6D-BC83-4175C0297BC5}" type="slidenum">
              <a:rPr lang="en-US" smtClean="0"/>
              <a:t>5</a:t>
            </a:fld>
            <a:endParaRPr lang="en-US"/>
          </a:p>
        </p:txBody>
      </p:sp>
    </p:spTree>
    <p:extLst>
      <p:ext uri="{BB962C8B-B14F-4D97-AF65-F5344CB8AC3E}">
        <p14:creationId xmlns:p14="http://schemas.microsoft.com/office/powerpoint/2010/main" val="371255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463F7-AB4F-4D6D-BC83-4175C0297BC5}" type="slidenum">
              <a:rPr lang="en-US" smtClean="0"/>
              <a:t>6</a:t>
            </a:fld>
            <a:endParaRPr lang="en-US"/>
          </a:p>
        </p:txBody>
      </p:sp>
    </p:spTree>
    <p:extLst>
      <p:ext uri="{BB962C8B-B14F-4D97-AF65-F5344CB8AC3E}">
        <p14:creationId xmlns:p14="http://schemas.microsoft.com/office/powerpoint/2010/main" val="27188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463F7-AB4F-4D6D-BC83-4175C0297BC5}" type="slidenum">
              <a:rPr lang="en-US" smtClean="0"/>
              <a:t>7</a:t>
            </a:fld>
            <a:endParaRPr lang="en-US"/>
          </a:p>
        </p:txBody>
      </p:sp>
    </p:spTree>
    <p:extLst>
      <p:ext uri="{BB962C8B-B14F-4D97-AF65-F5344CB8AC3E}">
        <p14:creationId xmlns:p14="http://schemas.microsoft.com/office/powerpoint/2010/main" val="355126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463F7-AB4F-4D6D-BC83-4175C0297BC5}" type="slidenum">
              <a:rPr lang="en-US" smtClean="0"/>
              <a:t>8</a:t>
            </a:fld>
            <a:endParaRPr lang="en-US"/>
          </a:p>
        </p:txBody>
      </p:sp>
    </p:spTree>
    <p:extLst>
      <p:ext uri="{BB962C8B-B14F-4D97-AF65-F5344CB8AC3E}">
        <p14:creationId xmlns:p14="http://schemas.microsoft.com/office/powerpoint/2010/main" val="3232478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091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7721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ICPA and CIMA, symbol graphic">
    <p:spTree>
      <p:nvGrpSpPr>
        <p:cNvPr id="1" name=""/>
        <p:cNvGrpSpPr/>
        <p:nvPr/>
      </p:nvGrpSpPr>
      <p:grpSpPr>
        <a:xfrm>
          <a:off x="0" y="0"/>
          <a:ext cx="0" cy="0"/>
          <a:chOff x="0" y="0"/>
          <a:chExt cx="0" cy="0"/>
        </a:xfrm>
      </p:grpSpPr>
      <p:pic>
        <p:nvPicPr>
          <p:cNvPr id="8" name="Picture 7" descr="Association_PPT_Supergraphic_Horz_Adjustr2-03.png"/>
          <p:cNvPicPr>
            <a:picLocks noChangeAspect="1"/>
          </p:cNvPicPr>
          <p:nvPr/>
        </p:nvPicPr>
        <p:blipFill rotWithShape="1">
          <a:blip r:embed="rId2">
            <a:extLst>
              <a:ext uri="{28A0092B-C50C-407E-A947-70E740481C1C}">
                <a14:useLocalDpi xmlns:a14="http://schemas.microsoft.com/office/drawing/2010/main" val="0"/>
              </a:ext>
            </a:extLst>
          </a:blip>
          <a:srcRect l="-1" r="961" b="980"/>
          <a:stretch/>
        </p:blipFill>
        <p:spPr>
          <a:xfrm>
            <a:off x="-7733" y="13778"/>
            <a:ext cx="12199733" cy="6868855"/>
          </a:xfrm>
          <a:prstGeom prst="rect">
            <a:avLst/>
          </a:prstGeom>
        </p:spPr>
      </p:pic>
      <p:pic>
        <p:nvPicPr>
          <p:cNvPr id="5" name="Picture 4">
            <a:extLst>
              <a:ext uri="{FF2B5EF4-FFF2-40B4-BE49-F238E27FC236}">
                <a16:creationId xmlns:a16="http://schemas.microsoft.com/office/drawing/2014/main" id="{51D25A32-F1A3-CF43-805B-C91056982FCC}"/>
              </a:ext>
            </a:extLst>
          </p:cNvPr>
          <p:cNvPicPr>
            <a:picLocks noChangeAspect="1"/>
          </p:cNvPicPr>
          <p:nvPr/>
        </p:nvPicPr>
        <p:blipFill>
          <a:blip r:embed="rId3"/>
          <a:stretch>
            <a:fillRect/>
          </a:stretch>
        </p:blipFill>
        <p:spPr>
          <a:xfrm>
            <a:off x="664929" y="714647"/>
            <a:ext cx="2588663" cy="822053"/>
          </a:xfrm>
          <a:prstGeom prst="rect">
            <a:avLst/>
          </a:prstGeom>
        </p:spPr>
      </p:pic>
      <p:sp>
        <p:nvSpPr>
          <p:cNvPr id="2" name="Title 1"/>
          <p:cNvSpPr>
            <a:spLocks noGrp="1"/>
          </p:cNvSpPr>
          <p:nvPr>
            <p:ph type="ctrTitle"/>
          </p:nvPr>
        </p:nvSpPr>
        <p:spPr>
          <a:xfrm>
            <a:off x="663267" y="2609217"/>
            <a:ext cx="8021189" cy="1994361"/>
          </a:xfrm>
        </p:spPr>
        <p:txBody>
          <a:bodyPr lIns="0" tIns="0" rIns="0" bIns="0" anchor="t">
            <a:noAutofit/>
          </a:bodyPr>
          <a:lstStyle>
            <a:lvl1pPr algn="l">
              <a:lnSpc>
                <a:spcPts val="6933"/>
              </a:lnSpc>
              <a:defRPr sz="6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2755" y="4693921"/>
            <a:ext cx="8534400" cy="1449433"/>
          </a:xfrm>
          <a:prstGeom prst="rect">
            <a:avLst/>
          </a:prstGeom>
        </p:spPr>
        <p:txBody>
          <a:bodyPr lIns="0" tIns="0" rIns="0" bIns="0">
            <a:noAutofit/>
          </a:bodyPr>
          <a:lstStyle>
            <a:lvl1pPr marL="0" indent="0" algn="l">
              <a:lnSpc>
                <a:spcPts val="2400"/>
              </a:lnSpc>
              <a:spcBef>
                <a:spcPts val="0"/>
              </a:spcBef>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11" name="Text Placeholder 4"/>
          <p:cNvSpPr>
            <a:spLocks noGrp="1"/>
          </p:cNvSpPr>
          <p:nvPr>
            <p:ph type="body" sz="quarter" idx="10"/>
          </p:nvPr>
        </p:nvSpPr>
        <p:spPr>
          <a:xfrm>
            <a:off x="9619490" y="-1"/>
            <a:ext cx="2572511" cy="686342"/>
          </a:xfrm>
        </p:spPr>
        <p:txBody>
          <a:bodyPr wrap="square" lIns="165100" tIns="118872" rIns="328930" bIns="73152">
            <a:spAutoFit/>
          </a:bodyPr>
          <a:lstStyle>
            <a:lvl1pPr>
              <a:defRPr sz="1600">
                <a:solidFill>
                  <a:schemeClr val="bg1"/>
                </a:solidFill>
              </a:defRPr>
            </a:lvl1pPr>
          </a:lstStyle>
          <a:p>
            <a:pPr lvl="0"/>
            <a:r>
              <a:rPr lang="en-US"/>
              <a:t>Click to edit Master text styles</a:t>
            </a:r>
          </a:p>
        </p:txBody>
      </p:sp>
      <p:sp>
        <p:nvSpPr>
          <p:cNvPr id="4" name="Footer Placeholder 3">
            <a:extLst>
              <a:ext uri="{FF2B5EF4-FFF2-40B4-BE49-F238E27FC236}">
                <a16:creationId xmlns:a16="http://schemas.microsoft.com/office/drawing/2014/main" id="{AFB03E21-0F6C-4647-97E4-FFC34031E013}"/>
              </a:ext>
            </a:extLst>
          </p:cNvPr>
          <p:cNvSpPr>
            <a:spLocks noGrp="1"/>
          </p:cNvSpPr>
          <p:nvPr>
            <p:ph type="ftr" sz="quarter" idx="11"/>
          </p:nvPr>
        </p:nvSpPr>
        <p:spPr>
          <a:xfrm>
            <a:off x="4038600" y="6295513"/>
            <a:ext cx="4114800" cy="366183"/>
          </a:xfrm>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BFBABAA7-6EF9-4531-99EE-5F31F6CC29A9}"/>
              </a:ext>
            </a:extLst>
          </p:cNvPr>
          <p:cNvSpPr>
            <a:spLocks noGrp="1"/>
          </p:cNvSpPr>
          <p:nvPr>
            <p:ph type="sldNum" sz="quarter" idx="12"/>
          </p:nvPr>
        </p:nvSpPr>
        <p:spPr>
          <a:xfrm>
            <a:off x="8610600" y="6302174"/>
            <a:ext cx="2743200" cy="366183"/>
          </a:xfrm>
          <a:prstGeom prst="rect">
            <a:avLst/>
          </a:prstGeom>
        </p:spPr>
        <p:txBody>
          <a:bodyPr/>
          <a:lstStyle>
            <a:lvl1pPr algn="r">
              <a:defRPr sz="1600">
                <a:solidFill>
                  <a:schemeClr val="bg1">
                    <a:lumMod val="50000"/>
                  </a:schemeClr>
                </a:solidFill>
              </a:defRPr>
            </a:lvl1pPr>
          </a:lstStyle>
          <a:p>
            <a:fld id="{9E30E2FE-5614-4433-983C-48C86747E93A}" type="slidenum">
              <a:rPr lang="en-US" smtClean="0"/>
              <a:pPr/>
              <a:t>‹#›</a:t>
            </a:fld>
            <a:endParaRPr lang="en-US" dirty="0"/>
          </a:p>
        </p:txBody>
      </p:sp>
    </p:spTree>
    <p:extLst>
      <p:ext uri="{BB962C8B-B14F-4D97-AF65-F5344CB8AC3E}">
        <p14:creationId xmlns:p14="http://schemas.microsoft.com/office/powerpoint/2010/main" val="201596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665557" y="487681"/>
            <a:ext cx="10981015" cy="786449"/>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8" name="Text Placeholder 5"/>
          <p:cNvSpPr>
            <a:spLocks noGrp="1"/>
          </p:cNvSpPr>
          <p:nvPr>
            <p:ph type="body" sz="quarter" idx="14"/>
          </p:nvPr>
        </p:nvSpPr>
        <p:spPr>
          <a:xfrm>
            <a:off x="675543" y="1597153"/>
            <a:ext cx="5425440" cy="4444863"/>
          </a:xfrm>
        </p:spPr>
        <p:txBody>
          <a:bodyPr lIns="0" tIns="0" rIns="0" bIns="0" numCol="1" spcCol="374904">
            <a:noAutofit/>
          </a:bodyPr>
          <a:lstStyle>
            <a:lvl1pPr marL="14817" indent="-14817">
              <a:lnSpc>
                <a:spcPct val="100000"/>
              </a:lnSpc>
              <a:spcBef>
                <a:spcPts val="0"/>
              </a:spcBef>
              <a:spcAft>
                <a:spcPts val="1600"/>
              </a:spcAft>
              <a:buClrTx/>
              <a:tabLst/>
              <a:defRPr sz="2667" baseline="0">
                <a:solidFill>
                  <a:schemeClr val="bg2"/>
                </a:solidFill>
              </a:defRPr>
            </a:lvl1pPr>
            <a:lvl2pPr marL="304792" indent="-304792">
              <a:lnSpc>
                <a:spcPct val="100000"/>
              </a:lnSpc>
              <a:spcBef>
                <a:spcPts val="0"/>
              </a:spcBef>
              <a:spcAft>
                <a:spcPts val="1600"/>
              </a:spcAft>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304792">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5"/>
          </p:nvPr>
        </p:nvSpPr>
        <p:spPr>
          <a:xfrm>
            <a:off x="6221132" y="1597153"/>
            <a:ext cx="5425440" cy="4444863"/>
          </a:xfrm>
        </p:spPr>
        <p:txBody>
          <a:bodyPr lIns="0" tIns="0" rIns="0" bIns="0" numCol="1" spcCol="374904">
            <a:noAutofit/>
          </a:bodyPr>
          <a:lstStyle>
            <a:lvl1pPr marL="14817" indent="0">
              <a:lnSpc>
                <a:spcPct val="100000"/>
              </a:lnSpc>
              <a:spcBef>
                <a:spcPts val="1600"/>
              </a:spcBef>
              <a:spcAft>
                <a:spcPts val="1067"/>
              </a:spcAft>
              <a:buClrTx/>
              <a:tabLst/>
              <a:defRPr sz="2667" baseline="0">
                <a:solidFill>
                  <a:schemeClr val="bg2"/>
                </a:solidFill>
              </a:defRPr>
            </a:lvl1pPr>
            <a:lvl2pPr marL="304792" indent="-292093">
              <a:lnSpc>
                <a:spcPct val="100000"/>
              </a:lnSpc>
              <a:spcBef>
                <a:spcPts val="0"/>
              </a:spcBef>
              <a:spcAft>
                <a:spcPts val="1600"/>
              </a:spcAft>
              <a:buFont typeface="Arial" charset="0"/>
              <a:buChar char="•"/>
              <a:tabLst/>
              <a:defRPr sz="2667">
                <a:solidFill>
                  <a:schemeClr val="bg2"/>
                </a:solidFill>
              </a:defRPr>
            </a:lvl2pPr>
            <a:lvl3pPr marL="609585" indent="-304792">
              <a:lnSpc>
                <a:spcPct val="100000"/>
              </a:lnSpc>
              <a:spcBef>
                <a:spcPts val="0"/>
              </a:spcBef>
              <a:spcAft>
                <a:spcPts val="1600"/>
              </a:spcAft>
              <a:buFont typeface="Lucida Grande"/>
              <a:buChar char="–"/>
              <a:tabLst/>
              <a:defRPr sz="1867">
                <a:solidFill>
                  <a:schemeClr val="bg2"/>
                </a:solidFill>
              </a:defRPr>
            </a:lvl3pPr>
            <a:lvl4pPr marL="914377" indent="-304792">
              <a:lnSpc>
                <a:spcPct val="100000"/>
              </a:lnSpc>
              <a:spcBef>
                <a:spcPts val="0"/>
              </a:spcBef>
              <a:spcAft>
                <a:spcPts val="1600"/>
              </a:spcAft>
              <a:buFont typeface="Lucida Grande"/>
              <a:buChar char="–"/>
              <a:defRPr sz="1867">
                <a:solidFill>
                  <a:schemeClr val="bg2"/>
                </a:solidFill>
              </a:defRPr>
            </a:lvl4pPr>
            <a:lvl5pPr marL="1219170" indent="-292601">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ECD9FDC4-CB34-46BE-B31E-69B863B12B60}"/>
              </a:ext>
            </a:extLst>
          </p:cNvPr>
          <p:cNvSpPr>
            <a:spLocks noGrp="1"/>
          </p:cNvSpPr>
          <p:nvPr>
            <p:ph type="ftr" sz="quarter" idx="16"/>
          </p:nvPr>
        </p:nvSpPr>
        <p:spPr>
          <a:xfrm>
            <a:off x="675543" y="6181946"/>
            <a:ext cx="4114800" cy="366183"/>
          </a:xfrm>
        </p:spPr>
        <p:txBody>
          <a:bodyPr/>
          <a:lstStyle/>
          <a:p>
            <a:endParaRPr lang="en-US"/>
          </a:p>
        </p:txBody>
      </p:sp>
    </p:spTree>
    <p:extLst>
      <p:ext uri="{BB962C8B-B14F-4D97-AF65-F5344CB8AC3E}">
        <p14:creationId xmlns:p14="http://schemas.microsoft.com/office/powerpoint/2010/main" val="2170597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65558" y="487681"/>
            <a:ext cx="10932885" cy="786449"/>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8197CFEB-4C02-4A9A-BBC0-4278AADF601E}"/>
              </a:ext>
            </a:extLst>
          </p:cNvPr>
          <p:cNvSpPr>
            <a:spLocks noGrp="1"/>
          </p:cNvSpPr>
          <p:nvPr>
            <p:ph type="ftr" sz="quarter" idx="10"/>
          </p:nvPr>
        </p:nvSpPr>
        <p:spPr>
          <a:xfrm>
            <a:off x="665557" y="6173259"/>
            <a:ext cx="4114800" cy="366183"/>
          </a:xfrm>
        </p:spPr>
        <p:txBody>
          <a:bodyPr/>
          <a:lstStyle/>
          <a:p>
            <a:endParaRPr lang="en-US"/>
          </a:p>
        </p:txBody>
      </p:sp>
    </p:spTree>
    <p:extLst>
      <p:ext uri="{BB962C8B-B14F-4D97-AF65-F5344CB8AC3E}">
        <p14:creationId xmlns:p14="http://schemas.microsoft.com/office/powerpoint/2010/main" val="252261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with quote, purple soli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1670" y="1889761"/>
            <a:ext cx="9148233" cy="2048567"/>
          </a:xfrm>
        </p:spPr>
        <p:txBody>
          <a:bodyPr lIns="0" tIns="0" rIns="0" bIns="0" anchor="t" anchorCtr="0">
            <a:noAutofit/>
          </a:bodyPr>
          <a:lstStyle>
            <a:lvl1pPr marL="120648" indent="-105831"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61671" y="4876801"/>
            <a:ext cx="8308053" cy="1153580"/>
          </a:xfrm>
          <a:prstGeom prst="rect">
            <a:avLst/>
          </a:prstGeom>
        </p:spPr>
        <p:txBody>
          <a:bodyPr lIns="0" tIns="0" rIns="0" bIns="0">
            <a:noAutofit/>
          </a:bodyPr>
          <a:lstStyle>
            <a:lvl1pPr marL="0" indent="0">
              <a:lnSpc>
                <a:spcPct val="100000"/>
              </a:lnSpc>
              <a:spcBef>
                <a:spcPts val="0"/>
              </a:spcBef>
              <a:spcAft>
                <a:spcPts val="0"/>
              </a:spcAft>
              <a:buNone/>
              <a:defRPr sz="1600" b="1">
                <a:solidFill>
                  <a:schemeClr val="bg1"/>
                </a:solidFill>
              </a:defRPr>
            </a:lvl1pPr>
            <a:lvl2pPr marL="0" indent="0">
              <a:lnSpc>
                <a:spcPct val="100000"/>
              </a:lnSpc>
              <a:spcBef>
                <a:spcPts val="0"/>
              </a:spcBef>
              <a:spcAft>
                <a:spcPts val="0"/>
              </a:spcAft>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Click to edit Master text styles</a:t>
            </a:r>
          </a:p>
          <a:p>
            <a:pPr lvl="1"/>
            <a:r>
              <a:rPr lang="en-US"/>
              <a:t>Second level</a:t>
            </a:r>
          </a:p>
        </p:txBody>
      </p:sp>
      <p:pic>
        <p:nvPicPr>
          <p:cNvPr id="4" name="Picture 3">
            <a:extLst>
              <a:ext uri="{FF2B5EF4-FFF2-40B4-BE49-F238E27FC236}">
                <a16:creationId xmlns:a16="http://schemas.microsoft.com/office/drawing/2014/main" id="{B0C6AC42-5DAA-40A4-940C-D37EB1B56F21}"/>
              </a:ext>
            </a:extLst>
          </p:cNvPr>
          <p:cNvPicPr>
            <a:picLocks noChangeAspect="1"/>
          </p:cNvPicPr>
          <p:nvPr/>
        </p:nvPicPr>
        <p:blipFill>
          <a:blip r:embed="rId2"/>
          <a:stretch>
            <a:fillRect/>
          </a:stretch>
        </p:blipFill>
        <p:spPr>
          <a:xfrm>
            <a:off x="664929" y="714647"/>
            <a:ext cx="2588663" cy="822053"/>
          </a:xfrm>
          <a:prstGeom prst="rect">
            <a:avLst/>
          </a:prstGeom>
        </p:spPr>
      </p:pic>
      <p:sp>
        <p:nvSpPr>
          <p:cNvPr id="3" name="Footer Placeholder 2">
            <a:extLst>
              <a:ext uri="{FF2B5EF4-FFF2-40B4-BE49-F238E27FC236}">
                <a16:creationId xmlns:a16="http://schemas.microsoft.com/office/drawing/2014/main" id="{45D37B9A-768F-43F6-B9AD-FB8A56510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1925D-1122-44A4-BB58-3675223F16D4}"/>
              </a:ext>
            </a:extLst>
          </p:cNvPr>
          <p:cNvSpPr>
            <a:spLocks noGrp="1"/>
          </p:cNvSpPr>
          <p:nvPr>
            <p:ph type="sldNum" sz="quarter" idx="12"/>
          </p:nvPr>
        </p:nvSpPr>
        <p:spPr>
          <a:xfrm>
            <a:off x="8610600" y="6145435"/>
            <a:ext cx="2743200" cy="366183"/>
          </a:xfrm>
          <a:prstGeom prst="rect">
            <a:avLst/>
          </a:prstGeom>
        </p:spPr>
        <p:txBody>
          <a:bodyPr/>
          <a:lstStyle>
            <a:lvl1pPr>
              <a:defRPr sz="1867">
                <a:solidFill>
                  <a:schemeClr val="bg1">
                    <a:lumMod val="50000"/>
                  </a:schemeClr>
                </a:solidFill>
              </a:defRPr>
            </a:lvl1pPr>
          </a:lstStyle>
          <a:p>
            <a:fld id="{4289E41F-CF02-46FF-ABA2-A615FE2BB764}" type="slidenum">
              <a:rPr lang="en-US" smtClean="0"/>
              <a:t>‹#›</a:t>
            </a:fld>
            <a:endParaRPr lang="en-US"/>
          </a:p>
        </p:txBody>
      </p:sp>
    </p:spTree>
    <p:extLst>
      <p:ext uri="{BB962C8B-B14F-4D97-AF65-F5344CB8AC3E}">
        <p14:creationId xmlns:p14="http://schemas.microsoft.com/office/powerpoint/2010/main" val="162530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with quote, purple gradient">
    <p:spTree>
      <p:nvGrpSpPr>
        <p:cNvPr id="1" name=""/>
        <p:cNvGrpSpPr/>
        <p:nvPr/>
      </p:nvGrpSpPr>
      <p:grpSpPr>
        <a:xfrm>
          <a:off x="0" y="0"/>
          <a:ext cx="0" cy="0"/>
          <a:chOff x="0" y="0"/>
          <a:chExt cx="0" cy="0"/>
        </a:xfrm>
      </p:grpSpPr>
      <p:pic>
        <p:nvPicPr>
          <p:cNvPr id="8" name="Picture 7" descr="Association_PPT_Back_Horz_Adjustr2-03.png">
            <a:extLst>
              <a:ext uri="{FF2B5EF4-FFF2-40B4-BE49-F238E27FC236}">
                <a16:creationId xmlns:a16="http://schemas.microsoft.com/office/drawing/2014/main" id="{72C1FBE7-AC26-DA4F-A033-71B06C36B2F2}"/>
              </a:ext>
            </a:extLst>
          </p:cNvPr>
          <p:cNvPicPr>
            <a:picLocks noChangeAspect="1"/>
          </p:cNvPicPr>
          <p:nvPr/>
        </p:nvPicPr>
        <p:blipFill rotWithShape="1">
          <a:blip r:embed="rId2">
            <a:extLst>
              <a:ext uri="{28A0092B-C50C-407E-A947-70E740481C1C}">
                <a14:useLocalDpi xmlns:a14="http://schemas.microsoft.com/office/drawing/2010/main" val="0"/>
              </a:ext>
            </a:extLst>
          </a:blip>
          <a:srcRect t="369" r="369"/>
          <a:stretch/>
        </p:blipFill>
        <p:spPr>
          <a:xfrm>
            <a:off x="-7733" y="1"/>
            <a:ext cx="12199733" cy="6870225"/>
          </a:xfrm>
          <a:prstGeom prst="rect">
            <a:avLst/>
          </a:prstGeom>
        </p:spPr>
      </p:pic>
      <p:sp>
        <p:nvSpPr>
          <p:cNvPr id="2" name="Title 1"/>
          <p:cNvSpPr>
            <a:spLocks noGrp="1"/>
          </p:cNvSpPr>
          <p:nvPr>
            <p:ph type="title"/>
          </p:nvPr>
        </p:nvSpPr>
        <p:spPr>
          <a:xfrm>
            <a:off x="661670" y="1886528"/>
            <a:ext cx="9148233" cy="2060061"/>
          </a:xfrm>
        </p:spPr>
        <p:txBody>
          <a:bodyPr lIns="0" tIns="0" rIns="0" bIns="0" anchor="t" anchorCtr="0">
            <a:noAutofit/>
          </a:bodyPr>
          <a:lstStyle>
            <a:lvl1pPr marL="120648" indent="-120648" algn="l">
              <a:lnSpc>
                <a:spcPts val="4000"/>
              </a:lnSpc>
              <a:defRPr sz="2933">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61671" y="4876801"/>
            <a:ext cx="8308053" cy="1153580"/>
          </a:xfrm>
          <a:prstGeom prst="rect">
            <a:avLst/>
          </a:prstGeom>
        </p:spPr>
        <p:txBody>
          <a:bodyPr lIns="0" tIns="0" rIns="0" bIns="0">
            <a:noAutofit/>
          </a:bodyPr>
          <a:lstStyle>
            <a:lvl1pPr marL="0" indent="0">
              <a:lnSpc>
                <a:spcPct val="100000"/>
              </a:lnSpc>
              <a:spcBef>
                <a:spcPts val="0"/>
              </a:spcBef>
              <a:spcAft>
                <a:spcPts val="0"/>
              </a:spcAft>
              <a:buNone/>
              <a:defRPr sz="1600" b="1">
                <a:solidFill>
                  <a:schemeClr val="bg1"/>
                </a:solidFill>
              </a:defRPr>
            </a:lvl1pPr>
            <a:lvl2pPr marL="0" indent="0">
              <a:lnSpc>
                <a:spcPct val="100000"/>
              </a:lnSpc>
              <a:spcBef>
                <a:spcPts val="0"/>
              </a:spcBef>
              <a:spcAft>
                <a:spcPts val="0"/>
              </a:spcAft>
              <a:buNone/>
              <a:defRPr sz="1600" b="0">
                <a:solidFill>
                  <a:schemeClr val="bg1"/>
                </a:solidFill>
              </a:defRPr>
            </a:lvl2pPr>
            <a:lvl3pPr marL="1219170" indent="0">
              <a:buNone/>
              <a:defRPr sz="1600" b="1">
                <a:solidFill>
                  <a:schemeClr val="bg1"/>
                </a:solidFill>
              </a:defRPr>
            </a:lvl3pPr>
            <a:lvl4pPr marL="1828754" indent="0">
              <a:buNone/>
              <a:defRPr sz="1600" b="1">
                <a:solidFill>
                  <a:schemeClr val="bg1"/>
                </a:solidFill>
              </a:defRPr>
            </a:lvl4pPr>
            <a:lvl5pPr marL="2438339" indent="0">
              <a:buNone/>
              <a:defRPr sz="1600" b="1">
                <a:solidFill>
                  <a:schemeClr val="bg1"/>
                </a:solidFill>
              </a:defRPr>
            </a:lvl5pPr>
          </a:lstStyle>
          <a:p>
            <a:pPr lvl="0"/>
            <a:r>
              <a:rPr lang="en-US"/>
              <a:t>Click to edit Master text styles</a:t>
            </a:r>
          </a:p>
          <a:p>
            <a:pPr lvl="1"/>
            <a:r>
              <a:rPr lang="en-US"/>
              <a:t>Second level</a:t>
            </a:r>
          </a:p>
        </p:txBody>
      </p:sp>
      <p:sp>
        <p:nvSpPr>
          <p:cNvPr id="7" name="TextBox 6">
            <a:extLst>
              <a:ext uri="{FF2B5EF4-FFF2-40B4-BE49-F238E27FC236}">
                <a16:creationId xmlns:a16="http://schemas.microsoft.com/office/drawing/2014/main" id="{C93B8A22-11C6-CA47-8652-F2A8B1D21592}"/>
              </a:ext>
            </a:extLst>
          </p:cNvPr>
          <p:cNvSpPr txBox="1"/>
          <p:nvPr/>
        </p:nvSpPr>
        <p:spPr>
          <a:xfrm>
            <a:off x="252978" y="6591636"/>
            <a:ext cx="6158236" cy="230832"/>
          </a:xfrm>
          <a:prstGeom prst="rect">
            <a:avLst/>
          </a:prstGeom>
          <a:noFill/>
        </p:spPr>
        <p:txBody>
          <a:bodyPr wrap="square" rtlCol="0">
            <a:spAutoFit/>
          </a:bodyPr>
          <a:lstStyle/>
          <a:p>
            <a:r>
              <a:rPr lang="en-US" sz="900" b="0" i="0" kern="1200" dirty="0">
                <a:solidFill>
                  <a:schemeClr val="tx1">
                    <a:lumMod val="50000"/>
                    <a:lumOff val="50000"/>
                  </a:schemeClr>
                </a:solidFill>
                <a:effectLst/>
                <a:latin typeface="+mn-lt"/>
                <a:ea typeface="+mn-ea"/>
                <a:cs typeface="+mn-cs"/>
              </a:rPr>
              <a:t>© 2019 Association of International Certified Professional Accountants. All rights reserved.</a:t>
            </a:r>
            <a:endParaRPr lang="en-US" sz="900" dirty="0">
              <a:solidFill>
                <a:schemeClr val="tx1">
                  <a:lumMod val="50000"/>
                  <a:lumOff val="50000"/>
                </a:schemeClr>
              </a:solidFill>
            </a:endParaRPr>
          </a:p>
        </p:txBody>
      </p:sp>
      <p:pic>
        <p:nvPicPr>
          <p:cNvPr id="6" name="Picture 5">
            <a:extLst>
              <a:ext uri="{FF2B5EF4-FFF2-40B4-BE49-F238E27FC236}">
                <a16:creationId xmlns:a16="http://schemas.microsoft.com/office/drawing/2014/main" id="{EA1F8FBC-11D7-428D-BB88-B5D25BA25D45}"/>
              </a:ext>
            </a:extLst>
          </p:cNvPr>
          <p:cNvPicPr>
            <a:picLocks noChangeAspect="1"/>
          </p:cNvPicPr>
          <p:nvPr/>
        </p:nvPicPr>
        <p:blipFill>
          <a:blip r:embed="rId3"/>
          <a:stretch>
            <a:fillRect/>
          </a:stretch>
        </p:blipFill>
        <p:spPr>
          <a:xfrm>
            <a:off x="664929" y="736815"/>
            <a:ext cx="2588663" cy="822053"/>
          </a:xfrm>
          <a:prstGeom prst="rect">
            <a:avLst/>
          </a:prstGeom>
        </p:spPr>
      </p:pic>
      <p:sp>
        <p:nvSpPr>
          <p:cNvPr id="3" name="Footer Placeholder 2">
            <a:extLst>
              <a:ext uri="{FF2B5EF4-FFF2-40B4-BE49-F238E27FC236}">
                <a16:creationId xmlns:a16="http://schemas.microsoft.com/office/drawing/2014/main" id="{5A4C60FC-B4B8-4DC2-B7DE-17037C09F0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995CA9-D750-4090-8207-7F8341854A08}"/>
              </a:ext>
            </a:extLst>
          </p:cNvPr>
          <p:cNvSpPr>
            <a:spLocks noGrp="1"/>
          </p:cNvSpPr>
          <p:nvPr>
            <p:ph type="sldNum" sz="quarter" idx="12"/>
          </p:nvPr>
        </p:nvSpPr>
        <p:spPr>
          <a:xfrm>
            <a:off x="8610600" y="6145435"/>
            <a:ext cx="2743200" cy="366183"/>
          </a:xfrm>
          <a:prstGeom prst="rect">
            <a:avLst/>
          </a:prstGeom>
        </p:spPr>
        <p:txBody>
          <a:bodyPr/>
          <a:lstStyle>
            <a:lvl1pPr algn="r">
              <a:defRPr sz="1867">
                <a:solidFill>
                  <a:schemeClr val="bg1">
                    <a:lumMod val="50000"/>
                  </a:schemeClr>
                </a:solidFill>
              </a:defRPr>
            </a:lvl1pPr>
          </a:lstStyle>
          <a:p>
            <a:fld id="{4289E41F-CF02-46FF-ABA2-A615FE2BB764}" type="slidenum">
              <a:rPr lang="en-US" smtClean="0"/>
              <a:t>‹#›</a:t>
            </a:fld>
            <a:endParaRPr lang="en-US"/>
          </a:p>
        </p:txBody>
      </p:sp>
    </p:spTree>
    <p:extLst>
      <p:ext uri="{BB962C8B-B14F-4D97-AF65-F5344CB8AC3E}">
        <p14:creationId xmlns:p14="http://schemas.microsoft.com/office/powerpoint/2010/main" val="86356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4" name="Picture 3" descr="Association_PPT_Back_Horz_Adjustr2-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 y="1"/>
            <a:ext cx="12199733" cy="6870225"/>
          </a:xfrm>
          <a:prstGeom prst="rect">
            <a:avLst/>
          </a:prstGeom>
        </p:spPr>
      </p:pic>
      <p:pic>
        <p:nvPicPr>
          <p:cNvPr id="5" name="Picture 4" descr="Association_PPT_Back_Horz_Adjustr2-03.png"/>
          <p:cNvPicPr>
            <a:picLocks noChangeAspect="1"/>
          </p:cNvPicPr>
          <p:nvPr/>
        </p:nvPicPr>
        <p:blipFill rotWithShape="1">
          <a:blip r:embed="rId2">
            <a:extLst>
              <a:ext uri="{28A0092B-C50C-407E-A947-70E740481C1C}">
                <a14:useLocalDpi xmlns:a14="http://schemas.microsoft.com/office/drawing/2010/main" val="0"/>
              </a:ext>
            </a:extLst>
          </a:blip>
          <a:srcRect t="369" r="369"/>
          <a:stretch/>
        </p:blipFill>
        <p:spPr>
          <a:xfrm>
            <a:off x="-7733" y="1"/>
            <a:ext cx="12199733" cy="6870225"/>
          </a:xfrm>
          <a:prstGeom prst="rect">
            <a:avLst/>
          </a:prstGeom>
        </p:spPr>
      </p:pic>
      <p:sp>
        <p:nvSpPr>
          <p:cNvPr id="7" name="Text Placeholder 6"/>
          <p:cNvSpPr>
            <a:spLocks noGrp="1"/>
          </p:cNvSpPr>
          <p:nvPr>
            <p:ph type="body" sz="quarter" idx="10"/>
          </p:nvPr>
        </p:nvSpPr>
        <p:spPr>
          <a:xfrm>
            <a:off x="664929" y="2269549"/>
            <a:ext cx="9818492" cy="3858676"/>
          </a:xfrm>
          <a:prstGeom prst="rect">
            <a:avLst/>
          </a:prstGeo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Click to edit Master text styles</a:t>
            </a:r>
          </a:p>
        </p:txBody>
      </p:sp>
      <p:sp>
        <p:nvSpPr>
          <p:cNvPr id="6" name="TextBox 5">
            <a:extLst>
              <a:ext uri="{FF2B5EF4-FFF2-40B4-BE49-F238E27FC236}">
                <a16:creationId xmlns:a16="http://schemas.microsoft.com/office/drawing/2014/main" id="{5B5D1DAB-4A2B-EE4B-BD0A-F93B49F71017}"/>
              </a:ext>
            </a:extLst>
          </p:cNvPr>
          <p:cNvSpPr txBox="1"/>
          <p:nvPr/>
        </p:nvSpPr>
        <p:spPr>
          <a:xfrm>
            <a:off x="174473" y="6498228"/>
            <a:ext cx="6158236" cy="230832"/>
          </a:xfrm>
          <a:prstGeom prst="rect">
            <a:avLst/>
          </a:prstGeom>
          <a:noFill/>
        </p:spPr>
        <p:txBody>
          <a:bodyPr wrap="square" rtlCol="0">
            <a:spAutoFit/>
          </a:bodyPr>
          <a:lstStyle/>
          <a:p>
            <a:r>
              <a:rPr lang="en-US" sz="900" b="0" i="0" kern="1200" dirty="0">
                <a:solidFill>
                  <a:schemeClr val="tx1">
                    <a:lumMod val="50000"/>
                    <a:lumOff val="50000"/>
                  </a:schemeClr>
                </a:solidFill>
                <a:effectLst/>
                <a:latin typeface="+mn-lt"/>
                <a:ea typeface="+mn-ea"/>
                <a:cs typeface="+mn-cs"/>
              </a:rPr>
              <a:t>© 2019 Association of International Certified Professional Accountants. All rights reserved.</a:t>
            </a:r>
            <a:endParaRPr lang="en-US" sz="900" dirty="0">
              <a:solidFill>
                <a:schemeClr val="tx1">
                  <a:lumMod val="50000"/>
                  <a:lumOff val="50000"/>
                </a:schemeClr>
              </a:solidFill>
            </a:endParaRPr>
          </a:p>
        </p:txBody>
      </p:sp>
      <p:pic>
        <p:nvPicPr>
          <p:cNvPr id="8" name="Picture 7">
            <a:extLst>
              <a:ext uri="{FF2B5EF4-FFF2-40B4-BE49-F238E27FC236}">
                <a16:creationId xmlns:a16="http://schemas.microsoft.com/office/drawing/2014/main" id="{DDE6E317-E7BF-48ED-BC5F-2C214CAB2233}"/>
              </a:ext>
            </a:extLst>
          </p:cNvPr>
          <p:cNvPicPr>
            <a:picLocks noChangeAspect="1"/>
          </p:cNvPicPr>
          <p:nvPr/>
        </p:nvPicPr>
        <p:blipFill>
          <a:blip r:embed="rId3"/>
          <a:stretch>
            <a:fillRect/>
          </a:stretch>
        </p:blipFill>
        <p:spPr>
          <a:xfrm>
            <a:off x="664929" y="714647"/>
            <a:ext cx="2588663" cy="822053"/>
          </a:xfrm>
          <a:prstGeom prst="rect">
            <a:avLst/>
          </a:prstGeom>
        </p:spPr>
      </p:pic>
      <p:sp>
        <p:nvSpPr>
          <p:cNvPr id="2" name="Footer Placeholder 1">
            <a:extLst>
              <a:ext uri="{FF2B5EF4-FFF2-40B4-BE49-F238E27FC236}">
                <a16:creationId xmlns:a16="http://schemas.microsoft.com/office/drawing/2014/main" id="{34E83886-4BAB-4B76-8479-B83D8A1246EB}"/>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DA2E79A0-B4EC-4541-9981-CD1B7AE80287}"/>
              </a:ext>
            </a:extLst>
          </p:cNvPr>
          <p:cNvSpPr>
            <a:spLocks noGrp="1"/>
          </p:cNvSpPr>
          <p:nvPr>
            <p:ph type="sldNum" sz="quarter" idx="12"/>
          </p:nvPr>
        </p:nvSpPr>
        <p:spPr>
          <a:xfrm>
            <a:off x="8610600" y="6145435"/>
            <a:ext cx="2743200" cy="366183"/>
          </a:xfrm>
          <a:prstGeom prst="rect">
            <a:avLst/>
          </a:prstGeom>
        </p:spPr>
        <p:txBody>
          <a:bodyPr/>
          <a:lstStyle>
            <a:lvl1pPr algn="r">
              <a:defRPr sz="1867">
                <a:solidFill>
                  <a:schemeClr val="bg1">
                    <a:lumMod val="50000"/>
                  </a:schemeClr>
                </a:solidFill>
              </a:defRPr>
            </a:lvl1pPr>
          </a:lstStyle>
          <a:p>
            <a:fld id="{4289E41F-CF02-46FF-ABA2-A615FE2BB764}" type="slidenum">
              <a:rPr lang="en-US" smtClean="0"/>
              <a:t>‹#›</a:t>
            </a:fld>
            <a:endParaRPr lang="en-US"/>
          </a:p>
        </p:txBody>
      </p:sp>
    </p:spTree>
    <p:extLst>
      <p:ext uri="{BB962C8B-B14F-4D97-AF65-F5344CB8AC3E}">
        <p14:creationId xmlns:p14="http://schemas.microsoft.com/office/powerpoint/2010/main" val="3285416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purple solid">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61670" y="2188434"/>
            <a:ext cx="9818492" cy="3858676"/>
          </a:xfrm>
          <a:prstGeom prst="rect">
            <a:avLst/>
          </a:prstGeom>
        </p:spPr>
        <p:txBody>
          <a:bodyPr lIns="0" tIns="0" rIns="0" bIns="0">
            <a:noAutofit/>
          </a:bodyPr>
          <a:lstStyle>
            <a:lvl1pPr marL="0" indent="0">
              <a:lnSpc>
                <a:spcPts val="8533"/>
              </a:lnSpc>
              <a:spcBef>
                <a:spcPts val="0"/>
              </a:spcBef>
              <a:buNone/>
              <a:defRPr sz="8000">
                <a:solidFill>
                  <a:srgbClr val="FFFFFF"/>
                </a:solidFill>
              </a:defRPr>
            </a:lvl1pPr>
          </a:lstStyle>
          <a:p>
            <a:pPr lvl="0"/>
            <a:r>
              <a:rPr lang="en-US"/>
              <a:t>Click to edit Master text styles</a:t>
            </a:r>
          </a:p>
        </p:txBody>
      </p:sp>
      <p:pic>
        <p:nvPicPr>
          <p:cNvPr id="3" name="Picture 2">
            <a:extLst>
              <a:ext uri="{FF2B5EF4-FFF2-40B4-BE49-F238E27FC236}">
                <a16:creationId xmlns:a16="http://schemas.microsoft.com/office/drawing/2014/main" id="{F043923D-4140-46D1-9FC4-FE9552ECA947}"/>
              </a:ext>
            </a:extLst>
          </p:cNvPr>
          <p:cNvPicPr>
            <a:picLocks noChangeAspect="1"/>
          </p:cNvPicPr>
          <p:nvPr/>
        </p:nvPicPr>
        <p:blipFill>
          <a:blip r:embed="rId2"/>
          <a:stretch>
            <a:fillRect/>
          </a:stretch>
        </p:blipFill>
        <p:spPr>
          <a:xfrm>
            <a:off x="664929" y="714647"/>
            <a:ext cx="2588663" cy="822053"/>
          </a:xfrm>
          <a:prstGeom prst="rect">
            <a:avLst/>
          </a:prstGeom>
        </p:spPr>
      </p:pic>
      <p:sp>
        <p:nvSpPr>
          <p:cNvPr id="2" name="Footer Placeholder 1">
            <a:extLst>
              <a:ext uri="{FF2B5EF4-FFF2-40B4-BE49-F238E27FC236}">
                <a16:creationId xmlns:a16="http://schemas.microsoft.com/office/drawing/2014/main" id="{63C2022F-F971-448B-A048-8D358B7ED5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4E112-7050-49B0-AE76-EEFC7276E743}"/>
              </a:ext>
            </a:extLst>
          </p:cNvPr>
          <p:cNvSpPr>
            <a:spLocks noGrp="1"/>
          </p:cNvSpPr>
          <p:nvPr>
            <p:ph type="sldNum" sz="quarter" idx="12"/>
          </p:nvPr>
        </p:nvSpPr>
        <p:spPr>
          <a:xfrm>
            <a:off x="8610600" y="6145435"/>
            <a:ext cx="2743200" cy="366183"/>
          </a:xfrm>
          <a:prstGeom prst="rect">
            <a:avLst/>
          </a:prstGeom>
        </p:spPr>
        <p:txBody>
          <a:bodyPr/>
          <a:lstStyle>
            <a:lvl1pPr algn="r">
              <a:defRPr sz="1867">
                <a:solidFill>
                  <a:schemeClr val="bg1">
                    <a:lumMod val="50000"/>
                  </a:schemeClr>
                </a:solidFill>
              </a:defRPr>
            </a:lvl1pPr>
          </a:lstStyle>
          <a:p>
            <a:fld id="{4289E41F-CF02-46FF-ABA2-A615FE2BB764}" type="slidenum">
              <a:rPr lang="en-US" smtClean="0"/>
              <a:t>‹#›</a:t>
            </a:fld>
            <a:endParaRPr lang="en-US"/>
          </a:p>
        </p:txBody>
      </p:sp>
    </p:spTree>
    <p:extLst>
      <p:ext uri="{BB962C8B-B14F-4D97-AF65-F5344CB8AC3E}">
        <p14:creationId xmlns:p14="http://schemas.microsoft.com/office/powerpoint/2010/main" val="3649563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rotWithShape="1">
          <a:blip r:embed="rId2">
            <a:extLst>
              <a:ext uri="{28A0092B-C50C-407E-A947-70E740481C1C}">
                <a14:useLocalDpi xmlns:a14="http://schemas.microsoft.com/office/drawing/2010/main" val="0"/>
              </a:ext>
            </a:extLst>
          </a:blip>
          <a:srcRect t="430" r="253"/>
          <a:stretch/>
        </p:blipFill>
        <p:spPr>
          <a:xfrm>
            <a:off x="-7733" y="0"/>
            <a:ext cx="12199733" cy="6858000"/>
          </a:xfrm>
          <a:prstGeom prst="rect">
            <a:avLst/>
          </a:prstGeom>
        </p:spPr>
      </p:pic>
      <p:sp>
        <p:nvSpPr>
          <p:cNvPr id="9" name="TextBox 8"/>
          <p:cNvSpPr txBox="1"/>
          <p:nvPr/>
        </p:nvSpPr>
        <p:spPr>
          <a:xfrm>
            <a:off x="661671" y="4326538"/>
            <a:ext cx="7719871" cy="1518364"/>
          </a:xfrm>
          <a:prstGeom prst="rect">
            <a:avLst/>
          </a:prstGeom>
          <a:noFill/>
        </p:spPr>
        <p:txBody>
          <a:bodyPr wrap="square" lIns="0" tIns="0" bIns="0" rtlCol="0">
            <a:noAutofit/>
          </a:bodyPr>
          <a:lstStyle/>
          <a:p>
            <a:r>
              <a:rPr lang="en-US" sz="9066" dirty="0">
                <a:solidFill>
                  <a:srgbClr val="FFFFFF"/>
                </a:solidFill>
              </a:rPr>
              <a:t>Thank you</a:t>
            </a:r>
          </a:p>
        </p:txBody>
      </p:sp>
      <p:sp>
        <p:nvSpPr>
          <p:cNvPr id="10" name="TextBox 9"/>
          <p:cNvSpPr txBox="1"/>
          <p:nvPr/>
        </p:nvSpPr>
        <p:spPr>
          <a:xfrm>
            <a:off x="555829" y="5917426"/>
            <a:ext cx="11258219" cy="584968"/>
          </a:xfrm>
          <a:prstGeom prst="rect">
            <a:avLst/>
          </a:prstGeom>
          <a:noFill/>
        </p:spPr>
        <p:txBody>
          <a:bodyPr wrap="square" rtlCol="0">
            <a:spAutoFit/>
          </a:bodyPr>
          <a:lstStyle/>
          <a:p>
            <a:r>
              <a:rPr lang="en-US" sz="1067" b="0" i="0" kern="1200" dirty="0">
                <a:solidFill>
                  <a:schemeClr val="bg1"/>
                </a:solidFill>
                <a:effectLst/>
                <a:latin typeface="+mn-lt"/>
                <a:ea typeface="+mn-ea"/>
                <a:cs typeface="+mn-cs"/>
              </a:rPr>
              <a:t>© 2019 Association of International Certified Professional Accountants. All rights reserved. </a:t>
            </a:r>
            <a:r>
              <a:rPr lang="en-US" sz="1067" dirty="0">
                <a:solidFill>
                  <a:schemeClr val="bg1"/>
                </a:solidFill>
              </a:rPr>
              <a:t>This presentation’s images are subject to copyright protection and used under license from third parties. </a:t>
            </a:r>
            <a:r>
              <a:rPr lang="en-US" sz="1067" b="0" i="0" u="none" strike="noStrike" kern="1200" dirty="0">
                <a:solidFill>
                  <a:schemeClr val="bg1"/>
                </a:solidFill>
                <a:effectLst/>
                <a:latin typeface="+mn-lt"/>
                <a:ea typeface="+mn-ea"/>
                <a:cs typeface="+mn-cs"/>
              </a:rPr>
              <a:t>No further use of images is permitted and use of copyrighted images outside the licensed scope constitutes copyright infringement and subjects the user to monetary damages and other penalties. </a:t>
            </a:r>
            <a:endParaRPr lang="en-US" sz="1067" dirty="0">
              <a:solidFill>
                <a:schemeClr val="bg1"/>
              </a:solidFill>
            </a:endParaRPr>
          </a:p>
        </p:txBody>
      </p:sp>
      <p:pic>
        <p:nvPicPr>
          <p:cNvPr id="7" name="Picture 6">
            <a:extLst>
              <a:ext uri="{FF2B5EF4-FFF2-40B4-BE49-F238E27FC236}">
                <a16:creationId xmlns:a16="http://schemas.microsoft.com/office/drawing/2014/main" id="{B0699AF8-1E7D-DA48-8019-A6FDE65E5EE4}"/>
              </a:ext>
            </a:extLst>
          </p:cNvPr>
          <p:cNvPicPr>
            <a:picLocks noChangeAspect="1"/>
          </p:cNvPicPr>
          <p:nvPr/>
        </p:nvPicPr>
        <p:blipFill>
          <a:blip r:embed="rId3"/>
          <a:stretch>
            <a:fillRect/>
          </a:stretch>
        </p:blipFill>
        <p:spPr>
          <a:xfrm>
            <a:off x="664929" y="714647"/>
            <a:ext cx="2588663" cy="822053"/>
          </a:xfrm>
          <a:prstGeom prst="rect">
            <a:avLst/>
          </a:prstGeom>
        </p:spPr>
      </p:pic>
    </p:spTree>
    <p:extLst>
      <p:ext uri="{BB962C8B-B14F-4D97-AF65-F5344CB8AC3E}">
        <p14:creationId xmlns:p14="http://schemas.microsoft.com/office/powerpoint/2010/main" val="1117565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9859-AAAB-45EF-BAC3-4FF17BA4CD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737B6-309A-4256-8413-C6155877A7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464422-86B5-481B-8940-2EC7332DB6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F7CEE8E-60B6-43F2-871B-DC1280DCC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73424-B1AD-4133-966F-DC4262DDB463}"/>
              </a:ext>
            </a:extLst>
          </p:cNvPr>
          <p:cNvSpPr>
            <a:spLocks noGrp="1"/>
          </p:cNvSpPr>
          <p:nvPr>
            <p:ph type="sldNum" sz="quarter" idx="12"/>
          </p:nvPr>
        </p:nvSpPr>
        <p:spPr/>
        <p:txBody>
          <a:bodyPr/>
          <a:lstStyle/>
          <a:p>
            <a:fld id="{4289E41F-CF02-46FF-ABA2-A615FE2BB764}" type="slidenum">
              <a:rPr lang="en-US" smtClean="0"/>
              <a:t>‹#›</a:t>
            </a:fld>
            <a:endParaRPr lang="en-US"/>
          </a:p>
        </p:txBody>
      </p:sp>
    </p:spTree>
    <p:extLst>
      <p:ext uri="{BB962C8B-B14F-4D97-AF65-F5344CB8AC3E}">
        <p14:creationId xmlns:p14="http://schemas.microsoft.com/office/powerpoint/2010/main" val="3051884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98D9-8157-4686-A321-6DE6223B9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AD78E-5F2F-43A1-BA48-2B7CF669C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9674A-E407-41D9-A0A9-352248E0046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FF07290-236C-48B9-BD4F-24AAF9D8A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98F6B-0A95-4A20-830F-97974FE11716}"/>
              </a:ext>
            </a:extLst>
          </p:cNvPr>
          <p:cNvSpPr>
            <a:spLocks noGrp="1"/>
          </p:cNvSpPr>
          <p:nvPr>
            <p:ph type="sldNum" sz="quarter" idx="12"/>
          </p:nvPr>
        </p:nvSpPr>
        <p:spPr/>
        <p:txBody>
          <a:bodyPr/>
          <a:lstStyle/>
          <a:p>
            <a:fld id="{4289E41F-CF02-46FF-ABA2-A615FE2BB764}" type="slidenum">
              <a:rPr lang="en-US" smtClean="0"/>
              <a:t>‹#›</a:t>
            </a:fld>
            <a:endParaRPr lang="en-US"/>
          </a:p>
        </p:txBody>
      </p:sp>
    </p:spTree>
    <p:extLst>
      <p:ext uri="{BB962C8B-B14F-4D97-AF65-F5344CB8AC3E}">
        <p14:creationId xmlns:p14="http://schemas.microsoft.com/office/powerpoint/2010/main" val="1165495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9BD3-0650-45B2-A0E4-9629A720C1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9D28D3-CB1C-47D6-86EA-74226D256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125266-9275-44C4-909F-C5AFE7483B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47EF3EE-1407-4DBF-A5C2-5F92D2452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C426DD-3801-4713-A6D0-7BE8934A5A9F}"/>
              </a:ext>
            </a:extLst>
          </p:cNvPr>
          <p:cNvSpPr>
            <a:spLocks noGrp="1"/>
          </p:cNvSpPr>
          <p:nvPr>
            <p:ph type="sldNum" sz="quarter" idx="12"/>
          </p:nvPr>
        </p:nvSpPr>
        <p:spPr/>
        <p:txBody>
          <a:bodyPr/>
          <a:lstStyle/>
          <a:p>
            <a:fld id="{4289E41F-CF02-46FF-ABA2-A615FE2BB764}" type="slidenum">
              <a:rPr lang="en-US" smtClean="0"/>
              <a:t>‹#›</a:t>
            </a:fld>
            <a:endParaRPr lang="en-US"/>
          </a:p>
        </p:txBody>
      </p:sp>
    </p:spTree>
    <p:extLst>
      <p:ext uri="{BB962C8B-B14F-4D97-AF65-F5344CB8AC3E}">
        <p14:creationId xmlns:p14="http://schemas.microsoft.com/office/powerpoint/2010/main" val="165017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665560" y="487680"/>
            <a:ext cx="4866561" cy="792480"/>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1"/>
            <a:ext cx="486833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9026" indent="-296326">
              <a:lnSpc>
                <a:spcPct val="100000"/>
              </a:lnSpc>
              <a:spcBef>
                <a:spcPts val="0"/>
              </a:spcBef>
              <a:spcAft>
                <a:spcPts val="1600"/>
              </a:spcAft>
              <a:buFont typeface="Arial"/>
              <a:buChar char="•"/>
              <a:tabLst/>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
        <p:nvSpPr>
          <p:cNvPr id="4" name="Footer Placeholder 3">
            <a:extLst>
              <a:ext uri="{FF2B5EF4-FFF2-40B4-BE49-F238E27FC236}">
                <a16:creationId xmlns:a16="http://schemas.microsoft.com/office/drawing/2014/main" id="{2BFD8D8C-F809-4257-A86C-53E5A7351BD0}"/>
              </a:ext>
            </a:extLst>
          </p:cNvPr>
          <p:cNvSpPr>
            <a:spLocks noGrp="1"/>
          </p:cNvSpPr>
          <p:nvPr>
            <p:ph type="ftr" sz="quarter" idx="10"/>
          </p:nvPr>
        </p:nvSpPr>
        <p:spPr>
          <a:xfrm>
            <a:off x="8077200" y="6491817"/>
            <a:ext cx="4114800" cy="366183"/>
          </a:xfrm>
        </p:spPr>
        <p:txBody>
          <a:bodyPr/>
          <a:lstStyle>
            <a:lvl1pPr algn="r">
              <a:defRPr/>
            </a:lvl1pPr>
          </a:lstStyle>
          <a:p>
            <a:fld id="{2C3B84F8-7547-48D1-98AB-051607E5199B}" type="slidenum">
              <a:rPr lang="en-US" smtClean="0"/>
              <a:pPr/>
              <a:t>‹#›</a:t>
            </a:fld>
            <a:endParaRPr lang="en-US" dirty="0"/>
          </a:p>
        </p:txBody>
      </p:sp>
    </p:spTree>
    <p:extLst>
      <p:ext uri="{BB962C8B-B14F-4D97-AF65-F5344CB8AC3E}">
        <p14:creationId xmlns:p14="http://schemas.microsoft.com/office/powerpoint/2010/main" val="399055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E1C6EAA-F5F3-47B0-90F0-90758270C5B2}"/>
              </a:ext>
            </a:extLst>
          </p:cNvPr>
          <p:cNvSpPr>
            <a:spLocks noGrp="1" noChangeAspect="1"/>
          </p:cNvSpPr>
          <p:nvPr>
            <p:ph sz="quarter" idx="13"/>
          </p:nvPr>
        </p:nvSpPr>
        <p:spPr>
          <a:xfrm>
            <a:off x="1714500" y="1660204"/>
            <a:ext cx="4114800" cy="2057400"/>
          </a:xfrm>
        </p:spPr>
        <p:txBody>
          <a:bodyPr/>
          <a:lstStyle>
            <a:lvl1pPr marL="0" indent="0">
              <a:buNone/>
              <a:defRPr/>
            </a:lvl1pPr>
          </a:lstStyle>
          <a:p>
            <a:pPr lvl="0"/>
            <a:endParaRPr lang="en-US" dirty="0"/>
          </a:p>
        </p:txBody>
      </p:sp>
      <p:sp>
        <p:nvSpPr>
          <p:cNvPr id="8" name="Content Placeholder 5">
            <a:extLst>
              <a:ext uri="{FF2B5EF4-FFF2-40B4-BE49-F238E27FC236}">
                <a16:creationId xmlns:a16="http://schemas.microsoft.com/office/drawing/2014/main" id="{7F9424C2-54B4-442C-859E-3A1E2FF37082}"/>
              </a:ext>
            </a:extLst>
          </p:cNvPr>
          <p:cNvSpPr>
            <a:spLocks noGrp="1" noChangeAspect="1"/>
          </p:cNvSpPr>
          <p:nvPr>
            <p:ph sz="quarter" idx="14"/>
          </p:nvPr>
        </p:nvSpPr>
        <p:spPr>
          <a:xfrm>
            <a:off x="6362701" y="4169096"/>
            <a:ext cx="4114800" cy="2057400"/>
          </a:xfrm>
          <a:ln>
            <a:solidFill>
              <a:schemeClr val="bg2">
                <a:lumMod val="90000"/>
              </a:schemeClr>
            </a:solidFill>
          </a:ln>
        </p:spPr>
        <p:txBody>
          <a:bodyPr/>
          <a:lstStyle>
            <a:lvl1pPr marL="0" indent="0">
              <a:buNone/>
              <a:defRPr/>
            </a:lvl1pPr>
          </a:lstStyle>
          <a:p>
            <a:pPr lvl="0"/>
            <a:endParaRPr lang="en-US" dirty="0"/>
          </a:p>
        </p:txBody>
      </p:sp>
      <p:sp>
        <p:nvSpPr>
          <p:cNvPr id="9" name="Content Placeholder 5">
            <a:extLst>
              <a:ext uri="{FF2B5EF4-FFF2-40B4-BE49-F238E27FC236}">
                <a16:creationId xmlns:a16="http://schemas.microsoft.com/office/drawing/2014/main" id="{7541FFAD-C38E-4BF8-B4CE-37244CA1768D}"/>
              </a:ext>
            </a:extLst>
          </p:cNvPr>
          <p:cNvSpPr>
            <a:spLocks noGrp="1" noChangeAspect="1"/>
          </p:cNvSpPr>
          <p:nvPr>
            <p:ph sz="quarter" idx="15"/>
          </p:nvPr>
        </p:nvSpPr>
        <p:spPr>
          <a:xfrm>
            <a:off x="1714499" y="4169096"/>
            <a:ext cx="4114800" cy="2057400"/>
          </a:xfrm>
        </p:spPr>
        <p:txBody>
          <a:bodyPr/>
          <a:lstStyle>
            <a:lvl1pPr marL="0" indent="0">
              <a:buNone/>
              <a:defRPr/>
            </a:lvl1pPr>
          </a:lstStyle>
          <a:p>
            <a:pPr lvl="0"/>
            <a:endParaRPr lang="en-US" dirty="0"/>
          </a:p>
        </p:txBody>
      </p:sp>
      <p:sp>
        <p:nvSpPr>
          <p:cNvPr id="10" name="Content Placeholder 5">
            <a:extLst>
              <a:ext uri="{FF2B5EF4-FFF2-40B4-BE49-F238E27FC236}">
                <a16:creationId xmlns:a16="http://schemas.microsoft.com/office/drawing/2014/main" id="{AF75D23F-3882-4609-A575-A6089051765D}"/>
              </a:ext>
            </a:extLst>
          </p:cNvPr>
          <p:cNvSpPr>
            <a:spLocks noGrp="1" noChangeAspect="1"/>
          </p:cNvSpPr>
          <p:nvPr>
            <p:ph sz="quarter" idx="16"/>
          </p:nvPr>
        </p:nvSpPr>
        <p:spPr>
          <a:xfrm>
            <a:off x="6362701" y="1673979"/>
            <a:ext cx="4114800" cy="2057400"/>
          </a:xfrm>
        </p:spPr>
        <p:txBody>
          <a:bodyPr/>
          <a:lstStyle>
            <a:lvl1pPr marL="0" indent="0">
              <a:buNone/>
              <a:defRPr/>
            </a:lvl1pPr>
          </a:lstStyle>
          <a:p>
            <a:pPr lvl="0"/>
            <a:endParaRPr lang="en-US" dirty="0"/>
          </a:p>
        </p:txBody>
      </p:sp>
      <p:sp>
        <p:nvSpPr>
          <p:cNvPr id="11" name="Title 1">
            <a:extLst>
              <a:ext uri="{FF2B5EF4-FFF2-40B4-BE49-F238E27FC236}">
                <a16:creationId xmlns:a16="http://schemas.microsoft.com/office/drawing/2014/main" id="{B51AD5B7-A266-46B1-8E12-1B0B6A4FA3E5}"/>
              </a:ext>
            </a:extLst>
          </p:cNvPr>
          <p:cNvSpPr>
            <a:spLocks noGrp="1"/>
          </p:cNvSpPr>
          <p:nvPr>
            <p:ph type="title" hasCustomPrompt="1"/>
          </p:nvPr>
        </p:nvSpPr>
        <p:spPr>
          <a:xfrm>
            <a:off x="838200" y="394295"/>
            <a:ext cx="10515600" cy="628246"/>
          </a:xfrm>
        </p:spPr>
        <p:txBody>
          <a:bodyPr/>
          <a:lstStyle>
            <a:lvl1pPr>
              <a:defRPr b="1"/>
            </a:lvl1pPr>
          </a:lstStyle>
          <a:p>
            <a:r>
              <a:rPr lang="en-US" dirty="0"/>
              <a:t>WHAT’S HAPPENING</a:t>
            </a:r>
          </a:p>
        </p:txBody>
      </p:sp>
      <p:sp>
        <p:nvSpPr>
          <p:cNvPr id="12" name="Text Placeholder 12">
            <a:extLst>
              <a:ext uri="{FF2B5EF4-FFF2-40B4-BE49-F238E27FC236}">
                <a16:creationId xmlns:a16="http://schemas.microsoft.com/office/drawing/2014/main" id="{E0B33ECC-2F8F-4713-AA90-88DCC9FA2EE1}"/>
              </a:ext>
            </a:extLst>
          </p:cNvPr>
          <p:cNvSpPr>
            <a:spLocks noGrp="1"/>
          </p:cNvSpPr>
          <p:nvPr>
            <p:ph type="body" sz="quarter" idx="17" hasCustomPrompt="1"/>
          </p:nvPr>
        </p:nvSpPr>
        <p:spPr>
          <a:xfrm>
            <a:off x="838200" y="1022541"/>
            <a:ext cx="10515600" cy="623888"/>
          </a:xfrm>
        </p:spPr>
        <p:txBody>
          <a:bodyPr/>
          <a:lstStyle>
            <a:lvl1pPr marL="0" indent="0">
              <a:buNone/>
              <a:defRPr i="1">
                <a:solidFill>
                  <a:schemeClr val="tx2">
                    <a:lumMod val="50000"/>
                    <a:lumOff val="50000"/>
                  </a:schemeClr>
                </a:solidFill>
              </a:defRPr>
            </a:lvl1pPr>
          </a:lstStyle>
          <a:p>
            <a:pPr lvl="0"/>
            <a:r>
              <a:rPr lang="en-US" i="1" dirty="0"/>
              <a:t>What’s happening?</a:t>
            </a:r>
            <a:endParaRPr lang="en-US" dirty="0"/>
          </a:p>
        </p:txBody>
      </p:sp>
      <p:sp>
        <p:nvSpPr>
          <p:cNvPr id="15" name="Slide Number Placeholder 4">
            <a:extLst>
              <a:ext uri="{FF2B5EF4-FFF2-40B4-BE49-F238E27FC236}">
                <a16:creationId xmlns:a16="http://schemas.microsoft.com/office/drawing/2014/main" id="{1C5895F5-009F-4149-8056-162AB2AD3A9E}"/>
              </a:ext>
            </a:extLst>
          </p:cNvPr>
          <p:cNvSpPr>
            <a:spLocks noGrp="1"/>
          </p:cNvSpPr>
          <p:nvPr>
            <p:ph type="sldNum" sz="quarter" idx="12"/>
          </p:nvPr>
        </p:nvSpPr>
        <p:spPr>
          <a:xfrm>
            <a:off x="8610600" y="6356352"/>
            <a:ext cx="2743200" cy="365125"/>
          </a:xfrm>
        </p:spPr>
        <p:txBody>
          <a:bodyPr/>
          <a:lstStyle/>
          <a:p>
            <a:fld id="{40DE162B-0E44-C048-BE6A-63889ACF0A39}" type="slidenum">
              <a:rPr lang="en-US" smtClean="0"/>
              <a:t>‹#›</a:t>
            </a:fld>
            <a:endParaRPr lang="en-US" dirty="0"/>
          </a:p>
        </p:txBody>
      </p:sp>
    </p:spTree>
    <p:extLst>
      <p:ext uri="{BB962C8B-B14F-4D97-AF65-F5344CB8AC3E}">
        <p14:creationId xmlns:p14="http://schemas.microsoft.com/office/powerpoint/2010/main" val="3968209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4295"/>
            <a:ext cx="10515600" cy="628246"/>
          </a:xfrm>
        </p:spPr>
        <p:txBody>
          <a:bodyPr/>
          <a:lstStyle>
            <a:lvl1pPr>
              <a:defRPr b="1"/>
            </a:lvl1pPr>
          </a:lstStyle>
          <a:p>
            <a:r>
              <a:rPr lang="en-US" dirty="0"/>
              <a:t>WHAT’S HAPPENING</a:t>
            </a:r>
          </a:p>
        </p:txBody>
      </p:sp>
      <p:sp>
        <p:nvSpPr>
          <p:cNvPr id="3" name="Content Placeholder 2"/>
          <p:cNvSpPr>
            <a:spLocks noGrp="1"/>
          </p:cNvSpPr>
          <p:nvPr>
            <p:ph sz="half" idx="1"/>
          </p:nvPr>
        </p:nvSpPr>
        <p:spPr>
          <a:xfrm>
            <a:off x="838200" y="1825627"/>
            <a:ext cx="10612571" cy="4326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4F4CB7B6-8318-490A-9A9B-22BF6BDDF1E6}"/>
              </a:ext>
            </a:extLst>
          </p:cNvPr>
          <p:cNvSpPr>
            <a:spLocks noGrp="1"/>
          </p:cNvSpPr>
          <p:nvPr>
            <p:ph type="body" sz="quarter" idx="13" hasCustomPrompt="1"/>
          </p:nvPr>
        </p:nvSpPr>
        <p:spPr>
          <a:xfrm>
            <a:off x="838200" y="1022541"/>
            <a:ext cx="10515600" cy="623888"/>
          </a:xfrm>
        </p:spPr>
        <p:txBody>
          <a:bodyPr/>
          <a:lstStyle>
            <a:lvl1pPr marL="0" indent="0">
              <a:buNone/>
              <a:defRPr i="1">
                <a:solidFill>
                  <a:schemeClr val="tx2">
                    <a:lumMod val="50000"/>
                    <a:lumOff val="50000"/>
                  </a:schemeClr>
                </a:solidFill>
              </a:defRPr>
            </a:lvl1pPr>
          </a:lstStyle>
          <a:p>
            <a:pPr lvl="0"/>
            <a:r>
              <a:rPr lang="en-US" i="1" dirty="0"/>
              <a:t>What’s happening?</a:t>
            </a:r>
            <a:endParaRPr lang="en-US" dirty="0"/>
          </a:p>
        </p:txBody>
      </p:sp>
      <p:sp>
        <p:nvSpPr>
          <p:cNvPr id="8" name="Slide Number Placeholder 4">
            <a:extLst>
              <a:ext uri="{FF2B5EF4-FFF2-40B4-BE49-F238E27FC236}">
                <a16:creationId xmlns:a16="http://schemas.microsoft.com/office/drawing/2014/main" id="{C118D938-6F4C-45C5-9522-D1D23F7336E9}"/>
              </a:ext>
            </a:extLst>
          </p:cNvPr>
          <p:cNvSpPr>
            <a:spLocks noGrp="1"/>
          </p:cNvSpPr>
          <p:nvPr>
            <p:ph type="sldNum" sz="quarter" idx="12"/>
          </p:nvPr>
        </p:nvSpPr>
        <p:spPr>
          <a:xfrm>
            <a:off x="8610600" y="6356352"/>
            <a:ext cx="2743200" cy="365125"/>
          </a:xfrm>
        </p:spPr>
        <p:txBody>
          <a:bodyPr/>
          <a:lstStyle/>
          <a:p>
            <a:fld id="{40DE162B-0E44-C048-BE6A-63889ACF0A39}" type="slidenum">
              <a:rPr lang="en-US" smtClean="0"/>
              <a:t>‹#›</a:t>
            </a:fld>
            <a:endParaRPr lang="en-US" dirty="0"/>
          </a:p>
        </p:txBody>
      </p:sp>
    </p:spTree>
    <p:extLst>
      <p:ext uri="{BB962C8B-B14F-4D97-AF65-F5344CB8AC3E}">
        <p14:creationId xmlns:p14="http://schemas.microsoft.com/office/powerpoint/2010/main" val="230107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94295"/>
            <a:ext cx="10515600" cy="628246"/>
          </a:xfrm>
        </p:spPr>
        <p:txBody>
          <a:bodyPr/>
          <a:lstStyle>
            <a:lvl1pPr>
              <a:defRPr b="1"/>
            </a:lvl1pPr>
          </a:lstStyle>
          <a:p>
            <a:r>
              <a:rPr lang="en-US" dirty="0"/>
              <a:t>WHAT’S HAPPENING</a:t>
            </a:r>
          </a:p>
        </p:txBody>
      </p:sp>
      <p:sp>
        <p:nvSpPr>
          <p:cNvPr id="3" name="Content Placeholder 2"/>
          <p:cNvSpPr>
            <a:spLocks noGrp="1"/>
          </p:cNvSpPr>
          <p:nvPr>
            <p:ph sz="half" idx="1"/>
          </p:nvPr>
        </p:nvSpPr>
        <p:spPr>
          <a:xfrm>
            <a:off x="838200" y="1825627"/>
            <a:ext cx="10612571" cy="4326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a:extLst>
              <a:ext uri="{FF2B5EF4-FFF2-40B4-BE49-F238E27FC236}">
                <a16:creationId xmlns:a16="http://schemas.microsoft.com/office/drawing/2014/main" id="{4F4CB7B6-8318-490A-9A9B-22BF6BDDF1E6}"/>
              </a:ext>
            </a:extLst>
          </p:cNvPr>
          <p:cNvSpPr>
            <a:spLocks noGrp="1"/>
          </p:cNvSpPr>
          <p:nvPr>
            <p:ph type="body" sz="quarter" idx="13" hasCustomPrompt="1"/>
          </p:nvPr>
        </p:nvSpPr>
        <p:spPr>
          <a:xfrm>
            <a:off x="838200" y="1022541"/>
            <a:ext cx="10515600" cy="623888"/>
          </a:xfrm>
        </p:spPr>
        <p:txBody>
          <a:bodyPr/>
          <a:lstStyle>
            <a:lvl1pPr marL="0" indent="0">
              <a:buNone/>
              <a:defRPr i="1">
                <a:solidFill>
                  <a:schemeClr val="tx2">
                    <a:lumMod val="50000"/>
                    <a:lumOff val="50000"/>
                  </a:schemeClr>
                </a:solidFill>
              </a:defRPr>
            </a:lvl1pPr>
          </a:lstStyle>
          <a:p>
            <a:pPr lvl="0"/>
            <a:r>
              <a:rPr lang="en-US" i="1" dirty="0"/>
              <a:t>What’s happening?</a:t>
            </a:r>
            <a:endParaRPr lang="en-US" dirty="0"/>
          </a:p>
        </p:txBody>
      </p:sp>
      <p:sp>
        <p:nvSpPr>
          <p:cNvPr id="8" name="Slide Number Placeholder 4">
            <a:extLst>
              <a:ext uri="{FF2B5EF4-FFF2-40B4-BE49-F238E27FC236}">
                <a16:creationId xmlns:a16="http://schemas.microsoft.com/office/drawing/2014/main" id="{61CEA1A0-C2A1-4627-8060-9BEB9A140B23}"/>
              </a:ext>
            </a:extLst>
          </p:cNvPr>
          <p:cNvSpPr>
            <a:spLocks noGrp="1"/>
          </p:cNvSpPr>
          <p:nvPr>
            <p:ph type="sldNum" sz="quarter" idx="12"/>
          </p:nvPr>
        </p:nvSpPr>
        <p:spPr>
          <a:xfrm>
            <a:off x="8610600" y="6356352"/>
            <a:ext cx="2743200" cy="365125"/>
          </a:xfrm>
          <a:prstGeom prst="rect">
            <a:avLst/>
          </a:prstGeom>
        </p:spPr>
        <p:txBody>
          <a:bodyPr/>
          <a:lstStyle/>
          <a:p>
            <a:fld id="{40DE162B-0E44-C048-BE6A-63889ACF0A39}" type="slidenum">
              <a:rPr lang="en-US" smtClean="0"/>
              <a:t>‹#›</a:t>
            </a:fld>
            <a:endParaRPr lang="en-US" dirty="0"/>
          </a:p>
        </p:txBody>
      </p:sp>
    </p:spTree>
    <p:extLst>
      <p:ext uri="{BB962C8B-B14F-4D97-AF65-F5344CB8AC3E}">
        <p14:creationId xmlns:p14="http://schemas.microsoft.com/office/powerpoint/2010/main" val="196428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665559" y="487680"/>
            <a:ext cx="6390791" cy="792480"/>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1"/>
            <a:ext cx="639256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6910" indent="-294210">
              <a:lnSpc>
                <a:spcPct val="100000"/>
              </a:lnSpc>
              <a:spcBef>
                <a:spcPts val="0"/>
              </a:spcBef>
              <a:spcAft>
                <a:spcPts val="1600"/>
              </a:spcAft>
              <a:buFont typeface="Arial"/>
              <a:buChar char="•"/>
              <a:tabLst/>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 Third Path-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069" y="0"/>
            <a:ext cx="4053931" cy="6858000"/>
          </a:xfrm>
          <a:prstGeom prst="rect">
            <a:avLst/>
          </a:prstGeom>
        </p:spPr>
      </p:pic>
      <p:pic>
        <p:nvPicPr>
          <p:cNvPr id="6" name="Picture 5" descr="Background Third Path-01.png"/>
          <p:cNvPicPr>
            <a:picLocks noChangeAspect="1"/>
          </p:cNvPicPr>
          <p:nvPr/>
        </p:nvPicPr>
        <p:blipFill rotWithShape="1">
          <a:blip r:embed="rId2">
            <a:extLst>
              <a:ext uri="{28A0092B-C50C-407E-A947-70E740481C1C}">
                <a14:useLocalDpi xmlns:a14="http://schemas.microsoft.com/office/drawing/2010/main" val="0"/>
              </a:ext>
            </a:extLst>
          </a:blip>
          <a:srcRect r="369" b="369"/>
          <a:stretch/>
        </p:blipFill>
        <p:spPr>
          <a:xfrm>
            <a:off x="8138069" y="0"/>
            <a:ext cx="4053932" cy="6858000"/>
          </a:xfrm>
          <a:prstGeom prst="rect">
            <a:avLst/>
          </a:prstGeom>
        </p:spPr>
      </p:pic>
      <p:sp>
        <p:nvSpPr>
          <p:cNvPr id="5" name="Footer Placeholder 4">
            <a:extLst>
              <a:ext uri="{FF2B5EF4-FFF2-40B4-BE49-F238E27FC236}">
                <a16:creationId xmlns:a16="http://schemas.microsoft.com/office/drawing/2014/main" id="{F029FB40-629E-4785-8D3D-4932C1FCD1A9}"/>
              </a:ext>
            </a:extLst>
          </p:cNvPr>
          <p:cNvSpPr>
            <a:spLocks noGrp="1"/>
          </p:cNvSpPr>
          <p:nvPr>
            <p:ph type="ftr" sz="quarter" idx="10"/>
          </p:nvPr>
        </p:nvSpPr>
        <p:spPr>
          <a:xfrm>
            <a:off x="8077200" y="6491817"/>
            <a:ext cx="4114800" cy="366183"/>
          </a:xfrm>
        </p:spPr>
        <p:txBody>
          <a:bodyPr/>
          <a:lstStyle>
            <a:lvl1pPr algn="r">
              <a:defRPr/>
            </a:lvl1pPr>
          </a:lstStyle>
          <a:p>
            <a:fld id="{119244BC-DF95-4A8D-BD1C-792481868DAF}" type="slidenum">
              <a:rPr lang="en-US" smtClean="0"/>
              <a:pPr/>
              <a:t>‹#›</a:t>
            </a:fld>
            <a:endParaRPr lang="en-US" dirty="0"/>
          </a:p>
        </p:txBody>
      </p:sp>
    </p:spTree>
    <p:extLst>
      <p:ext uri="{BB962C8B-B14F-4D97-AF65-F5344CB8AC3E}">
        <p14:creationId xmlns:p14="http://schemas.microsoft.com/office/powerpoint/2010/main" val="282208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665559" y="487680"/>
            <a:ext cx="8105907" cy="786453"/>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665558" y="1602318"/>
            <a:ext cx="8105908" cy="4466167"/>
          </a:xfrm>
          <a:prstGeom prst="rect">
            <a:avLst/>
          </a:prstGeom>
        </p:spPr>
        <p:txBody>
          <a:bodyPr lIns="0" tIns="0" rIns="0" bIns="0">
            <a:normAutofit/>
          </a:bodyPr>
          <a:lstStyle>
            <a:lvl1pPr marL="0" indent="0">
              <a:lnSpc>
                <a:spcPct val="100000"/>
              </a:lnSpc>
              <a:spcBef>
                <a:spcPts val="0"/>
              </a:spcBef>
              <a:spcAft>
                <a:spcPts val="1600"/>
              </a:spcAft>
              <a:buClrTx/>
              <a:buFontTx/>
              <a:buNone/>
              <a:defRPr sz="2667">
                <a:solidFill>
                  <a:schemeClr val="bg2"/>
                </a:solidFill>
              </a:defRPr>
            </a:lvl1pPr>
            <a:lvl2pPr marL="306910" indent="-294210">
              <a:lnSpc>
                <a:spcPct val="100000"/>
              </a:lnSpc>
              <a:spcBef>
                <a:spcPts val="0"/>
              </a:spcBef>
              <a:spcAft>
                <a:spcPts val="1600"/>
              </a:spcAft>
              <a:buFont typeface="Arial"/>
              <a:buChar char="•"/>
              <a:tabLst/>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9146707" y="-12191"/>
            <a:ext cx="3057485" cy="6870192"/>
          </a:xfrm>
          <a:prstGeom prst="rect">
            <a:avLst/>
          </a:prstGeom>
        </p:spPr>
      </p:pic>
      <p:pic>
        <p:nvPicPr>
          <p:cNvPr id="6" name="Picture 5" descr="Background Third Path-01.png"/>
          <p:cNvPicPr>
            <a:picLocks noChangeAspect="1"/>
          </p:cNvPicPr>
          <p:nvPr/>
        </p:nvPicPr>
        <p:blipFill rotWithShape="1">
          <a:blip r:embed="rId2">
            <a:alphaModFix/>
            <a:extLst>
              <a:ext uri="{28A0092B-C50C-407E-A947-70E740481C1C}">
                <a14:useLocalDpi xmlns:a14="http://schemas.microsoft.com/office/drawing/2010/main" val="0"/>
              </a:ext>
            </a:extLst>
          </a:blip>
          <a:srcRect l="10661" t="2150" r="21355" b="7548"/>
          <a:stretch/>
        </p:blipFill>
        <p:spPr>
          <a:xfrm>
            <a:off x="9146707" y="-12191"/>
            <a:ext cx="3057485" cy="6870192"/>
          </a:xfrm>
          <a:prstGeom prst="rect">
            <a:avLst/>
          </a:prstGeom>
        </p:spPr>
      </p:pic>
      <p:sp>
        <p:nvSpPr>
          <p:cNvPr id="3" name="Footer Placeholder 2">
            <a:extLst>
              <a:ext uri="{FF2B5EF4-FFF2-40B4-BE49-F238E27FC236}">
                <a16:creationId xmlns:a16="http://schemas.microsoft.com/office/drawing/2014/main" id="{E2157DF7-3388-4043-A0B8-DCCBACD659AB}"/>
              </a:ext>
            </a:extLst>
          </p:cNvPr>
          <p:cNvSpPr>
            <a:spLocks noGrp="1"/>
          </p:cNvSpPr>
          <p:nvPr>
            <p:ph type="ftr" sz="quarter" idx="14"/>
          </p:nvPr>
        </p:nvSpPr>
        <p:spPr>
          <a:xfrm>
            <a:off x="8077200" y="6472819"/>
            <a:ext cx="4114800" cy="366183"/>
          </a:xfrm>
        </p:spPr>
        <p:txBody>
          <a:bodyPr/>
          <a:lstStyle/>
          <a:p>
            <a:pPr algn="r"/>
            <a:fld id="{73B2C2A5-359B-4441-9C47-640D6AA5AE74}" type="slidenum">
              <a:rPr lang="en-US" smtClean="0"/>
              <a:pPr algn="r"/>
              <a:t>‹#›</a:t>
            </a:fld>
            <a:endParaRPr lang="en-US" dirty="0"/>
          </a:p>
        </p:txBody>
      </p:sp>
    </p:spTree>
    <p:extLst>
      <p:ext uri="{BB962C8B-B14F-4D97-AF65-F5344CB8AC3E}">
        <p14:creationId xmlns:p14="http://schemas.microsoft.com/office/powerpoint/2010/main" val="199933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a:alphaModFix/>
            <a:extLst>
              <a:ext uri="{28A0092B-C50C-407E-A947-70E740481C1C}">
                <a14:useLocalDpi xmlns:a14="http://schemas.microsoft.com/office/drawing/2010/main" val="0"/>
              </a:ext>
            </a:extLst>
          </a:blip>
          <a:srcRect l="46154" r="3880"/>
          <a:stretch/>
        </p:blipFill>
        <p:spPr>
          <a:xfrm>
            <a:off x="9163310" y="0"/>
            <a:ext cx="3045293" cy="6858000"/>
          </a:xfrm>
          <a:prstGeom prst="rect">
            <a:avLst/>
          </a:prstGeom>
        </p:spPr>
      </p:pic>
      <p:sp>
        <p:nvSpPr>
          <p:cNvPr id="2" name="Title 1"/>
          <p:cNvSpPr>
            <a:spLocks noGrp="1"/>
          </p:cNvSpPr>
          <p:nvPr>
            <p:ph type="title"/>
          </p:nvPr>
        </p:nvSpPr>
        <p:spPr>
          <a:xfrm>
            <a:off x="665559" y="487680"/>
            <a:ext cx="8107179" cy="792480"/>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665559" y="1602318"/>
            <a:ext cx="8107179" cy="4466167"/>
          </a:xfrm>
          <a:prstGeom prst="rect">
            <a:avLst/>
          </a:prstGeom>
        </p:spPr>
        <p:txBody>
          <a:bodyPr lIns="0" tIns="0" rIns="0" bIns="0">
            <a:normAutofit/>
          </a:bodyPr>
          <a:lstStyle>
            <a:lvl1pPr marL="0" indent="0">
              <a:lnSpc>
                <a:spcPct val="100000"/>
              </a:lnSpc>
              <a:spcBef>
                <a:spcPts val="800"/>
              </a:spcBef>
              <a:spcAft>
                <a:spcPts val="1600"/>
              </a:spcAft>
              <a:buClrTx/>
              <a:buFontTx/>
              <a:buNone/>
              <a:defRPr sz="2667">
                <a:solidFill>
                  <a:schemeClr val="bg2"/>
                </a:solidFill>
              </a:defRPr>
            </a:lvl1pPr>
            <a:lvl2pPr marL="306910" indent="-294210">
              <a:lnSpc>
                <a:spcPct val="100000"/>
              </a:lnSpc>
              <a:spcBef>
                <a:spcPts val="0"/>
              </a:spcBef>
              <a:spcAft>
                <a:spcPts val="1600"/>
              </a:spcAft>
              <a:buFont typeface="Arial"/>
              <a:buChar char="•"/>
              <a:tabLst/>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5C5067B-8597-4954-A84C-54E3A9F38ABF}"/>
              </a:ext>
            </a:extLst>
          </p:cNvPr>
          <p:cNvSpPr>
            <a:spLocks noGrp="1"/>
          </p:cNvSpPr>
          <p:nvPr>
            <p:ph type="ftr" sz="quarter" idx="14"/>
          </p:nvPr>
        </p:nvSpPr>
        <p:spPr>
          <a:xfrm>
            <a:off x="665559" y="6207550"/>
            <a:ext cx="4114800" cy="366183"/>
          </a:xfrm>
        </p:spPr>
        <p:txBody>
          <a:bodyPr/>
          <a:lstStyle/>
          <a:p>
            <a:endParaRPr lang="en-US"/>
          </a:p>
        </p:txBody>
      </p:sp>
    </p:spTree>
    <p:extLst>
      <p:ext uri="{BB962C8B-B14F-4D97-AF65-F5344CB8AC3E}">
        <p14:creationId xmlns:p14="http://schemas.microsoft.com/office/powerpoint/2010/main" val="192589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a:alphaModFix/>
            <a:extLst>
              <a:ext uri="{28A0092B-C50C-407E-A947-70E740481C1C}">
                <a14:useLocalDpi xmlns:a14="http://schemas.microsoft.com/office/drawing/2010/main" val="0"/>
              </a:ext>
            </a:extLst>
          </a:blip>
          <a:srcRect l="46154" r="3880"/>
          <a:stretch/>
        </p:blipFill>
        <p:spPr>
          <a:xfrm>
            <a:off x="9163310" y="0"/>
            <a:ext cx="3045293" cy="6858000"/>
          </a:xfrm>
          <a:prstGeom prst="rect">
            <a:avLst/>
          </a:prstGeom>
        </p:spPr>
      </p:pic>
      <p:sp>
        <p:nvSpPr>
          <p:cNvPr id="2" name="Title 1"/>
          <p:cNvSpPr>
            <a:spLocks noGrp="1"/>
          </p:cNvSpPr>
          <p:nvPr>
            <p:ph type="title"/>
          </p:nvPr>
        </p:nvSpPr>
        <p:spPr>
          <a:xfrm>
            <a:off x="665559" y="487680"/>
            <a:ext cx="8107179" cy="792480"/>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665559" y="1602318"/>
            <a:ext cx="8107179" cy="4466167"/>
          </a:xfrm>
          <a:prstGeom prst="rect">
            <a:avLst/>
          </a:prstGeom>
        </p:spPr>
        <p:txBody>
          <a:bodyPr lIns="0" tIns="0" rIns="0" bIns="0">
            <a:normAutofit/>
          </a:bodyPr>
          <a:lstStyle>
            <a:lvl1pPr marL="0" indent="0">
              <a:lnSpc>
                <a:spcPct val="100000"/>
              </a:lnSpc>
              <a:spcBef>
                <a:spcPts val="800"/>
              </a:spcBef>
              <a:spcAft>
                <a:spcPts val="1600"/>
              </a:spcAft>
              <a:buClrTx/>
              <a:buFontTx/>
              <a:buNone/>
              <a:defRPr sz="2667">
                <a:solidFill>
                  <a:schemeClr val="bg2"/>
                </a:solidFill>
              </a:defRPr>
            </a:lvl1pPr>
            <a:lvl2pPr marL="306910" indent="-294210">
              <a:lnSpc>
                <a:spcPct val="100000"/>
              </a:lnSpc>
              <a:spcBef>
                <a:spcPts val="0"/>
              </a:spcBef>
              <a:spcAft>
                <a:spcPts val="1600"/>
              </a:spcAft>
              <a:buFont typeface="Arial"/>
              <a:buChar char="•"/>
              <a:tabLst/>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p:cNvSpPr>
            <a:spLocks noGrp="1"/>
          </p:cNvSpPr>
          <p:nvPr>
            <p:ph type="body" sz="quarter" idx="15"/>
          </p:nvPr>
        </p:nvSpPr>
        <p:spPr>
          <a:xfrm>
            <a:off x="9512599" y="1602318"/>
            <a:ext cx="2316480" cy="4389967"/>
          </a:xfrm>
          <a:prstGeom prst="rect">
            <a:avLst/>
          </a:prstGeom>
        </p:spPr>
        <p:txBody>
          <a:bodyPr lIns="0" tIns="0" rIns="0" bIns="0">
            <a:noAutofit/>
          </a:bodyPr>
          <a:lstStyle>
            <a:lvl1pPr marL="0" indent="0">
              <a:lnSpc>
                <a:spcPct val="100000"/>
              </a:lnSpc>
              <a:spcBef>
                <a:spcPts val="0"/>
              </a:spcBef>
              <a:spcAft>
                <a:spcPts val="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pic>
        <p:nvPicPr>
          <p:cNvPr id="7" name="Picture 6" descr="Background Half Sphere-01.png"/>
          <p:cNvPicPr>
            <a:picLocks noChangeAspect="1"/>
          </p:cNvPicPr>
          <p:nvPr/>
        </p:nvPicPr>
        <p:blipFill rotWithShape="1">
          <a:blip r:embed="rId2">
            <a:alphaModFix/>
            <a:extLst>
              <a:ext uri="{28A0092B-C50C-407E-A947-70E740481C1C}">
                <a14:useLocalDpi xmlns:a14="http://schemas.microsoft.com/office/drawing/2010/main" val="0"/>
              </a:ext>
            </a:extLst>
          </a:blip>
          <a:srcRect l="46154" r="3880"/>
          <a:stretch/>
        </p:blipFill>
        <p:spPr>
          <a:xfrm>
            <a:off x="9163310" y="0"/>
            <a:ext cx="3045293" cy="6858000"/>
          </a:xfrm>
          <a:prstGeom prst="rect">
            <a:avLst/>
          </a:prstGeom>
        </p:spPr>
      </p:pic>
      <p:sp>
        <p:nvSpPr>
          <p:cNvPr id="4" name="Footer Placeholder 3">
            <a:extLst>
              <a:ext uri="{FF2B5EF4-FFF2-40B4-BE49-F238E27FC236}">
                <a16:creationId xmlns:a16="http://schemas.microsoft.com/office/drawing/2014/main" id="{6332F120-53DC-4B5D-9686-35EC9A9BB52C}"/>
              </a:ext>
            </a:extLst>
          </p:cNvPr>
          <p:cNvSpPr>
            <a:spLocks noGrp="1"/>
          </p:cNvSpPr>
          <p:nvPr>
            <p:ph type="ftr" sz="quarter" idx="16"/>
          </p:nvPr>
        </p:nvSpPr>
        <p:spPr>
          <a:xfrm>
            <a:off x="672485" y="6187229"/>
            <a:ext cx="4114800" cy="366183"/>
          </a:xfrm>
        </p:spPr>
        <p:txBody>
          <a:bodyPr/>
          <a:lstStyle/>
          <a:p>
            <a:endParaRPr lang="en-US"/>
          </a:p>
        </p:txBody>
      </p:sp>
    </p:spTree>
    <p:extLst>
      <p:ext uri="{BB962C8B-B14F-4D97-AF65-F5344CB8AC3E}">
        <p14:creationId xmlns:p14="http://schemas.microsoft.com/office/powerpoint/2010/main" val="46044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451" y="0"/>
            <a:ext cx="3047549" cy="6858000"/>
          </a:xfrm>
          <a:prstGeom prst="rect">
            <a:avLst/>
          </a:prstGeom>
        </p:spPr>
      </p:pic>
      <p:sp>
        <p:nvSpPr>
          <p:cNvPr id="2" name="Title 1"/>
          <p:cNvSpPr>
            <a:spLocks noGrp="1"/>
          </p:cNvSpPr>
          <p:nvPr>
            <p:ph type="title"/>
          </p:nvPr>
        </p:nvSpPr>
        <p:spPr>
          <a:xfrm>
            <a:off x="665559" y="487681"/>
            <a:ext cx="8107179" cy="786449"/>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663787" y="1597153"/>
            <a:ext cx="8108951" cy="4086455"/>
          </a:xfrm>
          <a:prstGeom prst="rect">
            <a:avLst/>
          </a:prstGeom>
        </p:spPr>
        <p:txBody>
          <a:bodyPr>
            <a:normAutofit/>
          </a:bodyPr>
          <a:lstStyle>
            <a:lvl1pPr marL="0" indent="0">
              <a:lnSpc>
                <a:spcPts val="3200"/>
              </a:lnSpc>
              <a:spcBef>
                <a:spcPts val="0"/>
              </a:spcBef>
              <a:buNone/>
              <a:defRPr sz="2667"/>
            </a:lvl1pPr>
          </a:lstStyle>
          <a:p>
            <a:r>
              <a:rPr lang="en-US"/>
              <a:t>Click icon to add table</a:t>
            </a:r>
            <a:endParaRPr lang="en-US" dirty="0"/>
          </a:p>
        </p:txBody>
      </p:sp>
      <p:sp>
        <p:nvSpPr>
          <p:cNvPr id="13" name="Text Placeholder 12"/>
          <p:cNvSpPr>
            <a:spLocks noGrp="1"/>
          </p:cNvSpPr>
          <p:nvPr>
            <p:ph type="body" sz="quarter" idx="15"/>
          </p:nvPr>
        </p:nvSpPr>
        <p:spPr>
          <a:xfrm>
            <a:off x="9509760" y="1597153"/>
            <a:ext cx="2316480" cy="4086455"/>
          </a:xfrm>
          <a:prstGeom prst="rect">
            <a:avLst/>
          </a:prstGeom>
        </p:spPr>
        <p:txBody>
          <a:bodyPr lIns="0" tIns="0" rIns="0" bIns="0">
            <a:noAutofit/>
          </a:bodyPr>
          <a:lstStyle>
            <a:lvl1pPr marL="0" indent="0">
              <a:lnSpc>
                <a:spcPct val="100000"/>
              </a:lnSpc>
              <a:spcBef>
                <a:spcPts val="0"/>
              </a:spcBef>
              <a:spcAft>
                <a:spcPts val="0"/>
              </a:spcAft>
              <a:buNone/>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459AF512-0CD8-451A-BA6A-5CF3D07E6D46}"/>
              </a:ext>
            </a:extLst>
          </p:cNvPr>
          <p:cNvSpPr>
            <a:spLocks noGrp="1"/>
          </p:cNvSpPr>
          <p:nvPr>
            <p:ph type="ftr" sz="quarter" idx="16"/>
          </p:nvPr>
        </p:nvSpPr>
        <p:spPr>
          <a:xfrm>
            <a:off x="663787" y="6187229"/>
            <a:ext cx="4114800" cy="366183"/>
          </a:xfrm>
        </p:spPr>
        <p:txBody>
          <a:bodyPr/>
          <a:lstStyle/>
          <a:p>
            <a:endParaRPr lang="en-US"/>
          </a:p>
        </p:txBody>
      </p:sp>
    </p:spTree>
    <p:extLst>
      <p:ext uri="{BB962C8B-B14F-4D97-AF65-F5344CB8AC3E}">
        <p14:creationId xmlns:p14="http://schemas.microsoft.com/office/powerpoint/2010/main" val="525293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665560" y="487680"/>
            <a:ext cx="4866561" cy="792480"/>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5559" y="1600201"/>
            <a:ext cx="4868333" cy="4525963"/>
          </a:xfrm>
          <a:prstGeom prst="rect">
            <a:avLst/>
          </a:prstGeom>
        </p:spPr>
        <p:txBody>
          <a:bodyPr lIns="0" tIns="0" rIns="0">
            <a:normAutofit/>
          </a:bodyPr>
          <a:lstStyle>
            <a:lvl1pPr marL="0" indent="0">
              <a:lnSpc>
                <a:spcPct val="100000"/>
              </a:lnSpc>
              <a:spcBef>
                <a:spcPts val="0"/>
              </a:spcBef>
              <a:spcAft>
                <a:spcPts val="1600"/>
              </a:spcAft>
              <a:buNone/>
              <a:defRPr sz="2667">
                <a:solidFill>
                  <a:schemeClr val="bg2"/>
                </a:solidFill>
              </a:defRPr>
            </a:lvl1pPr>
            <a:lvl2pPr marL="306910" indent="-294210">
              <a:lnSpc>
                <a:spcPct val="100000"/>
              </a:lnSpc>
              <a:spcBef>
                <a:spcPts val="0"/>
              </a:spcBef>
              <a:spcAft>
                <a:spcPts val="1600"/>
              </a:spcAft>
              <a:buClr>
                <a:schemeClr val="tx1"/>
              </a:buClr>
              <a:buFont typeface="Arial"/>
              <a:buChar char="•"/>
              <a:tabLst/>
              <a:defRPr sz="2667">
                <a:solidFill>
                  <a:schemeClr val="bg2"/>
                </a:solidFill>
              </a:defRPr>
            </a:lvl2pPr>
            <a:lvl3pPr marL="607469" indent="-300559">
              <a:lnSpc>
                <a:spcPct val="100000"/>
              </a:lnSpc>
              <a:spcBef>
                <a:spcPts val="0"/>
              </a:spcBef>
              <a:spcAft>
                <a:spcPts val="1600"/>
              </a:spcAft>
              <a:buFont typeface="Lucida Grande"/>
              <a:buChar char="–"/>
              <a:defRPr sz="1867">
                <a:solidFill>
                  <a:schemeClr val="bg2"/>
                </a:solidFill>
              </a:defRPr>
            </a:lvl3pPr>
            <a:lvl4pPr marL="916494" indent="-309026">
              <a:lnSpc>
                <a:spcPct val="100000"/>
              </a:lnSpc>
              <a:spcBef>
                <a:spcPts val="0"/>
              </a:spcBef>
              <a:spcAft>
                <a:spcPts val="1600"/>
              </a:spcAft>
              <a:buFont typeface="Lucida Grande"/>
              <a:buChar char="–"/>
              <a:defRPr sz="1867">
                <a:solidFill>
                  <a:schemeClr val="bg2"/>
                </a:solidFill>
              </a:defRPr>
            </a:lvl4pPr>
            <a:lvl5pPr marL="1214936" indent="-298443">
              <a:lnSpc>
                <a:spcPct val="100000"/>
              </a:lnSpc>
              <a:spcBef>
                <a:spcPts val="0"/>
              </a:spcBef>
              <a:spcAft>
                <a:spcPts val="1600"/>
              </a:spcAft>
              <a:buFont typeface="Lucida Grande"/>
              <a:buChar cha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p:cNvSpPr>
            <a:spLocks noGrp="1"/>
          </p:cNvSpPr>
          <p:nvPr>
            <p:ph type="pic" sz="quarter" idx="10"/>
          </p:nvPr>
        </p:nvSpPr>
        <p:spPr>
          <a:xfrm>
            <a:off x="6101415" y="0"/>
            <a:ext cx="6090587" cy="6858000"/>
          </a:xfrm>
          <a:solidFill>
            <a:schemeClr val="tx2"/>
          </a:solidFill>
        </p:spPr>
        <p:txBody>
          <a:bodyPr anchor="ctr"/>
          <a:lstStyle>
            <a:lvl1pPr algn="ctr">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E8787619-28BF-47E5-B7EC-F093E2D1816C}"/>
              </a:ext>
            </a:extLst>
          </p:cNvPr>
          <p:cNvSpPr>
            <a:spLocks noGrp="1"/>
          </p:cNvSpPr>
          <p:nvPr>
            <p:ph type="ftr" sz="quarter" idx="11"/>
          </p:nvPr>
        </p:nvSpPr>
        <p:spPr>
          <a:xfrm>
            <a:off x="665559" y="6263114"/>
            <a:ext cx="4114800" cy="366183"/>
          </a:xfrm>
        </p:spPr>
        <p:txBody>
          <a:bodyPr/>
          <a:lstStyle/>
          <a:p>
            <a:endParaRPr lang="en-US"/>
          </a:p>
        </p:txBody>
      </p:sp>
    </p:spTree>
    <p:extLst>
      <p:ext uri="{BB962C8B-B14F-4D97-AF65-F5344CB8AC3E}">
        <p14:creationId xmlns:p14="http://schemas.microsoft.com/office/powerpoint/2010/main" val="413552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665559" y="487680"/>
            <a:ext cx="10363200" cy="788471"/>
          </a:xfrm>
        </p:spPr>
        <p:txBody>
          <a:bodyPr lIns="0" tIns="0" rIns="0" bIns="0" anchor="t" anchorCtr="0">
            <a:noAutofit/>
          </a:bodyPr>
          <a:lstStyle>
            <a:lvl1pPr algn="l">
              <a:defRPr sz="3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4"/>
          </p:nvPr>
        </p:nvSpPr>
        <p:spPr>
          <a:xfrm>
            <a:off x="665558" y="1602317"/>
            <a:ext cx="10363199" cy="4466167"/>
          </a:xfrm>
        </p:spPr>
        <p:txBody>
          <a:bodyPr>
            <a:noAutofit/>
          </a:bodyPr>
          <a:lstStyle>
            <a:lvl1pPr>
              <a:spcAft>
                <a:spcPts val="1600"/>
              </a:spcAft>
              <a:defRPr/>
            </a:lvl1pPr>
            <a:lvl2pPr marL="306910" indent="-294210">
              <a:spcAft>
                <a:spcPts val="1600"/>
              </a:spcAft>
              <a:buClr>
                <a:schemeClr val="tx1"/>
              </a:buClr>
              <a:tabLst/>
              <a:defRPr>
                <a:solidFill>
                  <a:schemeClr val="tx1"/>
                </a:solidFill>
              </a:defRPr>
            </a:lvl2pPr>
            <a:lvl3pPr indent="-304792">
              <a:spcAft>
                <a:spcPts val="1600"/>
              </a:spcAft>
              <a:defRPr/>
            </a:lvl3pPr>
            <a:lvl4pPr>
              <a:spcAft>
                <a:spcPts val="1600"/>
              </a:spcAft>
              <a:defRPr/>
            </a:lvl4pPr>
            <a:lvl5pPr>
              <a:spcAft>
                <a:spcPts val="1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827BD185-9478-4D4B-9F56-1578C7B3AA72}"/>
              </a:ext>
            </a:extLst>
          </p:cNvPr>
          <p:cNvSpPr>
            <a:spLocks noGrp="1"/>
          </p:cNvSpPr>
          <p:nvPr>
            <p:ph type="ftr" sz="quarter" idx="15"/>
          </p:nvPr>
        </p:nvSpPr>
        <p:spPr>
          <a:xfrm>
            <a:off x="665559" y="6211557"/>
            <a:ext cx="4114800" cy="366183"/>
          </a:xfrm>
        </p:spPr>
        <p:txBody>
          <a:bodyPr/>
          <a:lstStyle/>
          <a:p>
            <a:endParaRPr lang="en-US"/>
          </a:p>
        </p:txBody>
      </p:sp>
    </p:spTree>
    <p:extLst>
      <p:ext uri="{BB962C8B-B14F-4D97-AF65-F5344CB8AC3E}">
        <p14:creationId xmlns:p14="http://schemas.microsoft.com/office/powerpoint/2010/main" val="246200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3787" y="487680"/>
            <a:ext cx="10363200" cy="79248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0" name="Text Placeholder 9"/>
          <p:cNvSpPr>
            <a:spLocks noGrp="1"/>
          </p:cNvSpPr>
          <p:nvPr>
            <p:ph type="body" idx="1"/>
          </p:nvPr>
        </p:nvSpPr>
        <p:spPr>
          <a:xfrm>
            <a:off x="663787" y="1600201"/>
            <a:ext cx="10363200" cy="452543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BF465861-18AC-CA44-BD89-503FF5FF4C22}"/>
              </a:ext>
            </a:extLst>
          </p:cNvPr>
          <p:cNvSpPr txBox="1"/>
          <p:nvPr/>
        </p:nvSpPr>
        <p:spPr>
          <a:xfrm>
            <a:off x="0" y="6634449"/>
            <a:ext cx="4945248" cy="230832"/>
          </a:xfrm>
          <a:prstGeom prst="rect">
            <a:avLst/>
          </a:prstGeom>
          <a:noFill/>
        </p:spPr>
        <p:txBody>
          <a:bodyPr wrap="square" rtlCol="0">
            <a:spAutoFit/>
          </a:bodyPr>
          <a:lstStyle/>
          <a:p>
            <a:r>
              <a:rPr lang="en-US" sz="900" b="0" i="0" kern="1200" dirty="0">
                <a:solidFill>
                  <a:schemeClr val="tx1">
                    <a:lumMod val="50000"/>
                    <a:lumOff val="50000"/>
                  </a:schemeClr>
                </a:solidFill>
                <a:effectLst/>
                <a:latin typeface="+mn-lt"/>
                <a:ea typeface="+mn-ea"/>
                <a:cs typeface="+mn-cs"/>
              </a:rPr>
              <a:t>© 2019 Association of International Certified Professional Accountants. All rights reserved.</a:t>
            </a:r>
            <a:endParaRPr lang="en-US" sz="900" dirty="0">
              <a:solidFill>
                <a:schemeClr val="tx1">
                  <a:lumMod val="50000"/>
                  <a:lumOff val="50000"/>
                </a:schemeClr>
              </a:solidFill>
            </a:endParaRPr>
          </a:p>
        </p:txBody>
      </p:sp>
      <p:sp>
        <p:nvSpPr>
          <p:cNvPr id="3" name="Footer Placeholder 2">
            <a:extLst>
              <a:ext uri="{FF2B5EF4-FFF2-40B4-BE49-F238E27FC236}">
                <a16:creationId xmlns:a16="http://schemas.microsoft.com/office/drawing/2014/main" id="{FBF8ED9B-320B-4A81-A2DA-E3709EE47B01}"/>
              </a:ext>
            </a:extLst>
          </p:cNvPr>
          <p:cNvSpPr>
            <a:spLocks noGrp="1"/>
          </p:cNvSpPr>
          <p:nvPr>
            <p:ph type="ftr" sz="quarter" idx="3"/>
          </p:nvPr>
        </p:nvSpPr>
        <p:spPr>
          <a:xfrm>
            <a:off x="4038600" y="6173259"/>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Tree>
    <p:extLst>
      <p:ext uri="{BB962C8B-B14F-4D97-AF65-F5344CB8AC3E}">
        <p14:creationId xmlns:p14="http://schemas.microsoft.com/office/powerpoint/2010/main" val="15576033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62" r:id="rId22"/>
  </p:sldLayoutIdLst>
  <p:hf hdr="0" ftr="0" dt="0"/>
  <p:txStyles>
    <p:titleStyle>
      <a:lvl1pPr algn="l" defTabSz="609585"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0" marR="0" indent="0" algn="l" defTabSz="609585" rtl="0" eaLnBrk="1" fontAlgn="auto" latinLnBrk="0" hangingPunct="1">
        <a:lnSpc>
          <a:spcPct val="100000"/>
        </a:lnSpc>
        <a:spcBef>
          <a:spcPts val="800"/>
        </a:spcBef>
        <a:spcAft>
          <a:spcPts val="1200"/>
        </a:spcAft>
        <a:buClrTx/>
        <a:buSzTx/>
        <a:buFont typeface="Arial"/>
        <a:buNone/>
        <a:tabLst/>
        <a:defRPr sz="2667" kern="1200">
          <a:solidFill>
            <a:schemeClr val="tx1"/>
          </a:solidFill>
          <a:latin typeface="+mn-lt"/>
          <a:ea typeface="+mn-ea"/>
          <a:cs typeface="+mn-cs"/>
        </a:defRPr>
      </a:lvl1pPr>
      <a:lvl2pPr marL="306910" marR="0" indent="-294210" algn="l" defTabSz="609585" rtl="0" eaLnBrk="1" fontAlgn="auto" latinLnBrk="0" hangingPunct="1">
        <a:lnSpc>
          <a:spcPct val="100000"/>
        </a:lnSpc>
        <a:spcBef>
          <a:spcPts val="0"/>
        </a:spcBef>
        <a:spcAft>
          <a:spcPts val="1200"/>
        </a:spcAft>
        <a:buClr>
          <a:schemeClr val="tx1"/>
        </a:buClr>
        <a:buSzTx/>
        <a:buFont typeface="Arial"/>
        <a:buChar char="•"/>
        <a:tabLst/>
        <a:defRPr sz="2667" kern="1200">
          <a:solidFill>
            <a:schemeClr val="tx1"/>
          </a:solidFill>
          <a:latin typeface="+mn-lt"/>
          <a:ea typeface="+mn-ea"/>
          <a:cs typeface="+mn-cs"/>
        </a:defRPr>
      </a:lvl2pPr>
      <a:lvl3pPr marL="605352" marR="0" indent="-298443"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3pPr>
      <a:lvl4pPr marL="912261" marR="0" indent="-306910"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4pPr>
      <a:lvl5pPr marL="1219170" marR="0" indent="-306910" algn="l" defTabSz="609585" rtl="0" eaLnBrk="1" fontAlgn="auto" latinLnBrk="0" hangingPunct="1">
        <a:lnSpc>
          <a:spcPct val="100000"/>
        </a:lnSpc>
        <a:spcBef>
          <a:spcPts val="0"/>
        </a:spcBef>
        <a:spcAft>
          <a:spcPts val="1200"/>
        </a:spcAft>
        <a:buClrTx/>
        <a:buSzTx/>
        <a:buFont typeface="Lucida Grande"/>
        <a:buChar char="–"/>
        <a:tabLst/>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file:///\\vmg-prod\VMG_Clients\Business%20Valuation%20Client%20Work\Memorial%20Hermann%20Healthcare%20System\Memorial%20Hermann%20Medical%20Group\Model_Charts\MHMG_Full%20Chartbook.xlsb!MH%20Survey!%5bMHMG_Full%20Chartbook.xlsb%5dMH%20Survey%20Chart%20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chart" Target="../charts/chart14.xml"/><Relationship Id="rId4" Type="http://schemas.openxmlformats.org/officeDocument/2006/relationships/chart" Target="../charts/char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bwMode="auto">
          <a:xfrm>
            <a:off x="2008632" y="3114432"/>
            <a:ext cx="8165592" cy="1905624"/>
          </a:xfrm>
          <a:prstGeom prst="rect">
            <a:avLst/>
          </a:prstGeom>
          <a:noFill/>
          <a:ln w="9525">
            <a:noFill/>
            <a:miter lim="800000"/>
            <a:headEnd/>
            <a:tailEnd/>
          </a:ln>
        </p:spPr>
        <p:txBody>
          <a:bodyPr vert="horz" wrap="square" lIns="0" tIns="0" rIns="18288" bIns="0" numCol="1" anchor="ctr" anchorCtr="0" compatLnSpc="1">
            <a:prstTxWarp prst="textNoShape">
              <a:avLst/>
            </a:prstTxWarp>
            <a:normAutofit/>
            <a:scene3d>
              <a:camera prst="orthographicFront"/>
              <a:lightRig rig="freezing" dir="t">
                <a:rot lat="0" lon="0" rev="5640000"/>
              </a:lightRig>
            </a:scene3d>
            <a:sp3d prstMaterial="flat">
              <a:contourClr>
                <a:schemeClr val="tx2"/>
              </a:contourClr>
            </a:sp3d>
          </a:bodyPr>
          <a:lstStyle>
            <a:lvl1pPr algn="ctr" rtl="0" eaLnBrk="1" fontAlgn="base" hangingPunct="1">
              <a:lnSpc>
                <a:spcPts val="4600"/>
              </a:lnSpc>
              <a:spcBef>
                <a:spcPct val="0"/>
              </a:spcBef>
              <a:spcAft>
                <a:spcPct val="0"/>
              </a:spcAft>
              <a:buNone/>
              <a:defRPr sz="4000" b="0" kern="1200">
                <a:ln>
                  <a:noFill/>
                </a:ln>
                <a:solidFill>
                  <a:srgbClr val="FFFFFF"/>
                </a:solidFill>
                <a:effectLst>
                  <a:outerShdw blurRad="38100" dist="25400" dir="5400000" algn="tl" rotWithShape="0">
                    <a:srgbClr val="000000">
                      <a:alpha val="43000"/>
                    </a:srgbClr>
                  </a:outerShdw>
                </a:effectLst>
                <a:latin typeface="+mj-lt"/>
                <a:ea typeface="+mj-ea"/>
                <a:cs typeface="+mj-cs"/>
              </a:defRPr>
            </a:lvl1pPr>
            <a:lvl2pPr algn="ctr" rtl="0" eaLnBrk="1" fontAlgn="base" hangingPunct="1">
              <a:spcBef>
                <a:spcPct val="0"/>
              </a:spcBef>
              <a:spcAft>
                <a:spcPct val="0"/>
              </a:spcAft>
              <a:defRPr sz="4000">
                <a:solidFill>
                  <a:schemeClr val="bg1"/>
                </a:solidFill>
                <a:latin typeface="Calibri" pitchFamily="-84" charset="0"/>
                <a:ea typeface="ヒラギノ角ゴ Pro W3" pitchFamily="-84" charset="-128"/>
                <a:cs typeface="ヒラギノ角ゴ Pro W3" pitchFamily="-84" charset="-128"/>
              </a:defRPr>
            </a:lvl2pPr>
            <a:lvl3pPr algn="ctr" rtl="0" eaLnBrk="1" fontAlgn="base" hangingPunct="1">
              <a:spcBef>
                <a:spcPct val="0"/>
              </a:spcBef>
              <a:spcAft>
                <a:spcPct val="0"/>
              </a:spcAft>
              <a:defRPr sz="4000">
                <a:solidFill>
                  <a:schemeClr val="bg1"/>
                </a:solidFill>
                <a:latin typeface="Calibri" pitchFamily="-84" charset="0"/>
                <a:ea typeface="ヒラギノ角ゴ Pro W3" pitchFamily="-84" charset="-128"/>
                <a:cs typeface="ヒラギノ角ゴ Pro W3" pitchFamily="-84" charset="-128"/>
              </a:defRPr>
            </a:lvl3pPr>
            <a:lvl4pPr algn="ctr" rtl="0" eaLnBrk="1" fontAlgn="base" hangingPunct="1">
              <a:spcBef>
                <a:spcPct val="0"/>
              </a:spcBef>
              <a:spcAft>
                <a:spcPct val="0"/>
              </a:spcAft>
              <a:defRPr sz="4000">
                <a:solidFill>
                  <a:schemeClr val="bg1"/>
                </a:solidFill>
                <a:latin typeface="Calibri" pitchFamily="-84" charset="0"/>
                <a:ea typeface="ヒラギノ角ゴ Pro W3" pitchFamily="-84" charset="-128"/>
                <a:cs typeface="ヒラギノ角ゴ Pro W3" pitchFamily="-84" charset="-128"/>
              </a:defRPr>
            </a:lvl4pPr>
            <a:lvl5pPr algn="ctr" rtl="0" eaLnBrk="1" fontAlgn="base" hangingPunct="1">
              <a:spcBef>
                <a:spcPct val="0"/>
              </a:spcBef>
              <a:spcAft>
                <a:spcPct val="0"/>
              </a:spcAft>
              <a:defRPr sz="4000">
                <a:solidFill>
                  <a:schemeClr val="bg1"/>
                </a:solidFill>
                <a:latin typeface="Calibri"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rgbClr val="376092"/>
                </a:solidFill>
                <a:latin typeface="Calibri"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rgbClr val="376092"/>
                </a:solidFill>
                <a:latin typeface="Calibri"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rgbClr val="376092"/>
                </a:solidFill>
                <a:latin typeface="Calibri"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rgbClr val="376092"/>
                </a:solidFill>
                <a:latin typeface="Calibri" pitchFamily="-84" charset="0"/>
                <a:ea typeface="ヒラギノ角ゴ Pro W3" pitchFamily="-84" charset="-128"/>
                <a:cs typeface="ヒラギノ角ゴ Pro W3" pitchFamily="-84" charset="-128"/>
              </a:defRPr>
            </a:lvl9pPr>
          </a:lstStyle>
          <a:p>
            <a:pPr lvl="0">
              <a:defRPr/>
            </a:pPr>
            <a:r>
              <a:rPr lang="en-US" dirty="0">
                <a:solidFill>
                  <a:schemeClr val="bg1"/>
                </a:solidFill>
                <a:effectLst/>
                <a:latin typeface="Arial" panose="020B0604020202020204" pitchFamily="34" charset="0"/>
                <a:cs typeface="Arial" panose="020B0604020202020204" pitchFamily="34" charset="0"/>
              </a:rPr>
              <a:t>Private Equity &amp; Health System Acquisitions of Medical Groups</a:t>
            </a:r>
            <a:br>
              <a:rPr lang="en-US" dirty="0">
                <a:solidFill>
                  <a:schemeClr val="bg1"/>
                </a:solidFill>
                <a:effectLst/>
                <a:latin typeface="Arial" panose="020B0604020202020204" pitchFamily="34" charset="0"/>
                <a:cs typeface="Arial" panose="020B0604020202020204" pitchFamily="34" charset="0"/>
              </a:rPr>
            </a:br>
            <a:endParaRPr lang="en-US" dirty="0">
              <a:solidFill>
                <a:schemeClr val="bg1"/>
              </a:solidFill>
              <a:effectLst/>
              <a:latin typeface="Arial" panose="020B0604020202020204" pitchFamily="34" charset="0"/>
              <a:cs typeface="Arial" panose="020B0604020202020204" pitchFamily="34" charset="0"/>
            </a:endParaRPr>
          </a:p>
        </p:txBody>
      </p:sp>
      <p:sp>
        <p:nvSpPr>
          <p:cNvPr id="5" name="Subtitle 2"/>
          <p:cNvSpPr>
            <a:spLocks noGrp="1"/>
          </p:cNvSpPr>
          <p:nvPr/>
        </p:nvSpPr>
        <p:spPr bwMode="auto">
          <a:xfrm>
            <a:off x="1600200" y="4766479"/>
            <a:ext cx="8991600" cy="762000"/>
          </a:xfrm>
          <a:prstGeom prst="rect">
            <a:avLst/>
          </a:prstGeom>
          <a:noFill/>
          <a:ln>
            <a:miter lim="800000"/>
            <a:headEnd/>
            <a:tailEnd/>
          </a:ln>
        </p:spPr>
        <p:txBody>
          <a:bodyPr vert="horz" wrap="square" lIns="0" tIns="45720" rIns="18288" bIns="45720" numCol="1" anchor="ctr" anchorCtr="0" compatLnSpc="1">
            <a:prstTxWarp prst="textNoShape">
              <a:avLst/>
            </a:prstTxWarp>
          </a:bodyPr>
          <a:lstStyle>
            <a:lvl1pPr marL="0" marR="45720" indent="0" algn="ctr" rtl="0" eaLnBrk="1" fontAlgn="base" hangingPunct="1">
              <a:spcBef>
                <a:spcPct val="20000"/>
              </a:spcBef>
              <a:spcAft>
                <a:spcPct val="0"/>
              </a:spcAft>
              <a:buClr>
                <a:srgbClr val="9BBB59"/>
              </a:buClr>
              <a:buSzPct val="95000"/>
              <a:buFont typeface="Wingdings 2" charset="2"/>
              <a:buNone/>
              <a:defRPr sz="2000" kern="1200">
                <a:solidFill>
                  <a:srgbClr val="FFFFFF"/>
                </a:solidFill>
                <a:latin typeface="+mn-lt"/>
                <a:ea typeface="ヒラギノ角ゴ Pro W3" pitchFamily="-84" charset="-128"/>
                <a:cs typeface="ヒラギノ角ゴ Pro W3" pitchFamily="-84" charset="-128"/>
              </a:defRPr>
            </a:lvl1pPr>
            <a:lvl2pPr marL="457200" indent="0" algn="ctr" rtl="0" eaLnBrk="1" fontAlgn="base" hangingPunct="1">
              <a:spcBef>
                <a:spcPct val="20000"/>
              </a:spcBef>
              <a:spcAft>
                <a:spcPct val="0"/>
              </a:spcAft>
              <a:buClr>
                <a:schemeClr val="accent1"/>
              </a:buClr>
              <a:buSzPct val="85000"/>
              <a:buFont typeface="Wingdings 2" charset="2"/>
              <a:buNone/>
              <a:defRPr sz="2400" kern="1200">
                <a:solidFill>
                  <a:schemeClr val="tx1"/>
                </a:solidFill>
                <a:latin typeface="+mn-lt"/>
                <a:ea typeface="ヒラギノ角ゴ Pro W3" pitchFamily="-84" charset="-128"/>
                <a:cs typeface="ヒラギノ角ゴ Pro W3" pitchFamily="-84" charset="-128"/>
              </a:defRPr>
            </a:lvl2pPr>
            <a:lvl3pPr marL="914400" indent="0" algn="ctr" rtl="0" eaLnBrk="1" fontAlgn="base" hangingPunct="1">
              <a:spcBef>
                <a:spcPct val="20000"/>
              </a:spcBef>
              <a:spcAft>
                <a:spcPct val="0"/>
              </a:spcAft>
              <a:buClr>
                <a:schemeClr val="accent2"/>
              </a:buClr>
              <a:buSzPct val="70000"/>
              <a:buFont typeface="Wingdings 2" charset="2"/>
              <a:buNone/>
              <a:defRPr sz="2100" kern="1200">
                <a:solidFill>
                  <a:schemeClr val="tx1"/>
                </a:solidFill>
                <a:latin typeface="+mn-lt"/>
                <a:ea typeface="ヒラギノ角ゴ Pro W3" pitchFamily="-84" charset="-128"/>
                <a:cs typeface="ヒラギノ角ゴ Pro W3" pitchFamily="-84" charset="-128"/>
              </a:defRPr>
            </a:lvl3pPr>
            <a:lvl4pPr marL="1371600" indent="0" algn="ctr" rtl="0" eaLnBrk="1" fontAlgn="base" hangingPunct="1">
              <a:spcBef>
                <a:spcPct val="20000"/>
              </a:spcBef>
              <a:spcAft>
                <a:spcPct val="0"/>
              </a:spcAft>
              <a:buClr>
                <a:srgbClr val="9BBB59"/>
              </a:buClr>
              <a:buSzPct val="65000"/>
              <a:buFont typeface="Wingdings 2" charset="2"/>
              <a:buNone/>
              <a:defRPr sz="2000" kern="1200">
                <a:solidFill>
                  <a:schemeClr val="tx1"/>
                </a:solidFill>
                <a:latin typeface="+mn-lt"/>
                <a:ea typeface="ヒラギノ角ゴ Pro W3" pitchFamily="-84" charset="-128"/>
                <a:cs typeface="ヒラギノ角ゴ Pro W3" pitchFamily="-84" charset="-128"/>
              </a:defRPr>
            </a:lvl4pPr>
            <a:lvl5pPr marL="1828800" indent="0" algn="ctr" rtl="0" eaLnBrk="1" fontAlgn="base" hangingPunct="1">
              <a:spcBef>
                <a:spcPct val="20000"/>
              </a:spcBef>
              <a:spcAft>
                <a:spcPct val="0"/>
              </a:spcAft>
              <a:buClr>
                <a:srgbClr val="8064A2"/>
              </a:buClr>
              <a:buSzPct val="65000"/>
              <a:buFont typeface="Wingdings 2" charset="2"/>
              <a:buNone/>
              <a:defRPr sz="2000" kern="1200">
                <a:solidFill>
                  <a:schemeClr val="tx1"/>
                </a:solidFill>
                <a:latin typeface="+mn-lt"/>
                <a:ea typeface="ヒラギノ角ゴ Pro W3" pitchFamily="-84" charset="-128"/>
                <a:cs typeface="ヒラギノ角ゴ Pro W3" pitchFamily="-84" charset="-128"/>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R="0">
              <a:spcAft>
                <a:spcPts val="600"/>
              </a:spcAft>
            </a:pPr>
            <a:r>
              <a:rPr lang="sv-SE" sz="1800" dirty="0">
                <a:solidFill>
                  <a:schemeClr val="bg1"/>
                </a:solidFill>
                <a:latin typeface="Arial" panose="020B0604020202020204" pitchFamily="34" charset="0"/>
                <a:cs typeface="Arial" panose="020B0604020202020204" pitchFamily="34" charset="0"/>
              </a:rPr>
              <a:t>Colin McDermott, CFA, CPA/ABV – VMG Health</a:t>
            </a:r>
          </a:p>
          <a:p>
            <a:pPr marR="0">
              <a:spcAft>
                <a:spcPts val="600"/>
              </a:spcAft>
            </a:pPr>
            <a:r>
              <a:rPr lang="sv-SE" sz="1800" dirty="0">
                <a:solidFill>
                  <a:schemeClr val="bg1"/>
                </a:solidFill>
                <a:latin typeface="Arial" panose="020B0604020202020204" pitchFamily="34" charset="0"/>
                <a:cs typeface="Arial" panose="020B0604020202020204" pitchFamily="34" charset="0"/>
              </a:rPr>
              <a:t>Matt Wescott, ASA – Plante Moran</a:t>
            </a:r>
          </a:p>
          <a:p>
            <a:pPr marR="0">
              <a:spcAft>
                <a:spcPts val="600"/>
              </a:spcAft>
            </a:pPr>
            <a:r>
              <a:rPr lang="sv-SE" sz="1800" dirty="0">
                <a:solidFill>
                  <a:schemeClr val="bg1"/>
                </a:solidFill>
                <a:latin typeface="Arial" panose="020B0604020202020204" pitchFamily="34" charset="0"/>
                <a:cs typeface="Arial" panose="020B0604020202020204" pitchFamily="34" charset="0"/>
              </a:rPr>
              <a:t>Matt Fegan, ASA – Plante Moran</a:t>
            </a:r>
          </a:p>
        </p:txBody>
      </p:sp>
    </p:spTree>
    <p:extLst>
      <p:ext uri="{BB962C8B-B14F-4D97-AF65-F5344CB8AC3E}">
        <p14:creationId xmlns:p14="http://schemas.microsoft.com/office/powerpoint/2010/main" val="115637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1442906" y="4015301"/>
            <a:ext cx="8356788" cy="2049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p:nvPr>
        </p:nvSpPr>
        <p:spPr>
          <a:xfrm>
            <a:off x="838200" y="2842699"/>
            <a:ext cx="10515600" cy="1172602"/>
          </a:xfrm>
        </p:spPr>
        <p:txBody>
          <a:bodyPr/>
          <a:lstStyle/>
          <a:p>
            <a:r>
              <a:rPr lang="en-US" dirty="0"/>
              <a:t>Overview of Hospital Market</a:t>
            </a:r>
          </a:p>
        </p:txBody>
      </p:sp>
      <p:sp>
        <p:nvSpPr>
          <p:cNvPr id="2" name="Slide Number Placeholder 1">
            <a:extLst>
              <a:ext uri="{FF2B5EF4-FFF2-40B4-BE49-F238E27FC236}">
                <a16:creationId xmlns:a16="http://schemas.microsoft.com/office/drawing/2014/main" id="{773EA2CE-9B28-47C5-8B8F-4C2ABF6D108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21826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DA617AAB-64AD-4988-8C38-B60D61DA8FDA}"/>
              </a:ext>
            </a:extLst>
          </p:cNvPr>
          <p:cNvGraphicFramePr>
            <a:graphicFrameLocks/>
          </p:cNvGraphicFramePr>
          <p:nvPr>
            <p:extLst>
              <p:ext uri="{D42A27DB-BD31-4B8C-83A1-F6EECF244321}">
                <p14:modId xmlns:p14="http://schemas.microsoft.com/office/powerpoint/2010/main" val="1877650533"/>
              </p:ext>
            </p:extLst>
          </p:nvPr>
        </p:nvGraphicFramePr>
        <p:xfrm>
          <a:off x="1911018" y="1785706"/>
          <a:ext cx="4075279" cy="255048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409EC14F-2604-4833-8051-E1B640C18E30}"/>
              </a:ext>
            </a:extLst>
          </p:cNvPr>
          <p:cNvSpPr>
            <a:spLocks noGrp="1"/>
          </p:cNvSpPr>
          <p:nvPr>
            <p:ph type="title"/>
          </p:nvPr>
        </p:nvSpPr>
        <p:spPr/>
        <p:txBody>
          <a:bodyPr>
            <a:normAutofit/>
          </a:bodyPr>
          <a:lstStyle/>
          <a:p>
            <a:r>
              <a:rPr lang="en-US" dirty="0"/>
              <a:t>Health System Physician Acquisition Trends</a:t>
            </a:r>
          </a:p>
        </p:txBody>
      </p:sp>
      <p:sp>
        <p:nvSpPr>
          <p:cNvPr id="2" name="Slide Number Placeholder 1">
            <a:extLst>
              <a:ext uri="{FF2B5EF4-FFF2-40B4-BE49-F238E27FC236}">
                <a16:creationId xmlns:a16="http://schemas.microsoft.com/office/drawing/2014/main" id="{FC6FC69B-7BFF-462E-A7AE-00827905CAC2}"/>
              </a:ext>
            </a:extLst>
          </p:cNvPr>
          <p:cNvSpPr>
            <a:spLocks noGrp="1"/>
          </p:cNvSpPr>
          <p:nvPr>
            <p:ph type="sldNum" sz="quarter" idx="12"/>
          </p:nvPr>
        </p:nvSpPr>
        <p:spPr/>
        <p:txBody>
          <a:bodyPr/>
          <a:lstStyle/>
          <a:p>
            <a:endParaRPr lang="en-US" dirty="0"/>
          </a:p>
        </p:txBody>
      </p:sp>
      <p:sp>
        <p:nvSpPr>
          <p:cNvPr id="11" name="Rectangle 10">
            <a:extLst>
              <a:ext uri="{FF2B5EF4-FFF2-40B4-BE49-F238E27FC236}">
                <a16:creationId xmlns:a16="http://schemas.microsoft.com/office/drawing/2014/main" id="{2A527D3F-71D9-4DCF-8B61-405EF561279A}"/>
              </a:ext>
            </a:extLst>
          </p:cNvPr>
          <p:cNvSpPr/>
          <p:nvPr/>
        </p:nvSpPr>
        <p:spPr>
          <a:xfrm>
            <a:off x="1911017" y="4513133"/>
            <a:ext cx="8150559" cy="1295868"/>
          </a:xfrm>
          <a:prstGeom prst="rect">
            <a:avLst/>
          </a:prstGeom>
          <a:ln w="3175">
            <a:solidFill>
              <a:schemeClr val="bg2">
                <a:lumMod val="90000"/>
              </a:schemeClr>
            </a:solidFill>
          </a:ln>
        </p:spPr>
        <p:style>
          <a:lnRef idx="2">
            <a:schemeClr val="accent4"/>
          </a:lnRef>
          <a:fillRef idx="1">
            <a:schemeClr val="lt1"/>
          </a:fillRef>
          <a:effectRef idx="0">
            <a:schemeClr val="accent4"/>
          </a:effectRef>
          <a:fontRef idx="minor">
            <a:schemeClr val="dk1"/>
          </a:fontRef>
        </p:style>
        <p:txBody>
          <a:bodyPr wrap="square" anchor="ctr">
            <a:spAutoFit/>
          </a:bodyPr>
          <a:lstStyle/>
          <a:p>
            <a:pPr algn="just">
              <a:lnSpc>
                <a:spcPct val="150000"/>
              </a:lnSpc>
            </a:pPr>
            <a:r>
              <a:rPr lang="en-US" sz="1662" b="1" dirty="0">
                <a:solidFill>
                  <a:schemeClr val="tx1"/>
                </a:solidFill>
                <a:latin typeface="Calibri" panose="020F0502020204030204" pitchFamily="34" charset="0"/>
                <a:ea typeface="Roboto" panose="02000000000000000000" pitchFamily="2" charset="0"/>
                <a:cs typeface="Calibri" panose="020F0502020204030204" pitchFamily="34" charset="0"/>
              </a:rPr>
              <a:t>Total employed physicians </a:t>
            </a:r>
            <a:r>
              <a:rPr lang="en-US" b="1" dirty="0">
                <a:solidFill>
                  <a:schemeClr val="accent1"/>
                </a:solidFill>
                <a:latin typeface="Calibri" panose="020F0502020204030204" pitchFamily="34" charset="0"/>
                <a:ea typeface="Roboto" panose="02000000000000000000" pitchFamily="2" charset="0"/>
                <a:cs typeface="Calibri" panose="020F0502020204030204" pitchFamily="34" charset="0"/>
              </a:rPr>
              <a:t>increased 10%</a:t>
            </a:r>
            <a:r>
              <a:rPr lang="en-US" sz="1600" b="1" dirty="0">
                <a:solidFill>
                  <a:schemeClr val="accent1"/>
                </a:solidFill>
                <a:latin typeface="Calibri" panose="020F0502020204030204" pitchFamily="34" charset="0"/>
                <a:ea typeface="Roboto" panose="02000000000000000000" pitchFamily="2" charset="0"/>
                <a:cs typeface="Calibri" panose="020F0502020204030204" pitchFamily="34" charset="0"/>
              </a:rPr>
              <a:t> </a:t>
            </a:r>
            <a:r>
              <a:rPr lang="en-US" sz="1662" b="1" dirty="0">
                <a:solidFill>
                  <a:schemeClr val="tx1"/>
                </a:solidFill>
                <a:latin typeface="Calibri" panose="020F0502020204030204" pitchFamily="34" charset="0"/>
                <a:ea typeface="Roboto" panose="02000000000000000000" pitchFamily="2" charset="0"/>
                <a:cs typeface="Calibri" panose="020F0502020204030204" pitchFamily="34" charset="0"/>
              </a:rPr>
              <a:t>compounded annually, [from 95,000 in 2012 to 169,000 in 2018]. The total percentage of employed physicians has increased from </a:t>
            </a:r>
            <a:r>
              <a:rPr lang="en-US" b="1" dirty="0">
                <a:solidFill>
                  <a:schemeClr val="accent1"/>
                </a:solidFill>
                <a:latin typeface="Calibri" panose="020F0502020204030204" pitchFamily="34" charset="0"/>
                <a:ea typeface="Roboto" panose="02000000000000000000" pitchFamily="2" charset="0"/>
                <a:cs typeface="Calibri" panose="020F0502020204030204" pitchFamily="34" charset="0"/>
              </a:rPr>
              <a:t>26.0%</a:t>
            </a:r>
            <a:r>
              <a:rPr lang="en-US" sz="1600" b="1" dirty="0">
                <a:solidFill>
                  <a:schemeClr val="accent5"/>
                </a:solidFill>
                <a:latin typeface="Calibri" panose="020F0502020204030204" pitchFamily="34" charset="0"/>
                <a:ea typeface="Roboto" panose="02000000000000000000" pitchFamily="2" charset="0"/>
                <a:cs typeface="Calibri" panose="020F0502020204030204" pitchFamily="34" charset="0"/>
              </a:rPr>
              <a:t> </a:t>
            </a:r>
            <a:r>
              <a:rPr lang="en-US" sz="1662" b="1" dirty="0">
                <a:solidFill>
                  <a:schemeClr val="tx1"/>
                </a:solidFill>
                <a:latin typeface="Calibri" panose="020F0502020204030204" pitchFamily="34" charset="0"/>
                <a:ea typeface="Roboto" panose="02000000000000000000" pitchFamily="2" charset="0"/>
                <a:cs typeface="Calibri" panose="020F0502020204030204" pitchFamily="34" charset="0"/>
              </a:rPr>
              <a:t>in 2012 to </a:t>
            </a:r>
            <a:r>
              <a:rPr lang="en-US" b="1" dirty="0">
                <a:solidFill>
                  <a:schemeClr val="accent1"/>
                </a:solidFill>
                <a:latin typeface="Calibri" panose="020F0502020204030204" pitchFamily="34" charset="0"/>
                <a:ea typeface="Roboto" panose="02000000000000000000" pitchFamily="2" charset="0"/>
                <a:cs typeface="Calibri" panose="020F0502020204030204" pitchFamily="34" charset="0"/>
              </a:rPr>
              <a:t>44.0% </a:t>
            </a:r>
            <a:r>
              <a:rPr lang="en-US" sz="1662" b="1" dirty="0">
                <a:solidFill>
                  <a:schemeClr val="tx1"/>
                </a:solidFill>
                <a:latin typeface="Calibri" panose="020F0502020204030204" pitchFamily="34" charset="0"/>
                <a:ea typeface="Roboto" panose="02000000000000000000" pitchFamily="2" charset="0"/>
                <a:cs typeface="Calibri" panose="020F0502020204030204" pitchFamily="34" charset="0"/>
              </a:rPr>
              <a:t>in 2018. </a:t>
            </a:r>
          </a:p>
        </p:txBody>
      </p:sp>
      <p:sp>
        <p:nvSpPr>
          <p:cNvPr id="12" name="TextBox 11">
            <a:extLst>
              <a:ext uri="{FF2B5EF4-FFF2-40B4-BE49-F238E27FC236}">
                <a16:creationId xmlns:a16="http://schemas.microsoft.com/office/drawing/2014/main" id="{C0B8CB4B-78A3-4B2D-A49C-9C4CD97163CC}"/>
              </a:ext>
            </a:extLst>
          </p:cNvPr>
          <p:cNvSpPr txBox="1"/>
          <p:nvPr/>
        </p:nvSpPr>
        <p:spPr>
          <a:xfrm>
            <a:off x="1911018" y="6200248"/>
            <a:ext cx="3861955" cy="191719"/>
          </a:xfrm>
          <a:prstGeom prst="rect">
            <a:avLst/>
          </a:prstGeom>
          <a:noFill/>
        </p:spPr>
        <p:txBody>
          <a:bodyPr wrap="none" rtlCol="0">
            <a:spAutoFit/>
          </a:bodyPr>
          <a:lstStyle/>
          <a:p>
            <a:r>
              <a:rPr lang="en-US" sz="646" i="1" dirty="0">
                <a:latin typeface="Roboto" panose="020B0604020202020204" charset="0"/>
                <a:ea typeface="Roboto" panose="020B0604020202020204" charset="0"/>
                <a:cs typeface="Roboto" panose="020B0604020202020204" charset="0"/>
              </a:rPr>
              <a:t>Source: : Physicians Advocacy Institute – “Updated Physician Practice Acquisition Study” 2012-2018</a:t>
            </a:r>
          </a:p>
        </p:txBody>
      </p:sp>
      <p:graphicFrame>
        <p:nvGraphicFramePr>
          <p:cNvPr id="14" name="Chart 13">
            <a:extLst>
              <a:ext uri="{FF2B5EF4-FFF2-40B4-BE49-F238E27FC236}">
                <a16:creationId xmlns:a16="http://schemas.microsoft.com/office/drawing/2014/main" id="{A8894F55-ED66-4553-90B9-4169AE848B6F}"/>
              </a:ext>
            </a:extLst>
          </p:cNvPr>
          <p:cNvGraphicFramePr>
            <a:graphicFrameLocks/>
          </p:cNvGraphicFramePr>
          <p:nvPr>
            <p:extLst>
              <p:ext uri="{D42A27DB-BD31-4B8C-83A1-F6EECF244321}">
                <p14:modId xmlns:p14="http://schemas.microsoft.com/office/powerpoint/2010/main" val="1635192906"/>
              </p:ext>
            </p:extLst>
          </p:nvPr>
        </p:nvGraphicFramePr>
        <p:xfrm>
          <a:off x="5986297" y="1785706"/>
          <a:ext cx="4075279" cy="2550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512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1056409" y="1529380"/>
            <a:ext cx="4156724" cy="4435245"/>
          </a:xfrm>
          <a:prstGeom prst="rect">
            <a:avLst/>
          </a:prstGeom>
          <a:noFill/>
          <a:ln>
            <a:noFill/>
          </a:ln>
        </p:spPr>
        <p:txBody>
          <a:bodyPr lIns="84392" tIns="84392" rIns="84392" bIns="84392"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1"/>
              </a:buClr>
              <a:buFont typeface="Arial"/>
              <a:buNone/>
              <a:defRPr sz="2400" b="1" i="0" u="none" strike="noStrike" cap="small" baseline="0">
                <a:solidFill>
                  <a:schemeClr val="accent1"/>
                </a:solidFill>
                <a:latin typeface="Roboto" panose="020B0604020202020204" charset="0"/>
                <a:ea typeface="Roboto" panose="020B0604020202020204" charset="0"/>
                <a:cs typeface="Roboto" panose="020B0604020202020204" charset="0"/>
                <a:sym typeface="Lato"/>
              </a:defRPr>
            </a:lvl1pPr>
            <a:lvl2pPr marL="633062" marR="0" lvl="1" indent="-70340" algn="l" rtl="0">
              <a:lnSpc>
                <a:spcPct val="90000"/>
              </a:lnSpc>
              <a:spcBef>
                <a:spcPts val="462"/>
              </a:spcBef>
              <a:spcAft>
                <a:spcPts val="0"/>
              </a:spcAft>
              <a:buClr>
                <a:schemeClr val="dk1"/>
              </a:buClr>
              <a:buSzPct val="100000"/>
              <a:buFont typeface="Arial"/>
              <a:buChar char="•"/>
              <a:defRPr sz="2215" b="0" i="0" u="none" strike="noStrike" cap="none">
                <a:solidFill>
                  <a:schemeClr val="dk1"/>
                </a:solidFill>
                <a:latin typeface="Calibri"/>
                <a:ea typeface="Calibri"/>
                <a:cs typeface="Calibri"/>
                <a:sym typeface="Calibri"/>
              </a:defRPr>
            </a:lvl2pPr>
            <a:lvl3pPr marL="1055103" marR="0" lvl="2" indent="-93787" algn="l" rtl="0">
              <a:lnSpc>
                <a:spcPct val="90000"/>
              </a:lnSpc>
              <a:spcBef>
                <a:spcPts val="462"/>
              </a:spcBef>
              <a:spcAft>
                <a:spcPts val="0"/>
              </a:spcAft>
              <a:buClr>
                <a:schemeClr val="dk1"/>
              </a:buClr>
              <a:buSzPct val="100000"/>
              <a:buFont typeface="Arial"/>
              <a:buChar char="•"/>
              <a:defRPr sz="1846" b="0" i="0" u="none" strike="noStrike" cap="none">
                <a:solidFill>
                  <a:schemeClr val="dk1"/>
                </a:solidFill>
                <a:latin typeface="Calibri"/>
                <a:ea typeface="Calibri"/>
                <a:cs typeface="Calibri"/>
                <a:sym typeface="Calibri"/>
              </a:defRPr>
            </a:lvl3pPr>
            <a:lvl4pPr marL="1477145" marR="0" lvl="3" indent="-105510" algn="l" rtl="0">
              <a:lnSpc>
                <a:spcPct val="90000"/>
              </a:lnSpc>
              <a:spcBef>
                <a:spcPts val="462"/>
              </a:spcBef>
              <a:spcAft>
                <a:spcPts val="0"/>
              </a:spcAft>
              <a:buClr>
                <a:schemeClr val="dk1"/>
              </a:buClr>
              <a:buSzPct val="100000"/>
              <a:buFont typeface="Arial"/>
              <a:buChar char="•"/>
              <a:defRPr sz="1662" b="0" i="0" u="none" strike="noStrike" cap="none">
                <a:solidFill>
                  <a:schemeClr val="dk1"/>
                </a:solidFill>
                <a:latin typeface="Calibri"/>
                <a:ea typeface="Calibri"/>
                <a:cs typeface="Calibri"/>
                <a:sym typeface="Calibri"/>
              </a:defRPr>
            </a:lvl4pPr>
            <a:lvl5pPr marL="1899186" marR="0" lvl="4" indent="-105510" algn="l" rtl="0">
              <a:lnSpc>
                <a:spcPct val="90000"/>
              </a:lnSpc>
              <a:spcBef>
                <a:spcPts val="462"/>
              </a:spcBef>
              <a:spcAft>
                <a:spcPts val="0"/>
              </a:spcAft>
              <a:buClr>
                <a:schemeClr val="dk1"/>
              </a:buClr>
              <a:buSzPct val="100000"/>
              <a:buFont typeface="Arial"/>
              <a:buChar char="•"/>
              <a:defRPr sz="1662" b="0" i="0" u="none" strike="noStrike" cap="none">
                <a:solidFill>
                  <a:schemeClr val="dk1"/>
                </a:solidFill>
                <a:latin typeface="Calibri"/>
                <a:ea typeface="Calibri"/>
                <a:cs typeface="Calibri"/>
                <a:sym typeface="Calibri"/>
              </a:defRPr>
            </a:lvl5pPr>
            <a:lvl6pPr marL="2321227" marR="0" lvl="5" indent="-105510" algn="l" rtl="0">
              <a:lnSpc>
                <a:spcPct val="90000"/>
              </a:lnSpc>
              <a:spcBef>
                <a:spcPts val="462"/>
              </a:spcBef>
              <a:spcAft>
                <a:spcPts val="0"/>
              </a:spcAft>
              <a:buClr>
                <a:schemeClr val="dk1"/>
              </a:buClr>
              <a:buSzPct val="100000"/>
              <a:buFont typeface="Arial"/>
              <a:buChar char="•"/>
              <a:defRPr sz="1662" b="0" i="0" u="none" strike="noStrike" cap="none">
                <a:solidFill>
                  <a:schemeClr val="dk1"/>
                </a:solidFill>
                <a:latin typeface="Calibri"/>
                <a:ea typeface="Calibri"/>
                <a:cs typeface="Calibri"/>
                <a:sym typeface="Calibri"/>
              </a:defRPr>
            </a:lvl6pPr>
            <a:lvl7pPr marL="2743269" marR="0" lvl="6" indent="-105510" algn="l" rtl="0">
              <a:lnSpc>
                <a:spcPct val="90000"/>
              </a:lnSpc>
              <a:spcBef>
                <a:spcPts val="462"/>
              </a:spcBef>
              <a:spcAft>
                <a:spcPts val="0"/>
              </a:spcAft>
              <a:buClr>
                <a:schemeClr val="dk1"/>
              </a:buClr>
              <a:buSzPct val="100000"/>
              <a:buFont typeface="Arial"/>
              <a:buChar char="•"/>
              <a:defRPr sz="1662" b="0" i="0" u="none" strike="noStrike" cap="none">
                <a:solidFill>
                  <a:schemeClr val="dk1"/>
                </a:solidFill>
                <a:latin typeface="Calibri"/>
                <a:ea typeface="Calibri"/>
                <a:cs typeface="Calibri"/>
                <a:sym typeface="Calibri"/>
              </a:defRPr>
            </a:lvl7pPr>
            <a:lvl8pPr marL="3165310" marR="0" lvl="7" indent="-105510" algn="l" rtl="0">
              <a:lnSpc>
                <a:spcPct val="90000"/>
              </a:lnSpc>
              <a:spcBef>
                <a:spcPts val="462"/>
              </a:spcBef>
              <a:spcAft>
                <a:spcPts val="0"/>
              </a:spcAft>
              <a:buClr>
                <a:schemeClr val="dk1"/>
              </a:buClr>
              <a:buSzPct val="100000"/>
              <a:buFont typeface="Arial"/>
              <a:buChar char="•"/>
              <a:defRPr sz="1662" b="0" i="0" u="none" strike="noStrike" cap="none">
                <a:solidFill>
                  <a:schemeClr val="dk1"/>
                </a:solidFill>
                <a:latin typeface="Calibri"/>
                <a:ea typeface="Calibri"/>
                <a:cs typeface="Calibri"/>
                <a:sym typeface="Calibri"/>
              </a:defRPr>
            </a:lvl8pPr>
            <a:lvl9pPr marL="3587351" marR="0" lvl="8" indent="-105510" algn="l" rtl="0">
              <a:lnSpc>
                <a:spcPct val="90000"/>
              </a:lnSpc>
              <a:spcBef>
                <a:spcPts val="462"/>
              </a:spcBef>
              <a:spcAft>
                <a:spcPts val="0"/>
              </a:spcAft>
              <a:buClr>
                <a:schemeClr val="dk1"/>
              </a:buClr>
              <a:buSzPct val="100000"/>
              <a:buFont typeface="Arial"/>
              <a:buChar char="•"/>
              <a:defRPr sz="1662" b="0" i="0" u="none" strike="noStrike" cap="none">
                <a:solidFill>
                  <a:schemeClr val="dk1"/>
                </a:solidFill>
                <a:latin typeface="Calibri"/>
                <a:ea typeface="Calibri"/>
                <a:cs typeface="Calibri"/>
                <a:sym typeface="Calibri"/>
              </a:defRPr>
            </a:lvl9pPr>
          </a:lstStyle>
          <a:p>
            <a:r>
              <a:rPr lang="en-US" sz="1846" b="0" cap="none" dirty="0">
                <a:latin typeface="Calibri" panose="020F0502020204030204" pitchFamily="34" charset="0"/>
                <a:cs typeface="Calibri" panose="020F0502020204030204" pitchFamily="34" charset="0"/>
              </a:rPr>
              <a:t>The main advantages to physician employment over alternative alignment options are as follows:</a:t>
            </a:r>
          </a:p>
          <a:p>
            <a:endParaRPr lang="en-US" sz="1015" b="0" cap="none" dirty="0">
              <a:solidFill>
                <a:srgbClr val="00AA9E"/>
              </a:solidFill>
              <a:latin typeface="Calibri" panose="020F0502020204030204" pitchFamily="34" charset="0"/>
              <a:cs typeface="Calibri" panose="020F0502020204030204" pitchFamily="34" charset="0"/>
            </a:endParaRPr>
          </a:p>
          <a:p>
            <a:pPr marL="422041" indent="-263776" algn="just">
              <a:buClr>
                <a:schemeClr val="tx1">
                  <a:lumMod val="50000"/>
                  <a:lumOff val="50000"/>
                </a:schemeClr>
              </a:buClr>
              <a:buFont typeface="Wingdings" panose="05000000000000000000" pitchFamily="2" charset="2"/>
              <a:buChar char="Ø"/>
            </a:pP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Physician employment allows health system to have </a:t>
            </a:r>
            <a:r>
              <a:rPr lang="en-US" sz="1292" b="0" cap="none" dirty="0">
                <a:latin typeface="Calibri" panose="020F0502020204030204" pitchFamily="34" charset="0"/>
                <a:ea typeface="Roboto" panose="02000000000000000000" pitchFamily="2" charset="0"/>
                <a:cs typeface="Calibri" panose="020F0502020204030204" pitchFamily="34" charset="0"/>
              </a:rPr>
              <a:t>greater control </a:t>
            </a: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of physician group</a:t>
            </a:r>
          </a:p>
          <a:p>
            <a:pPr marL="422041" indent="-263776" algn="just">
              <a:buClr>
                <a:schemeClr val="tx1">
                  <a:lumMod val="50000"/>
                  <a:lumOff val="50000"/>
                </a:schemeClr>
              </a:buClr>
              <a:buFont typeface="Wingdings" panose="05000000000000000000" pitchFamily="2" charset="2"/>
              <a:buChar char="Ø"/>
            </a:pPr>
            <a:endPar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endParaRPr>
          </a:p>
          <a:p>
            <a:pPr marL="422041" indent="-263776" algn="just">
              <a:buClr>
                <a:schemeClr val="tx1">
                  <a:lumMod val="50000"/>
                  <a:lumOff val="50000"/>
                </a:schemeClr>
              </a:buClr>
              <a:buFont typeface="Wingdings" panose="05000000000000000000" pitchFamily="2" charset="2"/>
              <a:buChar char="Ø"/>
            </a:pP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Employment results in the highest level of</a:t>
            </a:r>
            <a:r>
              <a:rPr lang="en-US" sz="1292" b="0" cap="none" dirty="0">
                <a:latin typeface="Calibri" panose="020F0502020204030204" pitchFamily="34" charset="0"/>
                <a:ea typeface="Roboto" panose="02000000000000000000" pitchFamily="2" charset="0"/>
                <a:cs typeface="Calibri" panose="020F0502020204030204" pitchFamily="34" charset="0"/>
              </a:rPr>
              <a:t> integration </a:t>
            </a: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and </a:t>
            </a:r>
            <a:r>
              <a:rPr lang="en-US" sz="1292" b="0" cap="none" dirty="0">
                <a:latin typeface="Calibri" panose="020F0502020204030204" pitchFamily="34" charset="0"/>
                <a:ea typeface="Roboto" panose="02000000000000000000" pitchFamily="2" charset="0"/>
                <a:cs typeface="Calibri" panose="020F0502020204030204" pitchFamily="34" charset="0"/>
              </a:rPr>
              <a:t>accountability</a:t>
            </a:r>
            <a:r>
              <a:rPr lang="en-US" sz="1292" b="0" cap="none" dirty="0">
                <a:solidFill>
                  <a:srgbClr val="00AA9E"/>
                </a:solidFill>
                <a:latin typeface="Calibri" panose="020F0502020204030204" pitchFamily="34" charset="0"/>
                <a:ea typeface="Roboto" panose="02000000000000000000" pitchFamily="2" charset="0"/>
                <a:cs typeface="Calibri" panose="020F0502020204030204" pitchFamily="34" charset="0"/>
              </a:rPr>
              <a:t> </a:t>
            </a:r>
          </a:p>
          <a:p>
            <a:pPr marL="422041" indent="-263776" algn="just">
              <a:buClr>
                <a:schemeClr val="tx1">
                  <a:lumMod val="50000"/>
                  <a:lumOff val="50000"/>
                </a:schemeClr>
              </a:buClr>
              <a:buFont typeface="Wingdings" panose="05000000000000000000" pitchFamily="2" charset="2"/>
              <a:buChar char="Ø"/>
            </a:pPr>
            <a:endPar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endParaRPr>
          </a:p>
          <a:p>
            <a:pPr marL="422041" indent="-263776" algn="just">
              <a:buClr>
                <a:schemeClr val="tx1">
                  <a:lumMod val="50000"/>
                  <a:lumOff val="50000"/>
                </a:schemeClr>
              </a:buClr>
              <a:buFont typeface="Wingdings" panose="05000000000000000000" pitchFamily="2" charset="2"/>
              <a:buChar char="Ø"/>
            </a:pP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In markets where physician employment is high, health systems must employ physicians to remain </a:t>
            </a:r>
            <a:r>
              <a:rPr lang="en-US" sz="1292" b="0" cap="none" dirty="0">
                <a:latin typeface="Calibri" panose="020F0502020204030204" pitchFamily="34" charset="0"/>
                <a:ea typeface="Roboto" panose="02000000000000000000" pitchFamily="2" charset="0"/>
                <a:cs typeface="Calibri" panose="020F0502020204030204" pitchFamily="34" charset="0"/>
              </a:rPr>
              <a:t>competitive</a:t>
            </a:r>
          </a:p>
          <a:p>
            <a:pPr marL="422041" indent="-263776" algn="just">
              <a:buClr>
                <a:schemeClr val="tx1">
                  <a:lumMod val="50000"/>
                  <a:lumOff val="50000"/>
                </a:schemeClr>
              </a:buClr>
              <a:buFont typeface="Wingdings" panose="05000000000000000000" pitchFamily="2" charset="2"/>
              <a:buChar char="Ø"/>
            </a:pPr>
            <a:endPar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endParaRPr>
          </a:p>
          <a:p>
            <a:pPr marL="422041" indent="-263776" algn="just">
              <a:buClr>
                <a:schemeClr val="tx1">
                  <a:lumMod val="50000"/>
                  <a:lumOff val="50000"/>
                </a:schemeClr>
              </a:buClr>
              <a:buFont typeface="Wingdings" panose="05000000000000000000" pitchFamily="2" charset="2"/>
              <a:buChar char="Ø"/>
            </a:pP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Health systems are still required to make significant investments when choosing an alternative alignment (e.g. </a:t>
            </a:r>
            <a:r>
              <a:rPr lang="en-US" sz="1292" u="sng" cap="none" dirty="0">
                <a:solidFill>
                  <a:schemeClr val="tx1"/>
                </a:solidFill>
                <a:latin typeface="Calibri" panose="020F0502020204030204" pitchFamily="34" charset="0"/>
                <a:ea typeface="Roboto" panose="02000000000000000000" pitchFamily="2" charset="0"/>
                <a:cs typeface="Calibri" panose="020F0502020204030204" pitchFamily="34" charset="0"/>
              </a:rPr>
              <a:t>investing in a common IT platform</a:t>
            </a: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 </a:t>
            </a:r>
          </a:p>
          <a:p>
            <a:pPr marL="422041" indent="-263776" algn="just">
              <a:buClr>
                <a:schemeClr val="tx1">
                  <a:lumMod val="50000"/>
                  <a:lumOff val="50000"/>
                </a:schemeClr>
              </a:buClr>
              <a:buFont typeface="Wingdings" panose="05000000000000000000" pitchFamily="2" charset="2"/>
              <a:buChar char="Ø"/>
            </a:pPr>
            <a:endPar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endParaRPr>
          </a:p>
          <a:p>
            <a:pPr marL="422041" indent="-263776" algn="just">
              <a:buClr>
                <a:schemeClr val="tx1">
                  <a:lumMod val="50000"/>
                  <a:lumOff val="50000"/>
                </a:schemeClr>
              </a:buClr>
              <a:buFont typeface="Wingdings" panose="05000000000000000000" pitchFamily="2" charset="2"/>
              <a:buChar char="Ø"/>
            </a:pPr>
            <a:r>
              <a:rPr lang="en-US" sz="1292" b="0" cap="none" dirty="0">
                <a:solidFill>
                  <a:schemeClr val="tx1"/>
                </a:solidFill>
                <a:latin typeface="Calibri" panose="020F0502020204030204" pitchFamily="34" charset="0"/>
                <a:ea typeface="Roboto" panose="02000000000000000000" pitchFamily="2" charset="0"/>
                <a:cs typeface="Calibri" panose="020F0502020204030204" pitchFamily="34" charset="0"/>
              </a:rPr>
              <a:t>The right alignment model is the product of market dynamics and health system and physician group organizational needs and preferences</a:t>
            </a:r>
            <a:endParaRPr lang="en-US" sz="1292" b="0" cap="none" dirty="0">
              <a:latin typeface="Calibri" panose="020F0502020204030204" pitchFamily="34" charset="0"/>
              <a:cs typeface="Calibri" panose="020F0502020204030204" pitchFamily="34" charset="0"/>
            </a:endParaRPr>
          </a:p>
          <a:p>
            <a:pPr marL="527552" lvl="1" indent="-316531">
              <a:buFont typeface="Wingdings" panose="05000000000000000000" pitchFamily="2" charset="2"/>
              <a:buChar char="§"/>
            </a:pPr>
            <a:endParaRPr lang="en-US" sz="1292" dirty="0">
              <a:latin typeface="Calibri" panose="020F0502020204030204" pitchFamily="34" charset="0"/>
              <a:ea typeface="Roboto" panose="020B0604020202020204" charset="0"/>
              <a:cs typeface="Calibri" panose="020F0502020204030204" pitchFamily="34" charset="0"/>
            </a:endParaRPr>
          </a:p>
          <a:p>
            <a:pPr>
              <a:buFont typeface="Wingdings" pitchFamily="2" charset="2"/>
              <a:buChar char="Ø"/>
            </a:pPr>
            <a:endParaRPr lang="en-US" sz="1292" dirty="0">
              <a:latin typeface="Calibri" panose="020F0502020204030204" pitchFamily="34" charset="0"/>
              <a:cs typeface="Calibri" panose="020F0502020204030204" pitchFamily="34" charset="0"/>
            </a:endParaRPr>
          </a:p>
          <a:p>
            <a:endParaRPr lang="en-US" sz="1292" dirty="0">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E5B400A0-40ED-4FC6-8169-14C7EE6CA1B6}"/>
              </a:ext>
            </a:extLst>
          </p:cNvPr>
          <p:cNvSpPr>
            <a:spLocks noGrp="1"/>
          </p:cNvSpPr>
          <p:nvPr>
            <p:ph type="title"/>
          </p:nvPr>
        </p:nvSpPr>
        <p:spPr/>
        <p:txBody>
          <a:bodyPr>
            <a:normAutofit/>
          </a:bodyPr>
          <a:lstStyle/>
          <a:p>
            <a:r>
              <a:rPr lang="en-US" dirty="0"/>
              <a:t>Physician Value Proposition to a Health System</a:t>
            </a:r>
          </a:p>
        </p:txBody>
      </p:sp>
      <p:sp>
        <p:nvSpPr>
          <p:cNvPr id="2" name="Slide Number Placeholder 1">
            <a:extLst>
              <a:ext uri="{FF2B5EF4-FFF2-40B4-BE49-F238E27FC236}">
                <a16:creationId xmlns:a16="http://schemas.microsoft.com/office/drawing/2014/main" id="{0F302290-9DCA-4B5B-BAD3-FCA9DE5C7232}"/>
              </a:ext>
            </a:extLst>
          </p:cNvPr>
          <p:cNvSpPr>
            <a:spLocks noGrp="1"/>
          </p:cNvSpPr>
          <p:nvPr>
            <p:ph type="sldNum" sz="quarter" idx="12"/>
          </p:nvPr>
        </p:nvSpPr>
        <p:spPr/>
        <p:txBody>
          <a:bodyPr/>
          <a:lstStyle/>
          <a:p>
            <a:endParaRPr lang="en-US" dirty="0"/>
          </a:p>
        </p:txBody>
      </p:sp>
      <p:sp>
        <p:nvSpPr>
          <p:cNvPr id="10" name="TextBox 9"/>
          <p:cNvSpPr txBox="1"/>
          <p:nvPr/>
        </p:nvSpPr>
        <p:spPr>
          <a:xfrm>
            <a:off x="4412273" y="6213846"/>
            <a:ext cx="1601721" cy="191719"/>
          </a:xfrm>
          <a:prstGeom prst="rect">
            <a:avLst/>
          </a:prstGeom>
          <a:noFill/>
        </p:spPr>
        <p:txBody>
          <a:bodyPr wrap="none" rtlCol="0">
            <a:spAutoFit/>
          </a:bodyPr>
          <a:lstStyle/>
          <a:p>
            <a:r>
              <a:rPr lang="en-US" sz="646" i="1" dirty="0">
                <a:latin typeface="Roboto" panose="020B0604020202020204" charset="0"/>
                <a:ea typeface="Roboto" panose="020B0604020202020204" charset="0"/>
                <a:cs typeface="Roboto" panose="020B0604020202020204" charset="0"/>
              </a:rPr>
              <a:t>Source: HFMA – Value Project Report </a:t>
            </a:r>
          </a:p>
        </p:txBody>
      </p:sp>
      <p:grpSp>
        <p:nvGrpSpPr>
          <p:cNvPr id="5" name="Group 4">
            <a:extLst>
              <a:ext uri="{FF2B5EF4-FFF2-40B4-BE49-F238E27FC236}">
                <a16:creationId xmlns:a16="http://schemas.microsoft.com/office/drawing/2014/main" id="{5E9214FC-E8E2-4C36-A1F9-81333545D163}"/>
              </a:ext>
            </a:extLst>
          </p:cNvPr>
          <p:cNvGrpSpPr/>
          <p:nvPr/>
        </p:nvGrpSpPr>
        <p:grpSpPr>
          <a:xfrm>
            <a:off x="5788244" y="1702030"/>
            <a:ext cx="4387619" cy="4467446"/>
            <a:chOff x="5108033" y="1606254"/>
            <a:chExt cx="4348118" cy="4565945"/>
          </a:xfrm>
        </p:grpSpPr>
        <p:sp>
          <p:nvSpPr>
            <p:cNvPr id="7" name="Down Arrow 6"/>
            <p:cNvSpPr/>
            <p:nvPr/>
          </p:nvSpPr>
          <p:spPr>
            <a:xfrm rot="10800000">
              <a:off x="5108033" y="2099732"/>
              <a:ext cx="711200" cy="4072467"/>
            </a:xfrm>
            <a:prstGeom prst="downArrow">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77" dirty="0">
                  <a:latin typeface="Calibri" panose="020F0502020204030204" pitchFamily="34" charset="0"/>
                  <a:ea typeface="Roboto" panose="020B0604020202020204" charset="0"/>
                  <a:cs typeface="Calibri" panose="020F0502020204030204" pitchFamily="34" charset="0"/>
                </a:rPr>
                <a:t>Level of Alignment</a:t>
              </a:r>
            </a:p>
          </p:txBody>
        </p:sp>
        <p:sp>
          <p:nvSpPr>
            <p:cNvPr id="11" name="Down Arrow 10"/>
            <p:cNvSpPr/>
            <p:nvPr/>
          </p:nvSpPr>
          <p:spPr>
            <a:xfrm rot="10800000">
              <a:off x="8744951" y="2099732"/>
              <a:ext cx="711200" cy="4072467"/>
            </a:xfrm>
            <a:prstGeom prst="downArrow">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77" dirty="0">
                  <a:latin typeface="Calibri" panose="020F0502020204030204" pitchFamily="34" charset="0"/>
                  <a:ea typeface="Roboto" panose="020B0604020202020204" charset="0"/>
                  <a:cs typeface="Calibri" panose="020F0502020204030204" pitchFamily="34" charset="0"/>
                </a:rPr>
                <a:t>Level of Accountability</a:t>
              </a:r>
            </a:p>
          </p:txBody>
        </p:sp>
        <p:sp>
          <p:nvSpPr>
            <p:cNvPr id="12" name="TextBox 11"/>
            <p:cNvSpPr txBox="1"/>
            <p:nvPr/>
          </p:nvSpPr>
          <p:spPr>
            <a:xfrm>
              <a:off x="5164666" y="1606254"/>
              <a:ext cx="4225412" cy="355784"/>
            </a:xfrm>
            <a:prstGeom prst="rect">
              <a:avLst/>
            </a:prstGeom>
            <a:solidFill>
              <a:schemeClr val="tx2"/>
            </a:solidFill>
          </p:spPr>
          <p:txBody>
            <a:bodyPr wrap="square" rtlCol="0">
              <a:spAutoFit/>
            </a:bodyPr>
            <a:lstStyle/>
            <a:p>
              <a:pPr algn="ctr"/>
              <a:r>
                <a:rPr lang="en-US" sz="1662" dirty="0">
                  <a:solidFill>
                    <a:schemeClr val="bg1"/>
                  </a:solidFill>
                  <a:latin typeface="Calibri" panose="020F0502020204030204" pitchFamily="34" charset="0"/>
                  <a:ea typeface="Roboto" panose="02000000000000000000" pitchFamily="2" charset="0"/>
                  <a:cs typeface="Calibri" panose="020F0502020204030204" pitchFamily="34" charset="0"/>
                </a:rPr>
                <a:t>Health System - Provider Alignment Options</a:t>
              </a:r>
            </a:p>
          </p:txBody>
        </p:sp>
        <p:sp>
          <p:nvSpPr>
            <p:cNvPr id="3" name="Rectangle 2"/>
            <p:cNvSpPr/>
            <p:nvPr/>
          </p:nvSpPr>
          <p:spPr>
            <a:xfrm>
              <a:off x="5981972" y="2092395"/>
              <a:ext cx="2650069" cy="97367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Physician-led integrated system</a:t>
              </a:r>
            </a:p>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Multispecialty employed group clinic</a:t>
              </a:r>
            </a:p>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Employment of PCPs &amp; specialists</a:t>
              </a:r>
              <a:endParaRPr lang="en-US" sz="1662" dirty="0">
                <a:solidFill>
                  <a:schemeClr val="tx1"/>
                </a:solidFill>
                <a:latin typeface="Calibri" panose="020F0502020204030204" pitchFamily="34" charset="0"/>
                <a:ea typeface="Roboto" panose="020B0604020202020204" charset="0"/>
                <a:cs typeface="Calibri" panose="020F0502020204030204" pitchFamily="34" charset="0"/>
              </a:endParaRPr>
            </a:p>
          </p:txBody>
        </p:sp>
        <p:sp>
          <p:nvSpPr>
            <p:cNvPr id="13" name="Rectangle 12"/>
            <p:cNvSpPr/>
            <p:nvPr/>
          </p:nvSpPr>
          <p:spPr>
            <a:xfrm>
              <a:off x="5981972" y="3127772"/>
              <a:ext cx="2650069" cy="97367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Clinically integrated network</a:t>
              </a:r>
            </a:p>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Network service co-management</a:t>
              </a:r>
            </a:p>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Common electronic health record</a:t>
              </a:r>
            </a:p>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Bundled payment contract</a:t>
              </a:r>
            </a:p>
          </p:txBody>
        </p:sp>
        <p:sp>
          <p:nvSpPr>
            <p:cNvPr id="14" name="Rectangle 13"/>
            <p:cNvSpPr/>
            <p:nvPr/>
          </p:nvSpPr>
          <p:spPr>
            <a:xfrm>
              <a:off x="5981972" y="4163149"/>
              <a:ext cx="2650069" cy="97367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Management services</a:t>
              </a:r>
            </a:p>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Practice management</a:t>
              </a:r>
            </a:p>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Hospital service co-management</a:t>
              </a:r>
            </a:p>
          </p:txBody>
        </p:sp>
        <p:sp>
          <p:nvSpPr>
            <p:cNvPr id="15" name="Rectangle 14"/>
            <p:cNvSpPr/>
            <p:nvPr/>
          </p:nvSpPr>
          <p:spPr>
            <a:xfrm>
              <a:off x="5981972" y="5198526"/>
              <a:ext cx="2650069" cy="973672"/>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solidFill>
                    <a:schemeClr val="tx1"/>
                  </a:solidFill>
                  <a:latin typeface="Calibri" panose="020F0502020204030204" pitchFamily="34" charset="0"/>
                  <a:ea typeface="Roboto" panose="020B0604020202020204" charset="0"/>
                  <a:cs typeface="Calibri" panose="020F0502020204030204" pitchFamily="34" charset="0"/>
                </a:rPr>
                <a:t>Independent MD with Hospital Privileges</a:t>
              </a:r>
            </a:p>
          </p:txBody>
        </p:sp>
      </p:grpSp>
    </p:spTree>
    <p:extLst>
      <p:ext uri="{BB962C8B-B14F-4D97-AF65-F5344CB8AC3E}">
        <p14:creationId xmlns:p14="http://schemas.microsoft.com/office/powerpoint/2010/main" val="96539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13581" y="1763806"/>
            <a:ext cx="8364837" cy="1115434"/>
          </a:xfrm>
          <a:prstGeom prst="rect">
            <a:avLst/>
          </a:prstGeom>
          <a:noFill/>
        </p:spPr>
        <p:txBody>
          <a:bodyPr wrap="square" rtlCol="0">
            <a:spAutoFit/>
          </a:bodyPr>
          <a:lstStyle/>
          <a:p>
            <a:pPr algn="just"/>
            <a:r>
              <a:rPr lang="en-US" sz="1662" dirty="0">
                <a:latin typeface="Calibri" panose="020F0502020204030204" pitchFamily="34" charset="0"/>
                <a:ea typeface="Roboto" panose="020B0604020202020204" charset="0"/>
                <a:cs typeface="Calibri" panose="020F0502020204030204" pitchFamily="34" charset="0"/>
              </a:rPr>
              <a:t>Value-based contracting can take a variety of forms, ranging from a pay for performance, bonus, shared savings (upside only), shared savings/shared risks (upside and downside), bundled payment (often based upon episode of care), to full risk arrangement based upon population health.</a:t>
            </a:r>
            <a:endParaRPr lang="en-US" sz="1662" dirty="0">
              <a:latin typeface="Calibri" panose="020F0502020204030204" pitchFamily="34" charset="0"/>
              <a:ea typeface="Roboto" panose="02000000000000000000" pitchFamily="2" charset="0"/>
              <a:cs typeface="Calibri" panose="020F0502020204030204" pitchFamily="34" charset="0"/>
            </a:endParaRPr>
          </a:p>
        </p:txBody>
      </p:sp>
      <p:sp>
        <p:nvSpPr>
          <p:cNvPr id="4" name="Title 3">
            <a:extLst>
              <a:ext uri="{FF2B5EF4-FFF2-40B4-BE49-F238E27FC236}">
                <a16:creationId xmlns:a16="http://schemas.microsoft.com/office/drawing/2014/main" id="{D860B484-C1E8-4C2C-ABFD-78A5DC2B327A}"/>
              </a:ext>
            </a:extLst>
          </p:cNvPr>
          <p:cNvSpPr>
            <a:spLocks noGrp="1"/>
          </p:cNvSpPr>
          <p:nvPr>
            <p:ph type="title"/>
          </p:nvPr>
        </p:nvSpPr>
        <p:spPr/>
        <p:txBody>
          <a:bodyPr/>
          <a:lstStyle/>
          <a:p>
            <a:r>
              <a:rPr lang="en-US" dirty="0"/>
              <a:t>Value Based Care</a:t>
            </a:r>
          </a:p>
        </p:txBody>
      </p:sp>
      <p:sp>
        <p:nvSpPr>
          <p:cNvPr id="2" name="Slide Number Placeholder 1">
            <a:extLst>
              <a:ext uri="{FF2B5EF4-FFF2-40B4-BE49-F238E27FC236}">
                <a16:creationId xmlns:a16="http://schemas.microsoft.com/office/drawing/2014/main" id="{3CE2AA93-5292-4A50-8EED-8D3FEAB48518}"/>
              </a:ext>
            </a:extLst>
          </p:cNvPr>
          <p:cNvSpPr>
            <a:spLocks noGrp="1"/>
          </p:cNvSpPr>
          <p:nvPr>
            <p:ph type="sldNum" sz="quarter" idx="12"/>
          </p:nvPr>
        </p:nvSpPr>
        <p:spPr/>
        <p:txBody>
          <a:bodyPr/>
          <a:lstStyle/>
          <a:p>
            <a:endParaRPr lang="en-US" dirty="0"/>
          </a:p>
        </p:txBody>
      </p:sp>
      <p:sp>
        <p:nvSpPr>
          <p:cNvPr id="8" name="Right Triangle 7"/>
          <p:cNvSpPr/>
          <p:nvPr/>
        </p:nvSpPr>
        <p:spPr>
          <a:xfrm flipH="1">
            <a:off x="2028230" y="2731242"/>
            <a:ext cx="7985456" cy="2068070"/>
          </a:xfrm>
          <a:prstGeom prst="rtTriangle">
            <a:avLst/>
          </a:prstGeom>
          <a:solidFill>
            <a:schemeClr val="accent1">
              <a:lumMod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62" dirty="0">
              <a:latin typeface="Calibri" panose="020F0502020204030204" pitchFamily="34" charset="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2791139029"/>
              </p:ext>
            </p:extLst>
          </p:nvPr>
        </p:nvGraphicFramePr>
        <p:xfrm>
          <a:off x="2028230" y="4967185"/>
          <a:ext cx="8250186" cy="527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ight Brace 10"/>
          <p:cNvSpPr/>
          <p:nvPr/>
        </p:nvSpPr>
        <p:spPr>
          <a:xfrm rot="5400000">
            <a:off x="5405404" y="3553396"/>
            <a:ext cx="175651" cy="4109598"/>
          </a:xfrm>
          <a:prstGeom prst="rightBrace">
            <a:avLst>
              <a:gd name="adj1" fmla="val 141061"/>
              <a:gd name="adj2" fmla="val 49564"/>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62"/>
          </a:p>
        </p:txBody>
      </p:sp>
      <p:sp>
        <p:nvSpPr>
          <p:cNvPr id="12" name="TextBox 11"/>
          <p:cNvSpPr txBox="1"/>
          <p:nvPr/>
        </p:nvSpPr>
        <p:spPr>
          <a:xfrm>
            <a:off x="2275271" y="5780092"/>
            <a:ext cx="7947246" cy="319639"/>
          </a:xfrm>
          <a:prstGeom prst="rect">
            <a:avLst/>
          </a:prstGeom>
          <a:noFill/>
        </p:spPr>
        <p:txBody>
          <a:bodyPr wrap="square" rtlCol="0">
            <a:spAutoFit/>
          </a:bodyPr>
          <a:lstStyle/>
          <a:p>
            <a:r>
              <a:rPr lang="en-US" sz="1477" i="1" dirty="0">
                <a:latin typeface="Calibri" panose="020F0502020204030204" pitchFamily="34" charset="0"/>
                <a:cs typeface="Calibri" panose="020F0502020204030204" pitchFamily="34" charset="0"/>
              </a:rPr>
              <a:t>Many health systems have major initiatives along this spectrum of the risk continuum</a:t>
            </a:r>
          </a:p>
        </p:txBody>
      </p:sp>
      <p:sp>
        <p:nvSpPr>
          <p:cNvPr id="13" name="TextBox 12"/>
          <p:cNvSpPr txBox="1"/>
          <p:nvPr/>
        </p:nvSpPr>
        <p:spPr>
          <a:xfrm>
            <a:off x="1913581" y="2978402"/>
            <a:ext cx="3568383" cy="944810"/>
          </a:xfrm>
          <a:prstGeom prst="rect">
            <a:avLst/>
          </a:prstGeom>
          <a:noFill/>
        </p:spPr>
        <p:txBody>
          <a:bodyPr wrap="square" rtlCol="0">
            <a:spAutoFit/>
          </a:bodyPr>
          <a:lstStyle/>
          <a:p>
            <a:pPr algn="just"/>
            <a:r>
              <a:rPr lang="en-US" sz="1108" i="1" dirty="0">
                <a:latin typeface="Calibri" panose="020F0502020204030204" pitchFamily="34" charset="0"/>
                <a:ea typeface="Roboto" panose="020B0604020202020204" charset="0"/>
                <a:cs typeface="Calibri" panose="020F0502020204030204" pitchFamily="34" charset="0"/>
              </a:rPr>
              <a:t>Various value-based models fall along a continuum with the resources and level of clinical and financial integration needed for a given provider to succeed steadily rising, along with a concurrent rise in risk and rewards for each type of model</a:t>
            </a:r>
          </a:p>
        </p:txBody>
      </p:sp>
      <p:sp>
        <p:nvSpPr>
          <p:cNvPr id="14" name="TextBox 23"/>
          <p:cNvSpPr txBox="1">
            <a:spLocks noChangeArrowheads="1"/>
          </p:cNvSpPr>
          <p:nvPr/>
        </p:nvSpPr>
        <p:spPr bwMode="auto">
          <a:xfrm>
            <a:off x="2526531" y="6155357"/>
            <a:ext cx="7543799" cy="130588"/>
          </a:xfrm>
          <a:prstGeom prst="rect">
            <a:avLst/>
          </a:prstGeom>
          <a:noFill/>
          <a:ln w="9525">
            <a:noFill/>
            <a:miter lim="800000"/>
            <a:headEnd/>
            <a:tailEnd/>
          </a:ln>
          <a:effectLst/>
        </p:spPr>
        <p:style>
          <a:lnRef idx="1">
            <a:schemeClr val="accent6"/>
          </a:lnRef>
          <a:fillRef idx="2">
            <a:schemeClr val="accent6"/>
          </a:fillRef>
          <a:effectRef idx="1">
            <a:schemeClr val="accent6"/>
          </a:effectRef>
          <a:fontRef idx="minor">
            <a:schemeClr val="dk1"/>
          </a:fontRef>
        </p:style>
        <p:txBody>
          <a:bodyPr wrap="square" lIns="8433" tIns="8433" rIns="8433" bIns="8433"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38" i="1" dirty="0">
                <a:latin typeface="Roboto" panose="020B0604020202020204" charset="0"/>
                <a:ea typeface="Roboto" panose="020B0604020202020204" charset="0"/>
                <a:cs typeface="Roboto" panose="020B0604020202020204" charset="0"/>
              </a:rPr>
              <a:t>Source: “Health Care Facilities &amp; Managed Care” -  Bank of America Merrill Lynch, October 26, 2015.</a:t>
            </a:r>
          </a:p>
        </p:txBody>
      </p:sp>
      <p:sp>
        <p:nvSpPr>
          <p:cNvPr id="3" name="Rectangle 2"/>
          <p:cNvSpPr/>
          <p:nvPr/>
        </p:nvSpPr>
        <p:spPr>
          <a:xfrm>
            <a:off x="7900101" y="4374714"/>
            <a:ext cx="1999265" cy="348109"/>
          </a:xfrm>
          <a:prstGeom prst="rect">
            <a:avLst/>
          </a:prstGeom>
        </p:spPr>
        <p:txBody>
          <a:bodyPr wrap="none">
            <a:spAutoFit/>
          </a:bodyPr>
          <a:lstStyle/>
          <a:p>
            <a:r>
              <a:rPr lang="en-US" sz="1662" dirty="0">
                <a:solidFill>
                  <a:schemeClr val="bg1"/>
                </a:solidFill>
                <a:latin typeface="Roboto" panose="020B0604020202020204" charset="0"/>
                <a:ea typeface="Roboto" panose="020B0604020202020204" charset="0"/>
                <a:cs typeface="Roboto" panose="020B0604020202020204" charset="0"/>
              </a:rPr>
              <a:t>Level of Integration</a:t>
            </a:r>
            <a:endParaRPr lang="en-US" sz="1662" dirty="0">
              <a:solidFill>
                <a:schemeClr val="bg1"/>
              </a:solidFill>
            </a:endParaRPr>
          </a:p>
        </p:txBody>
      </p:sp>
    </p:spTree>
    <p:extLst>
      <p:ext uri="{BB962C8B-B14F-4D97-AF65-F5344CB8AC3E}">
        <p14:creationId xmlns:p14="http://schemas.microsoft.com/office/powerpoint/2010/main" val="652350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0C43B4D-85F6-486F-BF70-3E715C41C92B}"/>
              </a:ext>
            </a:extLst>
          </p:cNvPr>
          <p:cNvGraphicFramePr/>
          <p:nvPr>
            <p:extLst>
              <p:ext uri="{D42A27DB-BD31-4B8C-83A1-F6EECF244321}">
                <p14:modId xmlns:p14="http://schemas.microsoft.com/office/powerpoint/2010/main" val="2227712042"/>
              </p:ext>
            </p:extLst>
          </p:nvPr>
        </p:nvGraphicFramePr>
        <p:xfrm>
          <a:off x="665559" y="1936785"/>
          <a:ext cx="7916379" cy="4178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6B222D35-1542-42B1-B562-F84C8A3A0CD2}"/>
              </a:ext>
            </a:extLst>
          </p:cNvPr>
          <p:cNvSpPr>
            <a:spLocks noGrp="1"/>
          </p:cNvSpPr>
          <p:nvPr>
            <p:ph type="title"/>
          </p:nvPr>
        </p:nvSpPr>
        <p:spPr/>
        <p:txBody>
          <a:bodyPr>
            <a:normAutofit fontScale="90000"/>
          </a:bodyPr>
          <a:lstStyle/>
          <a:p>
            <a:r>
              <a:rPr lang="en-US" dirty="0"/>
              <a:t>Key Motivations for Health Systems to Employ Physicians</a:t>
            </a:r>
          </a:p>
        </p:txBody>
      </p:sp>
      <p:sp>
        <p:nvSpPr>
          <p:cNvPr id="2" name="Slide Number Placeholder 1">
            <a:extLst>
              <a:ext uri="{FF2B5EF4-FFF2-40B4-BE49-F238E27FC236}">
                <a16:creationId xmlns:a16="http://schemas.microsoft.com/office/drawing/2014/main" id="{12658B00-38FE-4FD3-9EB5-AC33DEDDE2BC}"/>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11946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81430" y="1462831"/>
            <a:ext cx="4089919" cy="2246769"/>
          </a:xfrm>
          <a:prstGeom prst="rect">
            <a:avLst/>
          </a:prstGeom>
          <a:noFill/>
        </p:spPr>
        <p:txBody>
          <a:bodyPr wrap="square" rtlCol="0">
            <a:spAutoFit/>
          </a:bodyPr>
          <a:lstStyle/>
          <a:p>
            <a:pPr algn="just">
              <a:spcAft>
                <a:spcPts val="400"/>
              </a:spcAft>
            </a:pPr>
            <a:r>
              <a:rPr lang="en-US" sz="1600" dirty="0">
                <a:solidFill>
                  <a:schemeClr val="accent1"/>
                </a:solidFill>
                <a:latin typeface="Calibri" panose="020F0502020204030204" pitchFamily="34" charset="0"/>
                <a:ea typeface="Roboto" panose="02000000000000000000" pitchFamily="2" charset="0"/>
                <a:cs typeface="Calibri" panose="020F0502020204030204" pitchFamily="34" charset="0"/>
              </a:rPr>
              <a:t>Merritt Hawkins Survey Results</a:t>
            </a:r>
            <a:endParaRPr lang="en-US" sz="800" dirty="0">
              <a:solidFill>
                <a:schemeClr val="accent1"/>
              </a:solidFill>
              <a:latin typeface="Calibri" panose="020F0502020204030204" pitchFamily="34" charset="0"/>
              <a:ea typeface="Roboto" panose="02000000000000000000" pitchFamily="2" charset="0"/>
              <a:cs typeface="Calibri" panose="020F0502020204030204" pitchFamily="34" charset="0"/>
            </a:endParaRPr>
          </a:p>
          <a:p>
            <a:pPr indent="-253225" algn="just">
              <a:spcAft>
                <a:spcPts val="600"/>
              </a:spcAft>
              <a:buFont typeface="Wingdings" panose="05000000000000000000" pitchFamily="2" charset="2"/>
              <a:buChar char="Ø"/>
            </a:pPr>
            <a:r>
              <a:rPr lang="en-US" sz="1300" dirty="0">
                <a:latin typeface="Calibri" panose="020F0502020204030204" pitchFamily="34" charset="0"/>
                <a:ea typeface="Roboto" panose="02000000000000000000" pitchFamily="2" charset="0"/>
                <a:cs typeface="Calibri" panose="020F0502020204030204" pitchFamily="34" charset="0"/>
              </a:rPr>
              <a:t>Employed physicians generate significant revenue for their affiliated hospitals through patient admissions, procedures, treatments, and tests as employed physicians are more likely to refer “in-house” than non employed physicians. </a:t>
            </a:r>
          </a:p>
          <a:p>
            <a:pPr indent="-253225" algn="just">
              <a:buFont typeface="Wingdings" panose="05000000000000000000" pitchFamily="2" charset="2"/>
              <a:buChar char="Ø"/>
            </a:pPr>
            <a:r>
              <a:rPr lang="en-US" sz="1300" dirty="0">
                <a:latin typeface="Calibri" panose="020F0502020204030204" pitchFamily="34" charset="0"/>
                <a:ea typeface="Roboto" panose="02000000000000000000" pitchFamily="2" charset="0"/>
                <a:cs typeface="Calibri" panose="020F0502020204030204" pitchFamily="34" charset="0"/>
              </a:rPr>
              <a:t>The average annual revenue generated by physicians is around </a:t>
            </a:r>
            <a:r>
              <a:rPr lang="en-US" sz="1300" b="1" dirty="0">
                <a:solidFill>
                  <a:schemeClr val="accent1"/>
                </a:solidFill>
                <a:latin typeface="Calibri" panose="020F0502020204030204" pitchFamily="34" charset="0"/>
                <a:ea typeface="Roboto" panose="02000000000000000000" pitchFamily="2" charset="0"/>
                <a:cs typeface="Calibri" panose="020F0502020204030204" pitchFamily="34" charset="0"/>
              </a:rPr>
              <a:t>$1.5 million. </a:t>
            </a:r>
          </a:p>
          <a:p>
            <a:pPr algn="just"/>
            <a:endParaRPr lang="en-US" sz="800" dirty="0">
              <a:solidFill>
                <a:srgbClr val="00ACA0"/>
              </a:solidFill>
              <a:latin typeface="Calibri" panose="020F0502020204030204" pitchFamily="34" charset="0"/>
              <a:ea typeface="Roboto" panose="02000000000000000000" pitchFamily="2" charset="0"/>
              <a:cs typeface="Calibri" panose="020F0502020204030204" pitchFamily="34" charset="0"/>
            </a:endParaRPr>
          </a:p>
          <a:p>
            <a:pPr algn="just"/>
            <a:endParaRPr lang="en-US" sz="800" dirty="0">
              <a:solidFill>
                <a:srgbClr val="00ACA0"/>
              </a:solidFill>
              <a:latin typeface="Calibri" panose="020F0502020204030204" pitchFamily="34" charset="0"/>
              <a:ea typeface="Roboto" panose="02000000000000000000" pitchFamily="2" charset="0"/>
              <a:cs typeface="Calibri" panose="020F0502020204030204" pitchFamily="34" charset="0"/>
            </a:endParaRPr>
          </a:p>
          <a:p>
            <a:pPr algn="just"/>
            <a:endParaRPr lang="en-US" sz="700" dirty="0">
              <a:solidFill>
                <a:srgbClr val="00ACA0"/>
              </a:solidFill>
              <a:latin typeface="Roboto" panose="02000000000000000000" pitchFamily="2" charset="0"/>
              <a:ea typeface="Roboto" panose="02000000000000000000" pitchFamily="2" charset="0"/>
            </a:endParaRPr>
          </a:p>
        </p:txBody>
      </p:sp>
      <p:sp>
        <p:nvSpPr>
          <p:cNvPr id="8" name="Rectangle 7"/>
          <p:cNvSpPr/>
          <p:nvPr/>
        </p:nvSpPr>
        <p:spPr>
          <a:xfrm>
            <a:off x="6103342" y="2597033"/>
            <a:ext cx="4075236" cy="990015"/>
          </a:xfrm>
          <a:prstGeom prst="rect">
            <a:avLst/>
          </a:prstGeom>
        </p:spPr>
        <p:txBody>
          <a:bodyPr wrap="square">
            <a:spAutoFit/>
          </a:bodyPr>
          <a:lstStyle/>
          <a:p>
            <a:pPr algn="just">
              <a:spcAft>
                <a:spcPts val="400"/>
              </a:spcAft>
            </a:pPr>
            <a:r>
              <a:rPr lang="en-US" sz="1600" dirty="0">
                <a:solidFill>
                  <a:schemeClr val="accent1"/>
                </a:solidFill>
                <a:latin typeface="Calibri" panose="020F0502020204030204" pitchFamily="34" charset="0"/>
                <a:ea typeface="Roboto" panose="02000000000000000000" pitchFamily="2" charset="0"/>
                <a:cs typeface="Calibri" panose="020F0502020204030204" pitchFamily="34" charset="0"/>
              </a:rPr>
              <a:t>Primary Care Physicians</a:t>
            </a:r>
          </a:p>
          <a:p>
            <a:pPr marL="158265" indent="-158265" algn="just">
              <a:spcAft>
                <a:spcPts val="600"/>
              </a:spcAft>
              <a:buFont typeface="Wingdings" panose="05000000000000000000" pitchFamily="2" charset="2"/>
              <a:buChar char="Ø"/>
            </a:pPr>
            <a:r>
              <a:rPr lang="en-US" sz="1300" dirty="0">
                <a:latin typeface="Calibri" panose="020F0502020204030204" pitchFamily="34" charset="0"/>
                <a:ea typeface="Roboto" panose="02000000000000000000" pitchFamily="2" charset="0"/>
                <a:cs typeface="Calibri" panose="020F0502020204030204" pitchFamily="34" charset="0"/>
              </a:rPr>
              <a:t>Revenue generated by primary care physicians ranged from a low of </a:t>
            </a:r>
            <a:r>
              <a:rPr lang="en-US" sz="1300" u="sng" dirty="0">
                <a:latin typeface="Calibri" panose="020F0502020204030204" pitchFamily="34" charset="0"/>
                <a:ea typeface="Roboto" panose="02000000000000000000" pitchFamily="2" charset="0"/>
                <a:cs typeface="Calibri" panose="020F0502020204030204" pitchFamily="34" charset="0"/>
              </a:rPr>
              <a:t>$1.2 million to a high of $1.5 million </a:t>
            </a:r>
            <a:r>
              <a:rPr lang="en-US" sz="1300" dirty="0">
                <a:latin typeface="Calibri" panose="020F0502020204030204" pitchFamily="34" charset="0"/>
                <a:ea typeface="Roboto" panose="02000000000000000000" pitchFamily="2" charset="0"/>
                <a:cs typeface="Calibri" panose="020F0502020204030204" pitchFamily="34" charset="0"/>
              </a:rPr>
              <a:t>over the survey period.</a:t>
            </a:r>
            <a:endParaRPr lang="en-US" sz="800" dirty="0">
              <a:latin typeface="Calibri" panose="020F0502020204030204" pitchFamily="34" charset="0"/>
              <a:ea typeface="Roboto" panose="02000000000000000000" pitchFamily="2" charset="0"/>
              <a:cs typeface="Calibri" panose="020F050202020403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2724394"/>
              </p:ext>
            </p:extLst>
          </p:nvPr>
        </p:nvGraphicFramePr>
        <p:xfrm>
          <a:off x="3001309" y="3705153"/>
          <a:ext cx="5740079" cy="2738973"/>
        </p:xfrm>
        <a:graphic>
          <a:graphicData uri="http://schemas.openxmlformats.org/presentationml/2006/ole">
            <mc:AlternateContent xmlns:mc="http://schemas.openxmlformats.org/markup-compatibility/2006">
              <mc:Choice xmlns:v="urn:schemas-microsoft-com:vml" Requires="v">
                <p:oleObj spid="_x0000_s1040" name="Binary Worksheet" r:id="rId4" imgW="5886467" imgH="2809890" progId="Excel.SheetBinaryMacroEnabled.12">
                  <p:link updateAutomatic="1"/>
                </p:oleObj>
              </mc:Choice>
              <mc:Fallback>
                <p:oleObj name="Binary Worksheet" r:id="rId4" imgW="5886467" imgH="2809890" progId="Excel.SheetBinaryMacroEnabled.12">
                  <p:link updateAutomatic="1"/>
                  <p:pic>
                    <p:nvPicPr>
                      <p:cNvPr id="6" name="Object 5"/>
                      <p:cNvPicPr/>
                      <p:nvPr/>
                    </p:nvPicPr>
                    <p:blipFill>
                      <a:blip r:embed="rId5"/>
                      <a:stretch>
                        <a:fillRect/>
                      </a:stretch>
                    </p:blipFill>
                    <p:spPr>
                      <a:xfrm>
                        <a:off x="3001309" y="3705153"/>
                        <a:ext cx="5740079" cy="2738973"/>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15C12DA-BB8F-4E26-B2AF-C64CC52E9400}"/>
              </a:ext>
            </a:extLst>
          </p:cNvPr>
          <p:cNvSpPr>
            <a:spLocks noGrp="1"/>
          </p:cNvSpPr>
          <p:nvPr>
            <p:ph type="title"/>
          </p:nvPr>
        </p:nvSpPr>
        <p:spPr/>
        <p:txBody>
          <a:bodyPr>
            <a:normAutofit/>
          </a:bodyPr>
          <a:lstStyle/>
          <a:p>
            <a:r>
              <a:rPr lang="en-US" dirty="0"/>
              <a:t>Physician Impact to System Economics</a:t>
            </a:r>
          </a:p>
        </p:txBody>
      </p:sp>
      <p:sp>
        <p:nvSpPr>
          <p:cNvPr id="2" name="Slide Number Placeholder 1">
            <a:extLst>
              <a:ext uri="{FF2B5EF4-FFF2-40B4-BE49-F238E27FC236}">
                <a16:creationId xmlns:a16="http://schemas.microsoft.com/office/drawing/2014/main" id="{73EFB460-E6DA-4B64-91B3-9FAEEADA552A}"/>
              </a:ext>
            </a:extLst>
          </p:cNvPr>
          <p:cNvSpPr>
            <a:spLocks noGrp="1"/>
          </p:cNvSpPr>
          <p:nvPr>
            <p:ph type="sldNum" sz="quarter" idx="12"/>
          </p:nvPr>
        </p:nvSpPr>
        <p:spPr/>
        <p:txBody>
          <a:bodyPr/>
          <a:lstStyle/>
          <a:p>
            <a:endParaRPr lang="en-US" dirty="0"/>
          </a:p>
        </p:txBody>
      </p:sp>
      <p:sp>
        <p:nvSpPr>
          <p:cNvPr id="5" name="Rectangle 4"/>
          <p:cNvSpPr/>
          <p:nvPr/>
        </p:nvSpPr>
        <p:spPr>
          <a:xfrm>
            <a:off x="6096001" y="1475581"/>
            <a:ext cx="4089919" cy="990015"/>
          </a:xfrm>
          <a:prstGeom prst="rect">
            <a:avLst/>
          </a:prstGeom>
        </p:spPr>
        <p:txBody>
          <a:bodyPr wrap="square">
            <a:spAutoFit/>
          </a:bodyPr>
          <a:lstStyle/>
          <a:p>
            <a:pPr>
              <a:spcAft>
                <a:spcPts val="400"/>
              </a:spcAft>
            </a:pPr>
            <a:r>
              <a:rPr lang="en-US" sz="1600" dirty="0">
                <a:solidFill>
                  <a:schemeClr val="accent1"/>
                </a:solidFill>
                <a:latin typeface="Calibri" panose="020F0502020204030204" pitchFamily="34" charset="0"/>
                <a:ea typeface="Roboto" panose="02000000000000000000" pitchFamily="2" charset="0"/>
                <a:cs typeface="Calibri" panose="020F0502020204030204" pitchFamily="34" charset="0"/>
              </a:rPr>
              <a:t>Specialist Physicians</a:t>
            </a:r>
          </a:p>
          <a:p>
            <a:pPr indent="-253225" algn="just">
              <a:spcAft>
                <a:spcPts val="600"/>
              </a:spcAft>
              <a:buClr>
                <a:schemeClr val="tx1"/>
              </a:buClr>
              <a:buFont typeface="Wingdings" panose="05000000000000000000" pitchFamily="2" charset="2"/>
              <a:buChar char="Ø"/>
            </a:pPr>
            <a:r>
              <a:rPr lang="en-US" sz="1300" dirty="0">
                <a:latin typeface="Calibri" panose="020F0502020204030204" pitchFamily="34" charset="0"/>
                <a:ea typeface="Roboto" panose="02000000000000000000" pitchFamily="2" charset="0"/>
                <a:cs typeface="Calibri" panose="020F0502020204030204" pitchFamily="34" charset="0"/>
              </a:rPr>
              <a:t>Revenue generated by specialist physicians ranged from a low of </a:t>
            </a:r>
            <a:r>
              <a:rPr lang="en-US" sz="1300" u="sng" dirty="0">
                <a:latin typeface="Calibri" panose="020F0502020204030204" pitchFamily="34" charset="0"/>
                <a:ea typeface="Roboto" panose="02000000000000000000" pitchFamily="2" charset="0"/>
                <a:cs typeface="Calibri" panose="020F0502020204030204" pitchFamily="34" charset="0"/>
              </a:rPr>
              <a:t>$1.4 million to a high of $1.9 million </a:t>
            </a:r>
            <a:r>
              <a:rPr lang="en-US" sz="1300" dirty="0">
                <a:latin typeface="Calibri" panose="020F0502020204030204" pitchFamily="34" charset="0"/>
                <a:ea typeface="Roboto" panose="02000000000000000000" pitchFamily="2" charset="0"/>
                <a:cs typeface="Calibri" panose="020F0502020204030204" pitchFamily="34" charset="0"/>
              </a:rPr>
              <a:t>over the survey period. </a:t>
            </a:r>
            <a:endParaRPr lang="en-US" sz="800" dirty="0">
              <a:latin typeface="Calibri" panose="020F0502020204030204" pitchFamily="34" charset="0"/>
              <a:ea typeface="Roboto" panose="02000000000000000000" pitchFamily="2" charset="0"/>
              <a:cs typeface="Calibri" panose="020F0502020204030204" pitchFamily="34" charset="0"/>
            </a:endParaRPr>
          </a:p>
        </p:txBody>
      </p:sp>
      <p:sp>
        <p:nvSpPr>
          <p:cNvPr id="7" name="TextBox 6"/>
          <p:cNvSpPr txBox="1"/>
          <p:nvPr/>
        </p:nvSpPr>
        <p:spPr>
          <a:xfrm>
            <a:off x="1777388" y="6334871"/>
            <a:ext cx="3264035" cy="205890"/>
          </a:xfrm>
          <a:prstGeom prst="rect">
            <a:avLst/>
          </a:prstGeom>
          <a:noFill/>
        </p:spPr>
        <p:txBody>
          <a:bodyPr wrap="none" rtlCol="0">
            <a:spAutoFit/>
          </a:bodyPr>
          <a:lstStyle/>
          <a:p>
            <a:r>
              <a:rPr lang="en-US" sz="738" i="1" dirty="0">
                <a:latin typeface="Calibri" panose="020F0502020204030204" pitchFamily="34" charset="0"/>
                <a:ea typeface="Roboto" panose="020B0604020202020204" charset="0"/>
                <a:cs typeface="Calibri" panose="020F0502020204030204" pitchFamily="34" charset="0"/>
              </a:rPr>
              <a:t>Source: Merritt Hawkins “2016 Physician Inpatient / Outpatient Revenue Survey”</a:t>
            </a:r>
          </a:p>
        </p:txBody>
      </p:sp>
      <p:sp>
        <p:nvSpPr>
          <p:cNvPr id="16" name="Rectangle 15">
            <a:extLst>
              <a:ext uri="{FF2B5EF4-FFF2-40B4-BE49-F238E27FC236}">
                <a16:creationId xmlns:a16="http://schemas.microsoft.com/office/drawing/2014/main" id="{15D42F65-E233-400A-97F9-37E6158C2860}"/>
              </a:ext>
            </a:extLst>
          </p:cNvPr>
          <p:cNvSpPr/>
          <p:nvPr/>
        </p:nvSpPr>
        <p:spPr>
          <a:xfrm>
            <a:off x="3546475" y="5064588"/>
            <a:ext cx="196850" cy="8001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19D1D86-8521-4227-8608-A3B752680FD8}"/>
              </a:ext>
            </a:extLst>
          </p:cNvPr>
          <p:cNvSpPr/>
          <p:nvPr/>
        </p:nvSpPr>
        <p:spPr>
          <a:xfrm>
            <a:off x="3794125" y="4870913"/>
            <a:ext cx="196850" cy="9937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7F5E67-051D-4A25-B328-BB585AECACBF}"/>
              </a:ext>
            </a:extLst>
          </p:cNvPr>
          <p:cNvSpPr/>
          <p:nvPr/>
        </p:nvSpPr>
        <p:spPr>
          <a:xfrm>
            <a:off x="4035425" y="4909013"/>
            <a:ext cx="196850" cy="9556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5E5CFE-B857-48AD-8A03-E6B069D86F69}"/>
              </a:ext>
            </a:extLst>
          </p:cNvPr>
          <p:cNvSpPr/>
          <p:nvPr/>
        </p:nvSpPr>
        <p:spPr>
          <a:xfrm>
            <a:off x="4406900" y="4870912"/>
            <a:ext cx="196850" cy="9937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D8F85F1-EFCE-4E4C-9203-95D027576893}"/>
              </a:ext>
            </a:extLst>
          </p:cNvPr>
          <p:cNvSpPr/>
          <p:nvPr/>
        </p:nvSpPr>
        <p:spPr>
          <a:xfrm>
            <a:off x="4648200" y="4677678"/>
            <a:ext cx="196850" cy="11870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D3342CA-D7C2-4674-A9FB-96E1EE020455}"/>
              </a:ext>
            </a:extLst>
          </p:cNvPr>
          <p:cNvSpPr/>
          <p:nvPr/>
        </p:nvSpPr>
        <p:spPr>
          <a:xfrm>
            <a:off x="4889500" y="4712162"/>
            <a:ext cx="196850" cy="115252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a:extLst>
              <a:ext uri="{FF2B5EF4-FFF2-40B4-BE49-F238E27FC236}">
                <a16:creationId xmlns:a16="http://schemas.microsoft.com/office/drawing/2014/main" id="{E8B5315B-EA08-4D43-9BB3-5A6EE512249B}"/>
              </a:ext>
            </a:extLst>
          </p:cNvPr>
          <p:cNvSpPr/>
          <p:nvPr/>
        </p:nvSpPr>
        <p:spPr>
          <a:xfrm>
            <a:off x="5260975" y="4975688"/>
            <a:ext cx="196850" cy="8809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C1DCF3-DDF6-4293-9819-4C053EBF8C7E}"/>
              </a:ext>
            </a:extLst>
          </p:cNvPr>
          <p:cNvSpPr/>
          <p:nvPr/>
        </p:nvSpPr>
        <p:spPr>
          <a:xfrm>
            <a:off x="5502275" y="4909013"/>
            <a:ext cx="196850" cy="9476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DC007F-F80C-4196-97BE-C48F3CA7E4FE}"/>
              </a:ext>
            </a:extLst>
          </p:cNvPr>
          <p:cNvSpPr/>
          <p:nvPr/>
        </p:nvSpPr>
        <p:spPr>
          <a:xfrm>
            <a:off x="5743575" y="4931239"/>
            <a:ext cx="196850" cy="92540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a:extLst>
              <a:ext uri="{FF2B5EF4-FFF2-40B4-BE49-F238E27FC236}">
                <a16:creationId xmlns:a16="http://schemas.microsoft.com/office/drawing/2014/main" id="{910904AA-204E-4B38-A9C4-3543EAE252D3}"/>
              </a:ext>
            </a:extLst>
          </p:cNvPr>
          <p:cNvSpPr/>
          <p:nvPr/>
        </p:nvSpPr>
        <p:spPr>
          <a:xfrm>
            <a:off x="6122873" y="5005057"/>
            <a:ext cx="196850" cy="8553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DC71646-C166-4541-9B2C-8D81B67BEB69}"/>
              </a:ext>
            </a:extLst>
          </p:cNvPr>
          <p:cNvSpPr/>
          <p:nvPr/>
        </p:nvSpPr>
        <p:spPr>
          <a:xfrm>
            <a:off x="6364173" y="4888376"/>
            <a:ext cx="196850" cy="97206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212DA7E-CD4D-4ACD-BB7D-74C4AD1C1E28}"/>
              </a:ext>
            </a:extLst>
          </p:cNvPr>
          <p:cNvSpPr/>
          <p:nvPr/>
        </p:nvSpPr>
        <p:spPr>
          <a:xfrm>
            <a:off x="6605473" y="4909013"/>
            <a:ext cx="196850" cy="95142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DCE66D7C-E077-4F32-A2F8-8BCAA8FF7569}"/>
              </a:ext>
            </a:extLst>
          </p:cNvPr>
          <p:cNvSpPr/>
          <p:nvPr/>
        </p:nvSpPr>
        <p:spPr>
          <a:xfrm>
            <a:off x="6980009" y="4885473"/>
            <a:ext cx="196850" cy="9720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046F2B7-BD5D-44E5-B922-1CDB8A59D610}"/>
              </a:ext>
            </a:extLst>
          </p:cNvPr>
          <p:cNvSpPr/>
          <p:nvPr/>
        </p:nvSpPr>
        <p:spPr>
          <a:xfrm>
            <a:off x="7221309" y="4975688"/>
            <a:ext cx="196850" cy="8818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E727B1-A5CD-4B45-A648-C5628FDCD866}"/>
              </a:ext>
            </a:extLst>
          </p:cNvPr>
          <p:cNvSpPr/>
          <p:nvPr/>
        </p:nvSpPr>
        <p:spPr>
          <a:xfrm>
            <a:off x="7462609" y="4957432"/>
            <a:ext cx="196850" cy="90010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a:extLst>
              <a:ext uri="{FF2B5EF4-FFF2-40B4-BE49-F238E27FC236}">
                <a16:creationId xmlns:a16="http://schemas.microsoft.com/office/drawing/2014/main" id="{2D37F094-1FDB-4D66-A75D-0D8D5A9CBB7C}"/>
              </a:ext>
            </a:extLst>
          </p:cNvPr>
          <p:cNvSpPr/>
          <p:nvPr/>
        </p:nvSpPr>
        <p:spPr>
          <a:xfrm>
            <a:off x="7834084" y="4978069"/>
            <a:ext cx="196850" cy="880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1854E4-A2FD-43F6-AFDD-FDB68260B79E}"/>
              </a:ext>
            </a:extLst>
          </p:cNvPr>
          <p:cNvSpPr/>
          <p:nvPr/>
        </p:nvSpPr>
        <p:spPr>
          <a:xfrm>
            <a:off x="8075384" y="4855038"/>
            <a:ext cx="196850" cy="1003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B9AAA60-011A-4082-BBCD-AABDC26B6836}"/>
              </a:ext>
            </a:extLst>
          </p:cNvPr>
          <p:cNvSpPr/>
          <p:nvPr/>
        </p:nvSpPr>
        <p:spPr>
          <a:xfrm>
            <a:off x="8316684" y="4887854"/>
            <a:ext cx="196850" cy="97116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a:extLst>
              <a:ext uri="{FF2B5EF4-FFF2-40B4-BE49-F238E27FC236}">
                <a16:creationId xmlns:a16="http://schemas.microsoft.com/office/drawing/2014/main" id="{1215096B-79D2-43FF-B012-3A6D3E32E352}"/>
              </a:ext>
            </a:extLst>
          </p:cNvPr>
          <p:cNvSpPr/>
          <p:nvPr/>
        </p:nvSpPr>
        <p:spPr>
          <a:xfrm>
            <a:off x="4907756" y="6217113"/>
            <a:ext cx="69058" cy="809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07ED6BF-A812-4893-9795-235C14352EFA}"/>
              </a:ext>
            </a:extLst>
          </p:cNvPr>
          <p:cNvSpPr/>
          <p:nvPr/>
        </p:nvSpPr>
        <p:spPr>
          <a:xfrm>
            <a:off x="5784847" y="6217113"/>
            <a:ext cx="69058" cy="809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A2D664A-61DB-4801-AE23-FB75D98EDA7C}"/>
              </a:ext>
            </a:extLst>
          </p:cNvPr>
          <p:cNvSpPr/>
          <p:nvPr/>
        </p:nvSpPr>
        <p:spPr>
          <a:xfrm>
            <a:off x="6531256" y="6217113"/>
            <a:ext cx="69058" cy="8096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315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1442906" y="4015301"/>
            <a:ext cx="9268637"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p:nvPr>
        </p:nvSpPr>
        <p:spPr>
          <a:xfrm>
            <a:off x="838200" y="2842699"/>
            <a:ext cx="10515600" cy="1172602"/>
          </a:xfrm>
        </p:spPr>
        <p:txBody>
          <a:bodyPr>
            <a:normAutofit fontScale="90000"/>
          </a:bodyPr>
          <a:lstStyle/>
          <a:p>
            <a:r>
              <a:rPr lang="en-US" dirty="0"/>
              <a:t>Overview of Private Equity Market</a:t>
            </a:r>
          </a:p>
        </p:txBody>
      </p:sp>
      <p:sp>
        <p:nvSpPr>
          <p:cNvPr id="2" name="Slide Number Placeholder 1">
            <a:extLst>
              <a:ext uri="{FF2B5EF4-FFF2-40B4-BE49-F238E27FC236}">
                <a16:creationId xmlns:a16="http://schemas.microsoft.com/office/drawing/2014/main" id="{773EA2CE-9B28-47C5-8B8F-4C2ABF6D108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6629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D80C096-CD7C-4EA1-B27D-7A1BCAD2ED51}"/>
              </a:ext>
            </a:extLst>
          </p:cNvPr>
          <p:cNvSpPr txBox="1">
            <a:spLocks/>
          </p:cNvSpPr>
          <p:nvPr/>
        </p:nvSpPr>
        <p:spPr>
          <a:xfrm>
            <a:off x="665559" y="1796683"/>
            <a:ext cx="6985543" cy="5667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569" dirty="0">
                <a:solidFill>
                  <a:srgbClr val="51534A"/>
                </a:solidFill>
                <a:latin typeface="Calibri" panose="020F0502020204030204" pitchFamily="34" charset="0"/>
              </a:rPr>
              <a:t>The </a:t>
            </a:r>
            <a:r>
              <a:rPr lang="en-US" sz="1569" dirty="0" err="1">
                <a:solidFill>
                  <a:srgbClr val="51534A"/>
                </a:solidFill>
                <a:latin typeface="Calibri" panose="020F0502020204030204" pitchFamily="34" charset="0"/>
              </a:rPr>
              <a:t>Preqin</a:t>
            </a:r>
            <a:r>
              <a:rPr lang="en-US" sz="1569" dirty="0">
                <a:solidFill>
                  <a:srgbClr val="51534A"/>
                </a:solidFill>
                <a:latin typeface="Calibri" panose="020F0502020204030204" pitchFamily="34" charset="0"/>
              </a:rPr>
              <a:t> Q1 2019 report estimates available capital (“dry powder”) – money raised but not invested – has approached </a:t>
            </a:r>
            <a:r>
              <a:rPr lang="en-US" sz="1569" b="1" dirty="0">
                <a:solidFill>
                  <a:schemeClr val="accent1"/>
                </a:solidFill>
                <a:latin typeface="Calibri" panose="020F0502020204030204" pitchFamily="34" charset="0"/>
              </a:rPr>
              <a:t>$1.26 trillion </a:t>
            </a:r>
            <a:r>
              <a:rPr lang="en-US" sz="1569" dirty="0">
                <a:solidFill>
                  <a:srgbClr val="51534A"/>
                </a:solidFill>
                <a:latin typeface="Calibri" panose="020F0502020204030204" pitchFamily="34" charset="0"/>
              </a:rPr>
              <a:t>across most private markets.</a:t>
            </a:r>
          </a:p>
          <a:p>
            <a:pPr lvl="1" algn="just"/>
            <a:endParaRPr lang="en-US" sz="1662" dirty="0">
              <a:latin typeface="Roboto" panose="02000000000000000000"/>
            </a:endParaRPr>
          </a:p>
          <a:p>
            <a:pPr algn="just"/>
            <a:endParaRPr lang="en-US" sz="1662" dirty="0">
              <a:latin typeface="Roboto" panose="02000000000000000000"/>
            </a:endParaRPr>
          </a:p>
        </p:txBody>
      </p:sp>
      <p:sp>
        <p:nvSpPr>
          <p:cNvPr id="2" name="Title 1">
            <a:extLst>
              <a:ext uri="{FF2B5EF4-FFF2-40B4-BE49-F238E27FC236}">
                <a16:creationId xmlns:a16="http://schemas.microsoft.com/office/drawing/2014/main" id="{1E904945-0670-40F5-8DC0-4E3B580FBEDB}"/>
              </a:ext>
            </a:extLst>
          </p:cNvPr>
          <p:cNvSpPr>
            <a:spLocks noGrp="1"/>
          </p:cNvSpPr>
          <p:nvPr>
            <p:ph type="title"/>
          </p:nvPr>
        </p:nvSpPr>
        <p:spPr/>
        <p:txBody>
          <a:bodyPr>
            <a:normAutofit fontScale="90000"/>
          </a:bodyPr>
          <a:lstStyle/>
          <a:p>
            <a:r>
              <a:rPr lang="en-US" dirty="0"/>
              <a:t>Private Equity Investment in Healthcare</a:t>
            </a:r>
          </a:p>
        </p:txBody>
      </p:sp>
      <p:sp>
        <p:nvSpPr>
          <p:cNvPr id="3" name="Slide Number Placeholder 2">
            <a:extLst>
              <a:ext uri="{FF2B5EF4-FFF2-40B4-BE49-F238E27FC236}">
                <a16:creationId xmlns:a16="http://schemas.microsoft.com/office/drawing/2014/main" id="{8CE6C34F-68DA-429F-9C52-88DEA5FC4298}"/>
              </a:ext>
            </a:extLst>
          </p:cNvPr>
          <p:cNvSpPr>
            <a:spLocks noGrp="1"/>
          </p:cNvSpPr>
          <p:nvPr>
            <p:ph type="sldNum" sz="quarter" idx="4294967295"/>
          </p:nvPr>
        </p:nvSpPr>
        <p:spPr/>
        <p:txBody>
          <a:bodyPr/>
          <a:lstStyle/>
          <a:p>
            <a:endParaRPr lang="en-US" dirty="0"/>
          </a:p>
        </p:txBody>
      </p:sp>
      <p:sp>
        <p:nvSpPr>
          <p:cNvPr id="13" name="TextBox 12">
            <a:extLst>
              <a:ext uri="{FF2B5EF4-FFF2-40B4-BE49-F238E27FC236}">
                <a16:creationId xmlns:a16="http://schemas.microsoft.com/office/drawing/2014/main" id="{3E3DD798-CC5D-4F00-9CC1-75735FE79A90}"/>
              </a:ext>
            </a:extLst>
          </p:cNvPr>
          <p:cNvSpPr txBox="1"/>
          <p:nvPr/>
        </p:nvSpPr>
        <p:spPr>
          <a:xfrm>
            <a:off x="8754968" y="2363399"/>
            <a:ext cx="3122902" cy="376385"/>
          </a:xfrm>
          <a:prstGeom prst="rect">
            <a:avLst/>
          </a:prstGeom>
          <a:solidFill>
            <a:schemeClr val="accent1"/>
          </a:solidFill>
          <a:ln>
            <a:solidFill>
              <a:schemeClr val="accent1"/>
            </a:solidFill>
          </a:ln>
          <a:effectLst>
            <a:outerShdw blurRad="50800" dist="12700" dir="2700000" algn="tl" rotWithShape="0">
              <a:prstClr val="black">
                <a:alpha val="40000"/>
              </a:prstClr>
            </a:outerShdw>
          </a:effectLst>
        </p:spPr>
        <p:txBody>
          <a:bodyPr wrap="square" rtlCol="0">
            <a:spAutoFit/>
          </a:bodyPr>
          <a:lstStyle>
            <a:defPPr marR="0" lvl="0" algn="l" rtl="0">
              <a:lnSpc>
                <a:spcPct val="100000"/>
              </a:lnSpc>
              <a:spcBef>
                <a:spcPts val="0"/>
              </a:spcBef>
              <a:spcAft>
                <a:spcPts val="0"/>
              </a:spcAft>
              <a:defRPr/>
            </a:defPPr>
            <a:lvl1pPr algn="ctr">
              <a:defRPr sz="2000" cap="small">
                <a:solidFill>
                  <a:schemeClr val="bg1"/>
                </a:solidFill>
                <a:effectLst>
                  <a:outerShdw blurRad="50800" dist="38100" dir="5400000" algn="t" rotWithShape="0">
                    <a:prstClr val="black">
                      <a:alpha val="40000"/>
                    </a:prstClr>
                  </a:outerShdw>
                </a:effectLst>
                <a:latin typeface="Roboto" panose="02000000000000000000" pitchFamily="2" charset="0"/>
                <a:ea typeface="Roboto" panose="02000000000000000000" pitchFamily="2" charset="0"/>
              </a:defRPr>
            </a:lvl1pPr>
          </a:lstStyle>
          <a:p>
            <a:r>
              <a:rPr lang="en-US" sz="1846" dirty="0">
                <a:latin typeface="Calibri" panose="020F0502020204030204" pitchFamily="34" charset="0"/>
              </a:rPr>
              <a:t>Global Fundraising Trends</a:t>
            </a:r>
          </a:p>
        </p:txBody>
      </p:sp>
      <p:sp>
        <p:nvSpPr>
          <p:cNvPr id="14" name="TextBox 13">
            <a:extLst>
              <a:ext uri="{FF2B5EF4-FFF2-40B4-BE49-F238E27FC236}">
                <a16:creationId xmlns:a16="http://schemas.microsoft.com/office/drawing/2014/main" id="{A0726522-1090-4F91-8227-8EE01637864F}"/>
              </a:ext>
            </a:extLst>
          </p:cNvPr>
          <p:cNvSpPr txBox="1"/>
          <p:nvPr/>
        </p:nvSpPr>
        <p:spPr>
          <a:xfrm>
            <a:off x="8754967" y="2748839"/>
            <a:ext cx="3122902" cy="2672526"/>
          </a:xfrm>
          <a:prstGeom prst="rect">
            <a:avLst/>
          </a:prstGeom>
          <a:solidFill>
            <a:schemeClr val="bg1">
              <a:lumMod val="95000"/>
            </a:schemeClr>
          </a:solidFill>
          <a:ln>
            <a:solidFill>
              <a:schemeClr val="bg1">
                <a:lumMod val="85000"/>
              </a:schemeClr>
            </a:solidFill>
          </a:ln>
        </p:spPr>
        <p:txBody>
          <a:bodyPr wrap="square" rtlCol="0" anchor="ctr">
            <a:spAutoFit/>
          </a:bodyPr>
          <a:lstStyle/>
          <a:p>
            <a:pPr marL="316531" indent="-316531">
              <a:spcAft>
                <a:spcPts val="1200"/>
              </a:spcAft>
              <a:buFont typeface="Wingdings" panose="05000000000000000000" pitchFamily="2" charset="2"/>
              <a:buChar char="Ø"/>
            </a:pPr>
            <a:r>
              <a:rPr lang="en-US" sz="1846" dirty="0">
                <a:solidFill>
                  <a:srgbClr val="51534A"/>
                </a:solidFill>
                <a:latin typeface="Calibri" panose="020F0502020204030204" pitchFamily="34" charset="0"/>
              </a:rPr>
              <a:t>Available capital has increased each year on average since </a:t>
            </a:r>
            <a:r>
              <a:rPr lang="en-US" sz="1846" b="1" dirty="0">
                <a:solidFill>
                  <a:schemeClr val="accent1"/>
                </a:solidFill>
                <a:latin typeface="Calibri" panose="020F0502020204030204" pitchFamily="34" charset="0"/>
              </a:rPr>
              <a:t>2012</a:t>
            </a:r>
          </a:p>
          <a:p>
            <a:pPr marL="316531" indent="-316531">
              <a:spcAft>
                <a:spcPts val="1200"/>
              </a:spcAft>
              <a:buFont typeface="Wingdings" panose="05000000000000000000" pitchFamily="2" charset="2"/>
              <a:buChar char="Ø"/>
            </a:pPr>
            <a:r>
              <a:rPr lang="en-US" sz="1846" dirty="0">
                <a:solidFill>
                  <a:srgbClr val="51534A"/>
                </a:solidFill>
                <a:latin typeface="Calibri" panose="020F0502020204030204" pitchFamily="34" charset="0"/>
              </a:rPr>
              <a:t>Investors have poured money into PE funds</a:t>
            </a:r>
          </a:p>
          <a:p>
            <a:pPr marL="316531" indent="-316531">
              <a:spcAft>
                <a:spcPts val="1200"/>
              </a:spcAft>
              <a:buFont typeface="Wingdings" panose="05000000000000000000" pitchFamily="2" charset="2"/>
              <a:buChar char="Ø"/>
            </a:pPr>
            <a:r>
              <a:rPr lang="en-US" sz="1846" dirty="0">
                <a:solidFill>
                  <a:srgbClr val="51534A"/>
                </a:solidFill>
                <a:latin typeface="Calibri" panose="020F0502020204030204" pitchFamily="34" charset="0"/>
              </a:rPr>
              <a:t>PE managers struggling to find attractive deals with such high asset values</a:t>
            </a:r>
          </a:p>
        </p:txBody>
      </p:sp>
      <p:sp>
        <p:nvSpPr>
          <p:cNvPr id="15" name="TextBox 14">
            <a:extLst>
              <a:ext uri="{FF2B5EF4-FFF2-40B4-BE49-F238E27FC236}">
                <a16:creationId xmlns:a16="http://schemas.microsoft.com/office/drawing/2014/main" id="{98C87642-DD63-4739-AE65-70B9C187A0A7}"/>
              </a:ext>
            </a:extLst>
          </p:cNvPr>
          <p:cNvSpPr txBox="1"/>
          <p:nvPr/>
        </p:nvSpPr>
        <p:spPr>
          <a:xfrm>
            <a:off x="1895302" y="6187739"/>
            <a:ext cx="2428870" cy="234360"/>
          </a:xfrm>
          <a:prstGeom prst="rect">
            <a:avLst/>
          </a:prstGeom>
          <a:noFill/>
        </p:spPr>
        <p:txBody>
          <a:bodyPr wrap="none" rtlCol="0">
            <a:spAutoFit/>
          </a:bodyPr>
          <a:lstStyle/>
          <a:p>
            <a:r>
              <a:rPr lang="en-US" sz="923" i="1" dirty="0">
                <a:solidFill>
                  <a:srgbClr val="51534A"/>
                </a:solidFill>
                <a:latin typeface="Calibri" panose="020F0502020204030204" pitchFamily="34" charset="0"/>
              </a:rPr>
              <a:t>Source: </a:t>
            </a:r>
            <a:r>
              <a:rPr lang="en-US" sz="923" i="1" dirty="0" err="1">
                <a:solidFill>
                  <a:srgbClr val="51534A"/>
                </a:solidFill>
                <a:latin typeface="Calibri" panose="020F0502020204030204" pitchFamily="34" charset="0"/>
              </a:rPr>
              <a:t>Preqin</a:t>
            </a:r>
            <a:r>
              <a:rPr lang="en-US" sz="923" i="1" dirty="0">
                <a:solidFill>
                  <a:srgbClr val="51534A"/>
                </a:solidFill>
                <a:latin typeface="Calibri" panose="020F0502020204030204" pitchFamily="34" charset="0"/>
              </a:rPr>
              <a:t> Quarterly Private Equity Update</a:t>
            </a:r>
          </a:p>
        </p:txBody>
      </p:sp>
      <p:graphicFrame>
        <p:nvGraphicFramePr>
          <p:cNvPr id="16" name="Chart 15">
            <a:extLst>
              <a:ext uri="{FF2B5EF4-FFF2-40B4-BE49-F238E27FC236}">
                <a16:creationId xmlns:a16="http://schemas.microsoft.com/office/drawing/2014/main" id="{B44FAC3B-EC80-49FE-A0AF-7AC3614A50CD}"/>
              </a:ext>
            </a:extLst>
          </p:cNvPr>
          <p:cNvGraphicFramePr>
            <a:graphicFrameLocks/>
          </p:cNvGraphicFramePr>
          <p:nvPr>
            <p:extLst>
              <p:ext uri="{D42A27DB-BD31-4B8C-83A1-F6EECF244321}">
                <p14:modId xmlns:p14="http://schemas.microsoft.com/office/powerpoint/2010/main" val="1684111331"/>
              </p:ext>
            </p:extLst>
          </p:nvPr>
        </p:nvGraphicFramePr>
        <p:xfrm>
          <a:off x="1574866" y="2467617"/>
          <a:ext cx="4981263" cy="3724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067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DAC6DE-6CBD-4FB4-999D-7ECFB26457A3}"/>
              </a:ext>
            </a:extLst>
          </p:cNvPr>
          <p:cNvSpPr>
            <a:spLocks noGrp="1"/>
          </p:cNvSpPr>
          <p:nvPr>
            <p:ph type="title"/>
          </p:nvPr>
        </p:nvSpPr>
        <p:spPr>
          <a:xfrm>
            <a:off x="665559" y="487680"/>
            <a:ext cx="6817592" cy="792480"/>
          </a:xfrm>
        </p:spPr>
        <p:txBody>
          <a:bodyPr>
            <a:normAutofit fontScale="90000"/>
          </a:bodyPr>
          <a:lstStyle/>
          <a:p>
            <a:r>
              <a:rPr lang="en-US" dirty="0"/>
              <a:t>Private Equity Investment in Healthcare</a:t>
            </a:r>
          </a:p>
        </p:txBody>
      </p:sp>
      <p:sp>
        <p:nvSpPr>
          <p:cNvPr id="4" name="Slide Number Placeholder 3">
            <a:extLst>
              <a:ext uri="{FF2B5EF4-FFF2-40B4-BE49-F238E27FC236}">
                <a16:creationId xmlns:a16="http://schemas.microsoft.com/office/drawing/2014/main" id="{E14979AE-F3A2-4BEC-913E-BEDF4161ED31}"/>
              </a:ext>
            </a:extLst>
          </p:cNvPr>
          <p:cNvSpPr>
            <a:spLocks noGrp="1"/>
          </p:cNvSpPr>
          <p:nvPr>
            <p:ph type="sldNum" sz="quarter" idx="4294967295"/>
          </p:nvPr>
        </p:nvSpPr>
        <p:spPr/>
        <p:txBody>
          <a:bodyPr/>
          <a:lstStyle/>
          <a:p>
            <a:endParaRPr lang="en-US" dirty="0"/>
          </a:p>
        </p:txBody>
      </p:sp>
      <p:sp>
        <p:nvSpPr>
          <p:cNvPr id="12" name="TextBox 11">
            <a:extLst>
              <a:ext uri="{FF2B5EF4-FFF2-40B4-BE49-F238E27FC236}">
                <a16:creationId xmlns:a16="http://schemas.microsoft.com/office/drawing/2014/main" id="{4A857E31-2E07-4533-97CE-8F4B2CCA03F4}"/>
              </a:ext>
            </a:extLst>
          </p:cNvPr>
          <p:cNvSpPr txBox="1"/>
          <p:nvPr/>
        </p:nvSpPr>
        <p:spPr>
          <a:xfrm>
            <a:off x="1399955" y="1743405"/>
            <a:ext cx="5332545" cy="523220"/>
          </a:xfrm>
          <a:prstGeom prst="rect">
            <a:avLst/>
          </a:prstGeom>
          <a:noFill/>
        </p:spPr>
        <p:txBody>
          <a:bodyPr wrap="square" rtlCol="0">
            <a:spAutoFit/>
          </a:bodyPr>
          <a:lstStyle/>
          <a:p>
            <a:r>
              <a:rPr lang="en-US" sz="1600" dirty="0">
                <a:solidFill>
                  <a:srgbClr val="51534A"/>
                </a:solidFill>
                <a:latin typeface="Calibri" panose="020F0502020204030204" pitchFamily="34" charset="0"/>
                <a:ea typeface="Roboto" panose="02000000000000000000" pitchFamily="2" charset="0"/>
              </a:rPr>
              <a:t>U.S. Healthcare Spending Continues to </a:t>
            </a:r>
            <a:r>
              <a:rPr lang="en-US" sz="1600" b="1" dirty="0">
                <a:solidFill>
                  <a:schemeClr val="accent1"/>
                </a:solidFill>
                <a:latin typeface="Calibri" panose="020F0502020204030204" pitchFamily="34" charset="0"/>
                <a:ea typeface="Roboto" panose="02000000000000000000" pitchFamily="2" charset="0"/>
              </a:rPr>
              <a:t>Increase</a:t>
            </a:r>
          </a:p>
          <a:p>
            <a:r>
              <a:rPr lang="en-US" sz="1200" i="1" dirty="0">
                <a:solidFill>
                  <a:schemeClr val="bg1">
                    <a:lumMod val="50000"/>
                  </a:schemeClr>
                </a:solidFill>
                <a:latin typeface="Calibri" panose="020F0502020204030204" pitchFamily="34" charset="0"/>
                <a:ea typeface="Roboto" panose="02000000000000000000" pitchFamily="2" charset="0"/>
              </a:rPr>
              <a:t>Data through 2018</a:t>
            </a:r>
          </a:p>
        </p:txBody>
      </p:sp>
      <p:sp>
        <p:nvSpPr>
          <p:cNvPr id="13" name="TextBox 12">
            <a:extLst>
              <a:ext uri="{FF2B5EF4-FFF2-40B4-BE49-F238E27FC236}">
                <a16:creationId xmlns:a16="http://schemas.microsoft.com/office/drawing/2014/main" id="{480171C7-DF2A-418E-82A0-A0C978121DC5}"/>
              </a:ext>
            </a:extLst>
          </p:cNvPr>
          <p:cNvSpPr txBox="1"/>
          <p:nvPr/>
        </p:nvSpPr>
        <p:spPr>
          <a:xfrm>
            <a:off x="8490786" y="1896366"/>
            <a:ext cx="3377754" cy="417884"/>
          </a:xfrm>
          <a:prstGeom prst="rect">
            <a:avLst/>
          </a:prstGeom>
          <a:solidFill>
            <a:schemeClr val="accent1"/>
          </a:solidFill>
          <a:ln>
            <a:noFill/>
          </a:ln>
          <a:effectLst>
            <a:outerShdw blurRad="50800" dist="12700" dir="2700000" algn="tl" rotWithShape="0">
              <a:prstClr val="black">
                <a:alpha val="40000"/>
              </a:prstClr>
            </a:outerShdw>
          </a:effectLst>
        </p:spPr>
        <p:txBody>
          <a:bodyPr wrap="square" rtlCol="0">
            <a:spAutoFit/>
          </a:bodyPr>
          <a:lstStyle>
            <a:defPPr marR="0" lvl="0" algn="l" rtl="0">
              <a:lnSpc>
                <a:spcPct val="100000"/>
              </a:lnSpc>
              <a:spcBef>
                <a:spcPts val="0"/>
              </a:spcBef>
              <a:spcAft>
                <a:spcPts val="0"/>
              </a:spcAft>
              <a:defRPr/>
            </a:defPPr>
            <a:lvl1pPr algn="ctr">
              <a:defRPr sz="2000" cap="small">
                <a:solidFill>
                  <a:schemeClr val="bg1"/>
                </a:solidFill>
                <a:effectLst>
                  <a:outerShdw blurRad="50800" dist="38100" dir="5400000" algn="t" rotWithShape="0">
                    <a:prstClr val="black">
                      <a:alpha val="40000"/>
                    </a:prstClr>
                  </a:outerShdw>
                </a:effectLst>
                <a:latin typeface="Calibri" panose="020F0502020204030204" pitchFamily="34" charset="0"/>
                <a:ea typeface="Roboto" panose="02000000000000000000" pitchFamily="2" charset="0"/>
              </a:defRPr>
            </a:lvl1pPr>
          </a:lstStyle>
          <a:p>
            <a:r>
              <a:rPr lang="en-US" sz="2031" dirty="0"/>
              <a:t>Healthcare Spending Trends</a:t>
            </a:r>
          </a:p>
        </p:txBody>
      </p:sp>
      <p:graphicFrame>
        <p:nvGraphicFramePr>
          <p:cNvPr id="15" name="Chart 14">
            <a:extLst>
              <a:ext uri="{FF2B5EF4-FFF2-40B4-BE49-F238E27FC236}">
                <a16:creationId xmlns:a16="http://schemas.microsoft.com/office/drawing/2014/main" id="{AFC896E6-6867-4303-A200-0EB1B026B354}"/>
              </a:ext>
            </a:extLst>
          </p:cNvPr>
          <p:cNvGraphicFramePr>
            <a:graphicFrameLocks/>
          </p:cNvGraphicFramePr>
          <p:nvPr>
            <p:extLst>
              <p:ext uri="{D42A27DB-BD31-4B8C-83A1-F6EECF244321}">
                <p14:modId xmlns:p14="http://schemas.microsoft.com/office/powerpoint/2010/main" val="1406276415"/>
              </p:ext>
            </p:extLst>
          </p:nvPr>
        </p:nvGraphicFramePr>
        <p:xfrm>
          <a:off x="1414934" y="2228891"/>
          <a:ext cx="5318702" cy="370420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4AF614D1-15E2-4754-B484-5E820FF5ECAA}"/>
              </a:ext>
            </a:extLst>
          </p:cNvPr>
          <p:cNvSpPr txBox="1"/>
          <p:nvPr/>
        </p:nvSpPr>
        <p:spPr>
          <a:xfrm>
            <a:off x="8490786" y="2439373"/>
            <a:ext cx="3377754" cy="3425147"/>
          </a:xfrm>
          <a:prstGeom prst="rect">
            <a:avLst/>
          </a:prstGeom>
          <a:solidFill>
            <a:schemeClr val="bg1">
              <a:lumMod val="95000"/>
            </a:schemeClr>
          </a:solidFill>
          <a:ln>
            <a:solidFill>
              <a:schemeClr val="bg1">
                <a:lumMod val="85000"/>
              </a:schemeClr>
            </a:solidFill>
          </a:ln>
        </p:spPr>
        <p:txBody>
          <a:bodyPr wrap="square" rtlCol="0">
            <a:spAutoFit/>
          </a:bodyPr>
          <a:lstStyle/>
          <a:p>
            <a:pPr lvl="0"/>
            <a:r>
              <a:rPr lang="en-US" sz="2585" b="1" dirty="0">
                <a:solidFill>
                  <a:schemeClr val="accent1"/>
                </a:solidFill>
                <a:latin typeface="Calibri" panose="020F0502020204030204" pitchFamily="34" charset="0"/>
                <a:ea typeface="Roboto" panose="02000000000000000000" pitchFamily="2" charset="0"/>
              </a:rPr>
              <a:t>8.9%</a:t>
            </a:r>
            <a:endParaRPr lang="en-US" sz="1108" b="1" dirty="0">
              <a:solidFill>
                <a:schemeClr val="accent1"/>
              </a:solidFill>
              <a:latin typeface="Calibri" panose="020F0502020204030204" pitchFamily="34" charset="0"/>
              <a:ea typeface="Roboto" panose="02000000000000000000" pitchFamily="2" charset="0"/>
            </a:endParaRPr>
          </a:p>
          <a:p>
            <a:pPr marL="316531" indent="-316531">
              <a:spcAft>
                <a:spcPts val="277"/>
              </a:spcAft>
              <a:buFont typeface="Wingdings" panose="05000000000000000000" pitchFamily="2" charset="2"/>
              <a:buChar char="Ø"/>
            </a:pPr>
            <a:r>
              <a:rPr lang="en-US" sz="1846" dirty="0">
                <a:solidFill>
                  <a:srgbClr val="51534A"/>
                </a:solidFill>
                <a:latin typeface="Calibri" panose="020F0502020204030204" pitchFamily="34" charset="0"/>
              </a:rPr>
              <a:t>Spending as % of GDP, 1980 </a:t>
            </a:r>
          </a:p>
          <a:p>
            <a:endParaRPr lang="en-US" sz="1015" dirty="0">
              <a:solidFill>
                <a:srgbClr val="00ACA0"/>
              </a:solidFill>
              <a:latin typeface="Calibri" panose="020F0502020204030204" pitchFamily="34" charset="0"/>
              <a:ea typeface="Roboto" panose="02000000000000000000" pitchFamily="2" charset="0"/>
            </a:endParaRPr>
          </a:p>
          <a:p>
            <a:endParaRPr lang="en-US" sz="1015" dirty="0">
              <a:solidFill>
                <a:srgbClr val="00ACA0"/>
              </a:solidFill>
              <a:latin typeface="Calibri" panose="020F0502020204030204" pitchFamily="34" charset="0"/>
              <a:ea typeface="Roboto" panose="02000000000000000000" pitchFamily="2" charset="0"/>
            </a:endParaRPr>
          </a:p>
          <a:p>
            <a:r>
              <a:rPr lang="en-US" sz="2585" b="1" dirty="0">
                <a:solidFill>
                  <a:schemeClr val="accent1"/>
                </a:solidFill>
                <a:latin typeface="Calibri" panose="020F0502020204030204" pitchFamily="34" charset="0"/>
                <a:ea typeface="Roboto" panose="02000000000000000000" pitchFamily="2" charset="0"/>
              </a:rPr>
              <a:t>13.3%</a:t>
            </a:r>
            <a:endParaRPr lang="en-US" sz="1108" b="1" dirty="0">
              <a:solidFill>
                <a:schemeClr val="accent1"/>
              </a:solidFill>
              <a:latin typeface="Calibri" panose="020F0502020204030204" pitchFamily="34" charset="0"/>
              <a:ea typeface="Roboto" panose="02000000000000000000" pitchFamily="2" charset="0"/>
            </a:endParaRPr>
          </a:p>
          <a:p>
            <a:pPr marL="316531" indent="-316531">
              <a:spcAft>
                <a:spcPts val="277"/>
              </a:spcAft>
              <a:buFont typeface="Wingdings" panose="05000000000000000000" pitchFamily="2" charset="2"/>
              <a:buChar char="Ø"/>
            </a:pPr>
            <a:r>
              <a:rPr lang="en-US" sz="1846" dirty="0">
                <a:solidFill>
                  <a:srgbClr val="51534A"/>
                </a:solidFill>
                <a:latin typeface="Calibri" panose="020F0502020204030204" pitchFamily="34" charset="0"/>
              </a:rPr>
              <a:t>Spending as % of GDP, 2000 </a:t>
            </a:r>
          </a:p>
          <a:p>
            <a:endParaRPr lang="en-US" sz="1015" dirty="0">
              <a:latin typeface="Calibri" panose="020F0502020204030204" pitchFamily="34" charset="0"/>
              <a:ea typeface="Roboto" panose="02000000000000000000" pitchFamily="2" charset="0"/>
            </a:endParaRPr>
          </a:p>
          <a:p>
            <a:endParaRPr lang="en-US" sz="1015" dirty="0">
              <a:latin typeface="Calibri" panose="020F0502020204030204" pitchFamily="34" charset="0"/>
              <a:ea typeface="Roboto" panose="02000000000000000000" pitchFamily="2" charset="0"/>
            </a:endParaRPr>
          </a:p>
          <a:p>
            <a:r>
              <a:rPr lang="en-US" sz="2585" b="1" dirty="0">
                <a:solidFill>
                  <a:schemeClr val="accent1"/>
                </a:solidFill>
                <a:latin typeface="Calibri" panose="020F0502020204030204" pitchFamily="34" charset="0"/>
                <a:ea typeface="Roboto" panose="02000000000000000000" pitchFamily="2" charset="0"/>
              </a:rPr>
              <a:t>18.2%</a:t>
            </a:r>
            <a:endParaRPr lang="en-US" sz="1108" b="1" dirty="0">
              <a:solidFill>
                <a:schemeClr val="accent1"/>
              </a:solidFill>
              <a:latin typeface="Calibri" panose="020F0502020204030204" pitchFamily="34" charset="0"/>
              <a:ea typeface="Roboto" panose="02000000000000000000" pitchFamily="2" charset="0"/>
            </a:endParaRPr>
          </a:p>
          <a:p>
            <a:pPr marL="316531" indent="-316531">
              <a:spcAft>
                <a:spcPts val="277"/>
              </a:spcAft>
              <a:buFont typeface="Wingdings" panose="05000000000000000000" pitchFamily="2" charset="2"/>
              <a:buChar char="Ø"/>
            </a:pPr>
            <a:r>
              <a:rPr lang="en-US" sz="1846" dirty="0">
                <a:solidFill>
                  <a:srgbClr val="51534A"/>
                </a:solidFill>
                <a:latin typeface="Calibri" panose="020F0502020204030204" pitchFamily="34" charset="0"/>
              </a:rPr>
              <a:t>Spending as % of GDP, 2018 (Estimated)</a:t>
            </a:r>
          </a:p>
          <a:p>
            <a:endParaRPr lang="en-US" sz="1015"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id="{60E945E4-1161-4C12-BCF8-E21CDBAC7653}"/>
              </a:ext>
            </a:extLst>
          </p:cNvPr>
          <p:cNvSpPr txBox="1"/>
          <p:nvPr/>
        </p:nvSpPr>
        <p:spPr>
          <a:xfrm>
            <a:off x="1804787" y="5874350"/>
            <a:ext cx="2392001" cy="234360"/>
          </a:xfrm>
          <a:prstGeom prst="rect">
            <a:avLst/>
          </a:prstGeom>
          <a:noFill/>
        </p:spPr>
        <p:txBody>
          <a:bodyPr wrap="none" rtlCol="0">
            <a:spAutoFit/>
          </a:bodyPr>
          <a:lstStyle/>
          <a:p>
            <a:r>
              <a:rPr lang="en-US" sz="923" i="1" dirty="0">
                <a:solidFill>
                  <a:srgbClr val="51534A"/>
                </a:solidFill>
                <a:latin typeface="Calibri" panose="020F0502020204030204" pitchFamily="34" charset="0"/>
              </a:rPr>
              <a:t>Source: CMS and Bureau of Economic Analysis</a:t>
            </a:r>
          </a:p>
        </p:txBody>
      </p:sp>
    </p:spTree>
    <p:extLst>
      <p:ext uri="{BB962C8B-B14F-4D97-AF65-F5344CB8AC3E}">
        <p14:creationId xmlns:p14="http://schemas.microsoft.com/office/powerpoint/2010/main" val="2931095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644B869-7F38-4421-AEC5-139A80619C2A}"/>
              </a:ext>
            </a:extLst>
          </p:cNvPr>
          <p:cNvSpPr txBox="1"/>
          <p:nvPr/>
        </p:nvSpPr>
        <p:spPr>
          <a:xfrm>
            <a:off x="1387809" y="1895194"/>
            <a:ext cx="2251939" cy="2190536"/>
          </a:xfrm>
          <a:prstGeom prst="rect">
            <a:avLst/>
          </a:prstGeom>
          <a:noFill/>
        </p:spPr>
        <p:txBody>
          <a:bodyPr wrap="square" rtlCol="0">
            <a:spAutoFit/>
          </a:bodyPr>
          <a:lstStyle/>
          <a:p>
            <a:pPr marL="316531" indent="-316531">
              <a:spcAft>
                <a:spcPts val="1200"/>
              </a:spcAft>
              <a:buFont typeface="Wingdings" panose="05000000000000000000" pitchFamily="2" charset="2"/>
              <a:buChar char="Ø"/>
            </a:pPr>
            <a:r>
              <a:rPr lang="en-US" sz="1662" dirty="0">
                <a:solidFill>
                  <a:srgbClr val="51534A"/>
                </a:solidFill>
                <a:latin typeface="Calibri" panose="020F0502020204030204" pitchFamily="34" charset="0"/>
              </a:rPr>
              <a:t>Fragmented, large market</a:t>
            </a:r>
          </a:p>
          <a:p>
            <a:pPr marL="316531" indent="-316531">
              <a:spcAft>
                <a:spcPts val="1200"/>
              </a:spcAft>
              <a:buFont typeface="Wingdings" panose="05000000000000000000" pitchFamily="2" charset="2"/>
              <a:buChar char="Ø"/>
            </a:pPr>
            <a:r>
              <a:rPr lang="en-US" sz="1662" dirty="0">
                <a:solidFill>
                  <a:srgbClr val="51534A"/>
                </a:solidFill>
                <a:latin typeface="Calibri" panose="020F0502020204030204" pitchFamily="34" charset="0"/>
              </a:rPr>
              <a:t>Sector has historically yielded good returns</a:t>
            </a:r>
          </a:p>
          <a:p>
            <a:pPr marL="316531" indent="-316531">
              <a:spcAft>
                <a:spcPts val="1200"/>
              </a:spcAft>
              <a:buFont typeface="Wingdings" panose="05000000000000000000" pitchFamily="2" charset="2"/>
              <a:buChar char="Ø"/>
            </a:pPr>
            <a:r>
              <a:rPr lang="en-US" sz="1662" dirty="0">
                <a:solidFill>
                  <a:srgbClr val="51534A"/>
                </a:solidFill>
                <a:latin typeface="Calibri" panose="020F0502020204030204" pitchFamily="34" charset="0"/>
              </a:rPr>
              <a:t>Favorable long-term trends</a:t>
            </a:r>
          </a:p>
        </p:txBody>
      </p:sp>
      <p:sp>
        <p:nvSpPr>
          <p:cNvPr id="3" name="Title 2">
            <a:extLst>
              <a:ext uri="{FF2B5EF4-FFF2-40B4-BE49-F238E27FC236}">
                <a16:creationId xmlns:a16="http://schemas.microsoft.com/office/drawing/2014/main" id="{0791DCCF-FAD1-4628-9709-D73350F8F0EB}"/>
              </a:ext>
            </a:extLst>
          </p:cNvPr>
          <p:cNvSpPr>
            <a:spLocks noGrp="1"/>
          </p:cNvSpPr>
          <p:nvPr>
            <p:ph type="title"/>
          </p:nvPr>
        </p:nvSpPr>
        <p:spPr/>
        <p:txBody>
          <a:bodyPr>
            <a:normAutofit/>
          </a:bodyPr>
          <a:lstStyle/>
          <a:p>
            <a:r>
              <a:rPr lang="en-US" dirty="0"/>
              <a:t>Why is Healthcare Attractive to Private Equity?</a:t>
            </a:r>
          </a:p>
        </p:txBody>
      </p:sp>
      <p:sp>
        <p:nvSpPr>
          <p:cNvPr id="2" name="Slide Number Placeholder 1">
            <a:extLst>
              <a:ext uri="{FF2B5EF4-FFF2-40B4-BE49-F238E27FC236}">
                <a16:creationId xmlns:a16="http://schemas.microsoft.com/office/drawing/2014/main" id="{20897CDD-1B6F-4E4B-84A4-FD0474AB8FA6}"/>
              </a:ext>
            </a:extLst>
          </p:cNvPr>
          <p:cNvSpPr>
            <a:spLocks noGrp="1"/>
          </p:cNvSpPr>
          <p:nvPr>
            <p:ph type="sldNum" sz="quarter" idx="12"/>
          </p:nvPr>
        </p:nvSpPr>
        <p:spPr/>
        <p:txBody>
          <a:bodyPr/>
          <a:lstStyle/>
          <a:p>
            <a:endParaRPr lang="en-US" dirty="0"/>
          </a:p>
        </p:txBody>
      </p:sp>
      <p:sp>
        <p:nvSpPr>
          <p:cNvPr id="9" name="TextBox 8">
            <a:extLst>
              <a:ext uri="{FF2B5EF4-FFF2-40B4-BE49-F238E27FC236}">
                <a16:creationId xmlns:a16="http://schemas.microsoft.com/office/drawing/2014/main" id="{D482EAF1-DCDE-4A96-BECB-CECAB24ABE2C}"/>
              </a:ext>
            </a:extLst>
          </p:cNvPr>
          <p:cNvSpPr txBox="1"/>
          <p:nvPr/>
        </p:nvSpPr>
        <p:spPr>
          <a:xfrm>
            <a:off x="758927" y="4573099"/>
            <a:ext cx="4396820" cy="369332"/>
          </a:xfrm>
          <a:prstGeom prst="rect">
            <a:avLst/>
          </a:prstGeom>
          <a:noFill/>
        </p:spPr>
        <p:txBody>
          <a:bodyPr wrap="square" rtlCol="0">
            <a:spAutoFit/>
          </a:bodyPr>
          <a:lstStyle/>
          <a:p>
            <a:pPr>
              <a:spcAft>
                <a:spcPts val="277"/>
              </a:spcAft>
            </a:pPr>
            <a:r>
              <a:rPr lang="en-US" i="1" dirty="0">
                <a:solidFill>
                  <a:srgbClr val="51534A"/>
                </a:solidFill>
                <a:latin typeface="Calibri" panose="020F0502020204030204" pitchFamily="34" charset="0"/>
              </a:rPr>
              <a:t>Projected healthcare spending by 2020:</a:t>
            </a:r>
          </a:p>
        </p:txBody>
      </p:sp>
      <p:graphicFrame>
        <p:nvGraphicFramePr>
          <p:cNvPr id="11" name="Chart 10">
            <a:extLst>
              <a:ext uri="{FF2B5EF4-FFF2-40B4-BE49-F238E27FC236}">
                <a16:creationId xmlns:a16="http://schemas.microsoft.com/office/drawing/2014/main" id="{FE2FF72B-ACAA-4EFB-B4A0-C454CD2E5936}"/>
              </a:ext>
            </a:extLst>
          </p:cNvPr>
          <p:cNvGraphicFramePr>
            <a:graphicFrameLocks/>
          </p:cNvGraphicFramePr>
          <p:nvPr>
            <p:extLst>
              <p:ext uri="{D42A27DB-BD31-4B8C-83A1-F6EECF244321}">
                <p14:modId xmlns:p14="http://schemas.microsoft.com/office/powerpoint/2010/main" val="3771972143"/>
              </p:ext>
            </p:extLst>
          </p:nvPr>
        </p:nvGraphicFramePr>
        <p:xfrm>
          <a:off x="4263705" y="1119215"/>
          <a:ext cx="3816507" cy="4158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3125B6DA-0E78-4715-AF32-59D3454BDB72}"/>
              </a:ext>
            </a:extLst>
          </p:cNvPr>
          <p:cNvGraphicFramePr>
            <a:graphicFrameLocks/>
          </p:cNvGraphicFramePr>
          <p:nvPr>
            <p:extLst>
              <p:ext uri="{D42A27DB-BD31-4B8C-83A1-F6EECF244321}">
                <p14:modId xmlns:p14="http://schemas.microsoft.com/office/powerpoint/2010/main" val="1957186114"/>
              </p:ext>
            </p:extLst>
          </p:nvPr>
        </p:nvGraphicFramePr>
        <p:xfrm>
          <a:off x="1036843" y="4915873"/>
          <a:ext cx="5954876" cy="1106261"/>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91D01657-5FBF-411B-95C5-8BA723842A01}"/>
              </a:ext>
            </a:extLst>
          </p:cNvPr>
          <p:cNvSpPr txBox="1"/>
          <p:nvPr/>
        </p:nvSpPr>
        <p:spPr>
          <a:xfrm>
            <a:off x="8274519" y="1895194"/>
            <a:ext cx="2221978" cy="32893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385" i="1" dirty="0">
                <a:solidFill>
                  <a:schemeClr val="bg2">
                    <a:lumMod val="25000"/>
                  </a:schemeClr>
                </a:solidFill>
                <a:latin typeface="Calibri" panose="020F0502020204030204" pitchFamily="34" charset="0"/>
                <a:ea typeface="Roboto" panose="02000000000000000000" pitchFamily="2" charset="0"/>
              </a:rPr>
              <a:t>“Regardless of what happens with the ACA, the healthcare value chain in the US and around the world is under continued pressure to reduce costs and operate more efficiently. Recognizing that, PE funds invested in all of the major healthcare sectors …”</a:t>
            </a:r>
          </a:p>
          <a:p>
            <a:pPr algn="r"/>
            <a:endParaRPr lang="en-US" sz="1385" i="1" dirty="0">
              <a:solidFill>
                <a:schemeClr val="bg2">
                  <a:lumMod val="25000"/>
                </a:schemeClr>
              </a:solidFill>
              <a:latin typeface="Calibri" panose="020F0502020204030204" pitchFamily="34" charset="0"/>
              <a:ea typeface="Roboto" panose="02000000000000000000" pitchFamily="2" charset="0"/>
            </a:endParaRPr>
          </a:p>
          <a:p>
            <a:pPr algn="r"/>
            <a:r>
              <a:rPr lang="en-US" sz="1385" i="1" dirty="0">
                <a:solidFill>
                  <a:schemeClr val="bg2">
                    <a:lumMod val="25000"/>
                  </a:schemeClr>
                </a:solidFill>
                <a:latin typeface="Calibri" panose="020F0502020204030204" pitchFamily="34" charset="0"/>
                <a:ea typeface="Roboto" panose="02000000000000000000" pitchFamily="2" charset="0"/>
              </a:rPr>
              <a:t> - Bain Global Healthcare Private Equity  and Corporate M&amp;A Report 2017</a:t>
            </a:r>
          </a:p>
        </p:txBody>
      </p:sp>
      <p:sp>
        <p:nvSpPr>
          <p:cNvPr id="19" name="TextBox 18">
            <a:extLst>
              <a:ext uri="{FF2B5EF4-FFF2-40B4-BE49-F238E27FC236}">
                <a16:creationId xmlns:a16="http://schemas.microsoft.com/office/drawing/2014/main" id="{F75F4891-485E-485B-8571-9E4C62B157AD}"/>
              </a:ext>
            </a:extLst>
          </p:cNvPr>
          <p:cNvSpPr txBox="1"/>
          <p:nvPr/>
        </p:nvSpPr>
        <p:spPr>
          <a:xfrm>
            <a:off x="2352026" y="6135960"/>
            <a:ext cx="7487947" cy="234360"/>
          </a:xfrm>
          <a:prstGeom prst="rect">
            <a:avLst/>
          </a:prstGeom>
          <a:noFill/>
        </p:spPr>
        <p:txBody>
          <a:bodyPr wrap="none" rtlCol="0">
            <a:spAutoFit/>
          </a:bodyPr>
          <a:lstStyle/>
          <a:p>
            <a:r>
              <a:rPr lang="en-US" sz="923" i="1" dirty="0">
                <a:solidFill>
                  <a:srgbClr val="51534A"/>
                </a:solidFill>
                <a:latin typeface="Calibri" panose="020F0502020204030204" pitchFamily="34" charset="0"/>
              </a:rPr>
              <a:t>Source: Bain Global Healthcare Private Equity and Corporate M&amp;A Report 2017, Bain Insights; McKinsey &amp; Company – “Capturing returns in healthcare” </a:t>
            </a:r>
          </a:p>
        </p:txBody>
      </p:sp>
    </p:spTree>
    <p:extLst>
      <p:ext uri="{BB962C8B-B14F-4D97-AF65-F5344CB8AC3E}">
        <p14:creationId xmlns:p14="http://schemas.microsoft.com/office/powerpoint/2010/main" val="107121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884" y="2085935"/>
            <a:ext cx="9148233" cy="2048567"/>
          </a:xfrm>
        </p:spPr>
        <p:txBody>
          <a:bodyPr vert="horz" lIns="91440" tIns="0" rIns="91440" bIns="45720" rtlCol="0" anchor="t" anchorCtr="0">
            <a:normAutofit/>
          </a:bodyPr>
          <a:lstStyle/>
          <a:p>
            <a:pPr algn="ctr"/>
            <a:r>
              <a:rPr lang="en-US" dirty="0">
                <a:latin typeface="Arial" panose="020B0604020202020204" pitchFamily="34" charset="0"/>
                <a:cs typeface="Arial" panose="020B0604020202020204" pitchFamily="34" charset="0"/>
              </a:rPr>
              <a:t>Disclosure Slide</a:t>
            </a:r>
          </a:p>
        </p:txBody>
      </p:sp>
      <p:sp>
        <p:nvSpPr>
          <p:cNvPr id="3" name="Content Placeholder 2"/>
          <p:cNvSpPr>
            <a:spLocks noGrp="1"/>
          </p:cNvSpPr>
          <p:nvPr>
            <p:ph type="body" sz="quarter" idx="10"/>
          </p:nvPr>
        </p:nvSpPr>
        <p:spPr>
          <a:xfrm>
            <a:off x="2752776" y="2732691"/>
            <a:ext cx="6686448" cy="3156381"/>
          </a:xfrm>
        </p:spPr>
        <p:txBody>
          <a:bodyPr vert="horz" lIns="91440" tIns="365760" rIns="91440" bIns="45720" rtlCol="0" anchor="t" anchorCtr="0">
            <a:normAutofit/>
          </a:bodyPr>
          <a:lstStyle/>
          <a:p>
            <a:pPr marL="0" indent="0" algn="ctr">
              <a:buNone/>
            </a:pPr>
            <a:r>
              <a:rPr lang="en-US" i="1" dirty="0"/>
              <a:t>These materials and associated remarks are intended to facilitate a general discussion of issues that may arise in the context of healthcare transactions. They are not intended to be comprehensive or to serve as a substitute for legal or other advice, and they should not be relied upon as such. Attorneys, accountants and other professionals need to draw their own conclusions relative to the facts and circumstances of any particular situation and take into account all applicable laws when formulating advice.</a:t>
            </a:r>
          </a:p>
        </p:txBody>
      </p:sp>
    </p:spTree>
    <p:extLst>
      <p:ext uri="{BB962C8B-B14F-4D97-AF65-F5344CB8AC3E}">
        <p14:creationId xmlns:p14="http://schemas.microsoft.com/office/powerpoint/2010/main" val="115597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1">
            <a:extLst>
              <a:ext uri="{FF2B5EF4-FFF2-40B4-BE49-F238E27FC236}">
                <a16:creationId xmlns:a16="http://schemas.microsoft.com/office/drawing/2014/main" id="{3DEF069B-D061-4F40-A7A3-A6E04D680F75}"/>
              </a:ext>
            </a:extLst>
          </p:cNvPr>
          <p:cNvSpPr txBox="1"/>
          <p:nvPr/>
        </p:nvSpPr>
        <p:spPr>
          <a:xfrm>
            <a:off x="0" y="2734575"/>
            <a:ext cx="3041780" cy="3442997"/>
          </a:xfrm>
          <a:prstGeom prst="rect">
            <a:avLst/>
          </a:prstGeom>
          <a:noFill/>
          <a:ln>
            <a:noFill/>
          </a:ln>
        </p:spPr>
        <p:txBody>
          <a:bodyPr lIns="0" tIns="0" rIns="0" bIns="0" anchor="t" anchorCtr="0">
            <a:noAutofit/>
          </a:bodyPr>
          <a:lstStyle/>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Primary Care</a:t>
            </a:r>
          </a:p>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Dermatology</a:t>
            </a:r>
          </a:p>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Ophthalmology</a:t>
            </a:r>
          </a:p>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Pain Management</a:t>
            </a:r>
          </a:p>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Orthopedic Surgery</a:t>
            </a:r>
          </a:p>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*Emergency Medicine</a:t>
            </a:r>
          </a:p>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*Radiology </a:t>
            </a:r>
          </a:p>
          <a:p>
            <a:pPr marL="1110789" indent="-266707" algn="just">
              <a:lnSpc>
                <a:spcPct val="150000"/>
              </a:lnSpc>
              <a:buClr>
                <a:schemeClr val="accent1"/>
              </a:buClr>
              <a:buSzPct val="150000"/>
              <a:buFont typeface="Wingdings" panose="05000000000000000000" pitchFamily="2" charset="2"/>
              <a:buChar char="ü"/>
            </a:pPr>
            <a:r>
              <a:rPr lang="en-US" sz="1662" b="1" dirty="0">
                <a:solidFill>
                  <a:schemeClr val="bg1">
                    <a:lumMod val="50000"/>
                  </a:schemeClr>
                </a:solidFill>
                <a:latin typeface="Calibri" panose="020F0502020204030204" pitchFamily="34" charset="0"/>
                <a:ea typeface="Lato"/>
                <a:cs typeface="Calibri" panose="020F0502020204030204" pitchFamily="34" charset="0"/>
                <a:sym typeface="Lato"/>
              </a:rPr>
              <a:t>*Anesthesiology</a:t>
            </a:r>
          </a:p>
          <a:p>
            <a:pPr marL="844083" algn="just">
              <a:lnSpc>
                <a:spcPct val="150000"/>
              </a:lnSpc>
              <a:buClr>
                <a:srgbClr val="00ACA0"/>
              </a:buClr>
              <a:buSzPct val="150000"/>
            </a:pPr>
            <a:r>
              <a:rPr lang="en-US" sz="1108" b="1" dirty="0">
                <a:solidFill>
                  <a:schemeClr val="bg1">
                    <a:lumMod val="50000"/>
                  </a:schemeClr>
                </a:solidFill>
                <a:latin typeface="Calibri" panose="020F0502020204030204" pitchFamily="34" charset="0"/>
                <a:ea typeface="Lato"/>
                <a:cs typeface="Calibri" panose="020F0502020204030204" pitchFamily="34" charset="0"/>
                <a:sym typeface="Lato"/>
              </a:rPr>
              <a:t>*Hospital-based Practices</a:t>
            </a:r>
          </a:p>
          <a:p>
            <a:pPr marL="844083" algn="just">
              <a:lnSpc>
                <a:spcPct val="150000"/>
              </a:lnSpc>
              <a:buClr>
                <a:srgbClr val="00ACA0"/>
              </a:buClr>
              <a:buSzPct val="150000"/>
            </a:pPr>
            <a:endParaRPr lang="en-US" sz="1662" b="1" dirty="0">
              <a:latin typeface="Calibri" panose="020F0502020204030204" pitchFamily="34" charset="0"/>
              <a:ea typeface="Lato"/>
              <a:cs typeface="Calibri" panose="020F0502020204030204" pitchFamily="34" charset="0"/>
              <a:sym typeface="Lato"/>
            </a:endParaRPr>
          </a:p>
        </p:txBody>
      </p:sp>
      <p:sp>
        <p:nvSpPr>
          <p:cNvPr id="3" name="Title 2">
            <a:extLst>
              <a:ext uri="{FF2B5EF4-FFF2-40B4-BE49-F238E27FC236}">
                <a16:creationId xmlns:a16="http://schemas.microsoft.com/office/drawing/2014/main" id="{72BE78A8-65F5-4A2F-A045-5CBAB1AAD554}"/>
              </a:ext>
            </a:extLst>
          </p:cNvPr>
          <p:cNvSpPr>
            <a:spLocks noGrp="1"/>
          </p:cNvSpPr>
          <p:nvPr>
            <p:ph type="title"/>
          </p:nvPr>
        </p:nvSpPr>
        <p:spPr/>
        <p:txBody>
          <a:bodyPr>
            <a:normAutofit fontScale="90000"/>
          </a:bodyPr>
          <a:lstStyle/>
          <a:p>
            <a:r>
              <a:rPr lang="en-US" dirty="0"/>
              <a:t>Re-Emergence of the Physician Roll-up Strategy</a:t>
            </a:r>
          </a:p>
        </p:txBody>
      </p:sp>
      <p:sp>
        <p:nvSpPr>
          <p:cNvPr id="2" name="Slide Number Placeholder 1">
            <a:extLst>
              <a:ext uri="{FF2B5EF4-FFF2-40B4-BE49-F238E27FC236}">
                <a16:creationId xmlns:a16="http://schemas.microsoft.com/office/drawing/2014/main" id="{4A385D49-338F-4FEB-95FF-41494A2D07E8}"/>
              </a:ext>
            </a:extLst>
          </p:cNvPr>
          <p:cNvSpPr>
            <a:spLocks noGrp="1"/>
          </p:cNvSpPr>
          <p:nvPr>
            <p:ph type="sldNum" sz="quarter" idx="4294967295"/>
          </p:nvPr>
        </p:nvSpPr>
        <p:spPr/>
        <p:txBody>
          <a:bodyPr/>
          <a:lstStyle/>
          <a:p>
            <a:endParaRPr lang="en-US" dirty="0"/>
          </a:p>
        </p:txBody>
      </p:sp>
      <p:sp>
        <p:nvSpPr>
          <p:cNvPr id="8" name="TextBox 7">
            <a:extLst>
              <a:ext uri="{FF2B5EF4-FFF2-40B4-BE49-F238E27FC236}">
                <a16:creationId xmlns:a16="http://schemas.microsoft.com/office/drawing/2014/main" id="{10032651-B29C-4C65-A8E5-F32CA2133F38}"/>
              </a:ext>
            </a:extLst>
          </p:cNvPr>
          <p:cNvSpPr txBox="1"/>
          <p:nvPr/>
        </p:nvSpPr>
        <p:spPr>
          <a:xfrm>
            <a:off x="7121530" y="2640192"/>
            <a:ext cx="4404911" cy="1815882"/>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r>
              <a:rPr lang="en-US" sz="1400" dirty="0">
                <a:solidFill>
                  <a:schemeClr val="tx1"/>
                </a:solidFill>
                <a:latin typeface="Calibri" panose="020F0502020204030204" pitchFamily="34" charset="0"/>
                <a:ea typeface="Roboto" panose="02000000000000000000" pitchFamily="2" charset="0"/>
                <a:cs typeface="Calibri" panose="020F0502020204030204" pitchFamily="34" charset="0"/>
              </a:rPr>
              <a:t>Ten years ago only a few private-equity houses had dedicated health-care teams,” says Dmitry </a:t>
            </a:r>
            <a:r>
              <a:rPr lang="en-US" sz="1400" dirty="0" err="1">
                <a:solidFill>
                  <a:schemeClr val="tx1"/>
                </a:solidFill>
                <a:latin typeface="Calibri" panose="020F0502020204030204" pitchFamily="34" charset="0"/>
                <a:ea typeface="Roboto" panose="02000000000000000000" pitchFamily="2" charset="0"/>
                <a:cs typeface="Calibri" panose="020F0502020204030204" pitchFamily="34" charset="0"/>
              </a:rPr>
              <a:t>Podpolny</a:t>
            </a:r>
            <a:r>
              <a:rPr lang="en-US" sz="1400" dirty="0">
                <a:solidFill>
                  <a:schemeClr val="tx1"/>
                </a:solidFill>
                <a:latin typeface="Calibri" panose="020F0502020204030204" pitchFamily="34" charset="0"/>
                <a:ea typeface="Roboto" panose="02000000000000000000" pitchFamily="2" charset="0"/>
                <a:cs typeface="Calibri" panose="020F0502020204030204" pitchFamily="34" charset="0"/>
              </a:rPr>
              <a:t> of McKinsey. </a:t>
            </a:r>
            <a:r>
              <a:rPr lang="en-US" sz="1400" b="1" dirty="0">
                <a:solidFill>
                  <a:schemeClr val="accent1"/>
                </a:solidFill>
                <a:latin typeface="Calibri" panose="020F0502020204030204" pitchFamily="34" charset="0"/>
                <a:ea typeface="Roboto" panose="02000000000000000000" pitchFamily="2" charset="0"/>
                <a:cs typeface="Calibri" panose="020F0502020204030204" pitchFamily="34" charset="0"/>
              </a:rPr>
              <a:t>“Today nearly everyone does.”</a:t>
            </a:r>
            <a:r>
              <a:rPr lang="en-US" sz="1400" dirty="0">
                <a:solidFill>
                  <a:schemeClr val="accent1"/>
                </a:solidFill>
                <a:latin typeface="Calibri" panose="020F0502020204030204" pitchFamily="34" charset="0"/>
                <a:ea typeface="Roboto" panose="02000000000000000000" pitchFamily="2" charset="0"/>
                <a:cs typeface="Calibri" panose="020F0502020204030204" pitchFamily="34" charset="0"/>
              </a:rPr>
              <a:t> </a:t>
            </a:r>
            <a:r>
              <a:rPr lang="en-US" sz="1400" dirty="0">
                <a:solidFill>
                  <a:schemeClr val="tx1"/>
                </a:solidFill>
                <a:latin typeface="Calibri" panose="020F0502020204030204" pitchFamily="34" charset="0"/>
                <a:ea typeface="Roboto" panose="02000000000000000000" pitchFamily="2" charset="0"/>
                <a:cs typeface="Calibri" panose="020F0502020204030204" pitchFamily="34" charset="0"/>
              </a:rPr>
              <a:t>2017 saw a frenzy of deal activity, the</a:t>
            </a:r>
            <a:r>
              <a:rPr lang="en-US" sz="1400" dirty="0">
                <a:solidFill>
                  <a:schemeClr val="bg1">
                    <a:lumMod val="50000"/>
                  </a:schemeClr>
                </a:solidFill>
                <a:latin typeface="Calibri" panose="020F0502020204030204" pitchFamily="34" charset="0"/>
                <a:ea typeface="Roboto" panose="02000000000000000000" pitchFamily="2" charset="0"/>
                <a:cs typeface="Calibri" panose="020F0502020204030204" pitchFamily="34" charset="0"/>
              </a:rPr>
              <a:t> </a:t>
            </a:r>
            <a:r>
              <a:rPr lang="en-US" sz="1400" b="1" dirty="0">
                <a:solidFill>
                  <a:schemeClr val="accent1"/>
                </a:solidFill>
                <a:latin typeface="Calibri" panose="020F0502020204030204" pitchFamily="34" charset="0"/>
                <a:ea typeface="Roboto" panose="02000000000000000000" pitchFamily="2" charset="0"/>
                <a:cs typeface="Calibri" panose="020F0502020204030204" pitchFamily="34" charset="0"/>
              </a:rPr>
              <a:t>highest by value since the go-go year of 2007 </a:t>
            </a:r>
          </a:p>
          <a:p>
            <a:pPr lvl="0" algn="just"/>
            <a:endParaRPr lang="en-US" sz="1400" dirty="0">
              <a:solidFill>
                <a:schemeClr val="bg1">
                  <a:lumMod val="50000"/>
                </a:schemeClr>
              </a:solidFill>
              <a:latin typeface="Calibri" panose="020F0502020204030204" pitchFamily="34" charset="0"/>
              <a:ea typeface="Roboto" panose="02000000000000000000" pitchFamily="2" charset="0"/>
              <a:cs typeface="Calibri" panose="020F0502020204030204" pitchFamily="34" charset="0"/>
            </a:endParaRPr>
          </a:p>
          <a:p>
            <a:pPr lvl="0"/>
            <a:r>
              <a:rPr lang="en-US" sz="1400" dirty="0">
                <a:solidFill>
                  <a:schemeClr val="tx1"/>
                </a:solidFill>
                <a:latin typeface="Calibri" panose="020F0502020204030204" pitchFamily="34" charset="0"/>
                <a:ea typeface="Roboto" panose="02000000000000000000" pitchFamily="2" charset="0"/>
                <a:cs typeface="Calibri" panose="020F0502020204030204" pitchFamily="34" charset="0"/>
              </a:rPr>
              <a:t>- Economist, </a:t>
            </a:r>
            <a:r>
              <a:rPr lang="en-US" sz="1400" i="1" dirty="0">
                <a:solidFill>
                  <a:schemeClr val="tx1"/>
                </a:solidFill>
                <a:latin typeface="Calibri" panose="020F0502020204030204" pitchFamily="34" charset="0"/>
                <a:ea typeface="Roboto" panose="02000000000000000000" pitchFamily="2" charset="0"/>
                <a:cs typeface="Calibri" panose="020F0502020204030204" pitchFamily="34" charset="0"/>
              </a:rPr>
              <a:t>Private Equity is Piling into Healthcare </a:t>
            </a:r>
            <a:r>
              <a:rPr lang="en-US" sz="1400" dirty="0">
                <a:solidFill>
                  <a:schemeClr val="tx1"/>
                </a:solidFill>
                <a:latin typeface="Calibri" panose="020F0502020204030204" pitchFamily="34" charset="0"/>
                <a:ea typeface="Roboto" panose="02000000000000000000" pitchFamily="2" charset="0"/>
                <a:cs typeface="Calibri" panose="020F0502020204030204" pitchFamily="34" charset="0"/>
              </a:rPr>
              <a:t>(August 2018)</a:t>
            </a:r>
          </a:p>
        </p:txBody>
      </p:sp>
      <p:sp>
        <p:nvSpPr>
          <p:cNvPr id="9" name="TextBox 8">
            <a:extLst>
              <a:ext uri="{FF2B5EF4-FFF2-40B4-BE49-F238E27FC236}">
                <a16:creationId xmlns:a16="http://schemas.microsoft.com/office/drawing/2014/main" id="{E21D3FD4-3617-496A-8711-75C30F040EB7}"/>
              </a:ext>
            </a:extLst>
          </p:cNvPr>
          <p:cNvSpPr txBox="1"/>
          <p:nvPr/>
        </p:nvSpPr>
        <p:spPr>
          <a:xfrm>
            <a:off x="335902" y="2070317"/>
            <a:ext cx="5635690"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sym typeface="Lato"/>
              </a:rPr>
              <a:t>There has been a strategy of consolidation with various specialties similar to the 1990s</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3681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4DA1F14E-7F6B-489F-BAD1-8862CDEAB20E}"/>
              </a:ext>
            </a:extLst>
          </p:cNvPr>
          <p:cNvGraphicFramePr/>
          <p:nvPr>
            <p:extLst>
              <p:ext uri="{D42A27DB-BD31-4B8C-83A1-F6EECF244321}">
                <p14:modId xmlns:p14="http://schemas.microsoft.com/office/powerpoint/2010/main" val="2473583810"/>
              </p:ext>
            </p:extLst>
          </p:nvPr>
        </p:nvGraphicFramePr>
        <p:xfrm>
          <a:off x="1376854" y="1567543"/>
          <a:ext cx="9937585" cy="1513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24796EC-E425-4ADE-8162-82AB57A654AC}"/>
              </a:ext>
            </a:extLst>
          </p:cNvPr>
          <p:cNvSpPr>
            <a:spLocks noGrp="1"/>
          </p:cNvSpPr>
          <p:nvPr>
            <p:ph type="title"/>
          </p:nvPr>
        </p:nvSpPr>
        <p:spPr/>
        <p:txBody>
          <a:bodyPr>
            <a:normAutofit/>
          </a:bodyPr>
          <a:lstStyle/>
          <a:p>
            <a:r>
              <a:rPr lang="en-US" dirty="0"/>
              <a:t>Private Equity Deploys Significant Capital</a:t>
            </a:r>
          </a:p>
        </p:txBody>
      </p:sp>
      <p:sp>
        <p:nvSpPr>
          <p:cNvPr id="2" name="Slide Number Placeholder 1">
            <a:extLst>
              <a:ext uri="{FF2B5EF4-FFF2-40B4-BE49-F238E27FC236}">
                <a16:creationId xmlns:a16="http://schemas.microsoft.com/office/drawing/2014/main" id="{2E12D915-CA63-4BEA-A56D-4D2291580D62}"/>
              </a:ext>
            </a:extLst>
          </p:cNvPr>
          <p:cNvSpPr>
            <a:spLocks noGrp="1"/>
          </p:cNvSpPr>
          <p:nvPr>
            <p:ph type="sldNum" sz="quarter" idx="12"/>
          </p:nvPr>
        </p:nvSpPr>
        <p:spPr/>
        <p:txBody>
          <a:bodyPr/>
          <a:lstStyle/>
          <a:p>
            <a:endParaRPr lang="en-US" dirty="0"/>
          </a:p>
        </p:txBody>
      </p:sp>
      <p:graphicFrame>
        <p:nvGraphicFramePr>
          <p:cNvPr id="10" name="Diagram 9">
            <a:extLst>
              <a:ext uri="{FF2B5EF4-FFF2-40B4-BE49-F238E27FC236}">
                <a16:creationId xmlns:a16="http://schemas.microsoft.com/office/drawing/2014/main" id="{4001D97D-D1D8-4B0B-B891-1066F8A89B28}"/>
              </a:ext>
            </a:extLst>
          </p:cNvPr>
          <p:cNvGraphicFramePr/>
          <p:nvPr>
            <p:extLst>
              <p:ext uri="{D42A27DB-BD31-4B8C-83A1-F6EECF244321}">
                <p14:modId xmlns:p14="http://schemas.microsoft.com/office/powerpoint/2010/main" val="1596070993"/>
              </p:ext>
            </p:extLst>
          </p:nvPr>
        </p:nvGraphicFramePr>
        <p:xfrm>
          <a:off x="1376854" y="3145164"/>
          <a:ext cx="9937585" cy="3131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2033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3934177" y="4117937"/>
            <a:ext cx="4653094"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p:nvPr>
        </p:nvSpPr>
        <p:spPr>
          <a:xfrm>
            <a:off x="2060510" y="2867553"/>
            <a:ext cx="8371114" cy="1172602"/>
          </a:xfrm>
        </p:spPr>
        <p:txBody>
          <a:bodyPr>
            <a:normAutofit fontScale="90000"/>
          </a:bodyPr>
          <a:lstStyle/>
          <a:p>
            <a:pPr algn="ctr"/>
            <a:r>
              <a:rPr lang="en-US" dirty="0"/>
              <a:t>Comparison of Approaches to a Transaction</a:t>
            </a:r>
          </a:p>
        </p:txBody>
      </p:sp>
      <p:sp>
        <p:nvSpPr>
          <p:cNvPr id="2" name="Slide Number Placeholder 1">
            <a:extLst>
              <a:ext uri="{FF2B5EF4-FFF2-40B4-BE49-F238E27FC236}">
                <a16:creationId xmlns:a16="http://schemas.microsoft.com/office/drawing/2014/main" id="{773EA2CE-9B28-47C5-8B8F-4C2ABF6D108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2132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2FB22EA-2CD0-4796-91AF-E2C9C0D9C8B9}"/>
              </a:ext>
            </a:extLst>
          </p:cNvPr>
          <p:cNvGraphicFramePr>
            <a:graphicFrameLocks noGrp="1"/>
          </p:cNvGraphicFramePr>
          <p:nvPr>
            <p:extLst>
              <p:ext uri="{D42A27DB-BD31-4B8C-83A1-F6EECF244321}">
                <p14:modId xmlns:p14="http://schemas.microsoft.com/office/powerpoint/2010/main" val="3530568722"/>
              </p:ext>
            </p:extLst>
          </p:nvPr>
        </p:nvGraphicFramePr>
        <p:xfrm>
          <a:off x="1593766" y="1474060"/>
          <a:ext cx="8503242" cy="4896260"/>
        </p:xfrm>
        <a:graphic>
          <a:graphicData uri="http://schemas.openxmlformats.org/drawingml/2006/table">
            <a:tbl>
              <a:tblPr firstRow="1" bandRow="1">
                <a:tableStyleId>{5C22544A-7EE6-4342-B048-85BDC9FD1C3A}</a:tableStyleId>
              </a:tblPr>
              <a:tblGrid>
                <a:gridCol w="4251621">
                  <a:extLst>
                    <a:ext uri="{9D8B030D-6E8A-4147-A177-3AD203B41FA5}">
                      <a16:colId xmlns:a16="http://schemas.microsoft.com/office/drawing/2014/main" val="3651629931"/>
                    </a:ext>
                  </a:extLst>
                </a:gridCol>
                <a:gridCol w="4251621">
                  <a:extLst>
                    <a:ext uri="{9D8B030D-6E8A-4147-A177-3AD203B41FA5}">
                      <a16:colId xmlns:a16="http://schemas.microsoft.com/office/drawing/2014/main" val="4110641245"/>
                    </a:ext>
                  </a:extLst>
                </a:gridCol>
              </a:tblGrid>
              <a:tr h="349021">
                <a:tc>
                  <a:txBody>
                    <a:bodyPr/>
                    <a:lstStyle/>
                    <a:p>
                      <a:pPr algn="ctr"/>
                      <a:r>
                        <a:rPr lang="en-US" sz="1500" b="1" spc="5" dirty="0">
                          <a:latin typeface="Calibri" panose="020F0502020204030204" pitchFamily="34" charset="0"/>
                          <a:cs typeface="Calibri" panose="020F0502020204030204" pitchFamily="34" charset="0"/>
                        </a:rPr>
                        <a:t>Health System Perspective</a:t>
                      </a:r>
                      <a:endParaRPr lang="en-US" sz="1500" dirty="0">
                        <a:latin typeface="Calibri" panose="020F0502020204030204" pitchFamily="34" charset="0"/>
                        <a:cs typeface="Calibri" panose="020F0502020204030204" pitchFamily="34" charset="0"/>
                      </a:endParaRPr>
                    </a:p>
                  </a:txBody>
                  <a:tcPr marL="84406" marR="84406" marT="42203" marB="42203"/>
                </a:tc>
                <a:tc>
                  <a:txBody>
                    <a:bodyPr/>
                    <a:lstStyle/>
                    <a:p>
                      <a:pPr algn="ctr"/>
                      <a:r>
                        <a:rPr lang="en-US" sz="1500" dirty="0">
                          <a:latin typeface="Calibri" panose="020F0502020204030204" pitchFamily="34" charset="0"/>
                          <a:cs typeface="Calibri" panose="020F0502020204030204" pitchFamily="34" charset="0"/>
                        </a:rPr>
                        <a:t>Private Equity Firm Perspective</a:t>
                      </a:r>
                    </a:p>
                  </a:txBody>
                  <a:tcPr marL="84406" marR="84406" marT="42203" marB="42203"/>
                </a:tc>
                <a:extLst>
                  <a:ext uri="{0D108BD9-81ED-4DB2-BD59-A6C34878D82A}">
                    <a16:rowId xmlns:a16="http://schemas.microsoft.com/office/drawing/2014/main" val="1705031413"/>
                  </a:ext>
                </a:extLst>
              </a:tr>
              <a:tr h="4547239">
                <a:tc>
                  <a:txBody>
                    <a:bodyPr/>
                    <a:lstStyle/>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Focused on care delivery, clinical integration, market share, and historical and long-term relationships</a:t>
                      </a:r>
                      <a:endParaRPr lang="en-US" sz="1150" b="0" kern="1200" dirty="0">
                        <a:solidFill>
                          <a:schemeClr val="tx1"/>
                        </a:solidFill>
                        <a:effectLst/>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Potential for diagnostic services that are convertible to HOPD and hospital-based reimbursement</a:t>
                      </a:r>
                      <a:endParaRPr lang="en-US" sz="1150" b="0" kern="1200" dirty="0">
                        <a:solidFill>
                          <a:schemeClr val="dk1"/>
                        </a:solidFill>
                        <a:effectLst/>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Services with quality, patient safety and performance initiative focus to take advantage of value-based reimbursement and risk contracting opportunities</a:t>
                      </a:r>
                    </a:p>
                    <a:p>
                      <a:pPr marL="285750" indent="-285750" algn="l">
                        <a:spcAft>
                          <a:spcPts val="700"/>
                        </a:spcAft>
                        <a:buClr>
                          <a:schemeClr val="accent1"/>
                        </a:buClr>
                        <a:buFont typeface="Wingdings" panose="05000000000000000000" pitchFamily="2" charset="2"/>
                        <a:buChar char="§"/>
                      </a:pPr>
                      <a:r>
                        <a:rPr lang="en-US" sz="1150" b="0" kern="1200" dirty="0">
                          <a:solidFill>
                            <a:schemeClr val="dk1"/>
                          </a:solidFill>
                          <a:effectLst/>
                          <a:latin typeface="Calibri" panose="020F0502020204030204" pitchFamily="34" charset="0"/>
                          <a:ea typeface="+mn-ea"/>
                          <a:cs typeface="Calibri" panose="020F0502020204030204" pitchFamily="34" charset="0"/>
                        </a:rPr>
                        <a:t>Typically involve asset acquisitions coupled with fair market value compensation packages to physicians due to regulatory constraints and requirements </a:t>
                      </a:r>
                    </a:p>
                    <a:p>
                      <a:pPr marL="285750" indent="-285750" algn="l">
                        <a:spcAft>
                          <a:spcPts val="700"/>
                        </a:spcAft>
                        <a:buClr>
                          <a:schemeClr val="accent1"/>
                        </a:buClr>
                        <a:buFont typeface="Wingdings" panose="05000000000000000000" pitchFamily="2" charset="2"/>
                        <a:buChar char="§"/>
                      </a:pPr>
                      <a:r>
                        <a:rPr lang="en-US" sz="1150" b="0" kern="1200" dirty="0">
                          <a:solidFill>
                            <a:schemeClr val="dk1"/>
                          </a:solidFill>
                          <a:effectLst/>
                          <a:latin typeface="Calibri" panose="020F0502020204030204" pitchFamily="34" charset="0"/>
                          <a:ea typeface="+mn-ea"/>
                          <a:cs typeface="Calibri" panose="020F0502020204030204" pitchFamily="34" charset="0"/>
                        </a:rPr>
                        <a:t>Primary use of operating funds, retained capital reserves and/or debt sources</a:t>
                      </a:r>
                    </a:p>
                    <a:p>
                      <a:pPr marL="285750" indent="-285750" algn="l">
                        <a:spcAft>
                          <a:spcPts val="700"/>
                        </a:spcAft>
                        <a:buClr>
                          <a:schemeClr val="accent1"/>
                        </a:buClr>
                        <a:buFont typeface="Wingdings" panose="05000000000000000000" pitchFamily="2" charset="2"/>
                        <a:buChar char="§"/>
                      </a:pPr>
                      <a:r>
                        <a:rPr lang="en-US" sz="1150" b="0" kern="1200" dirty="0">
                          <a:solidFill>
                            <a:schemeClr val="dk1"/>
                          </a:solidFill>
                          <a:effectLst/>
                          <a:latin typeface="Calibri" panose="020F0502020204030204" pitchFamily="34" charset="0"/>
                          <a:ea typeface="+mn-ea"/>
                          <a:cs typeface="Calibri" panose="020F0502020204030204" pitchFamily="34" charset="0"/>
                        </a:rPr>
                        <a:t>Limitations on physicians to maintain a continuing equity role in the practice entity or health system entity </a:t>
                      </a: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Limit to the ability of physician(s) to share in equity upside from future transactions and any significant increase in scale of specialty roll-ups or prospective gains </a:t>
                      </a:r>
                      <a:endParaRPr lang="en-US" sz="1150" b="0" kern="1200" dirty="0">
                        <a:solidFill>
                          <a:schemeClr val="tx1"/>
                        </a:solidFill>
                        <a:effectLst/>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Premised on continuing long-term relationships and targeted specialty clinical specialty service lines and PCPs</a:t>
                      </a:r>
                      <a:endParaRPr lang="en-US" sz="1150" b="0" kern="1200" dirty="0">
                        <a:solidFill>
                          <a:schemeClr val="tx1"/>
                        </a:solidFill>
                        <a:effectLst/>
                        <a:latin typeface="Calibri" panose="020F0502020204030204" pitchFamily="34" charset="0"/>
                        <a:ea typeface="+mn-ea"/>
                        <a:cs typeface="Calibri" panose="020F0502020204030204" pitchFamily="34" charset="0"/>
                      </a:endParaRPr>
                    </a:p>
                    <a:p>
                      <a:pPr marL="628650" lvl="1" indent="-171450" algn="just">
                        <a:buClr>
                          <a:schemeClr val="accent1"/>
                        </a:buClr>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marL="84406" marR="84406" marT="42203" marB="42203">
                    <a:noFill/>
                  </a:tcPr>
                </a:tc>
                <a:tc>
                  <a:txBody>
                    <a:bodyPr/>
                    <a:lstStyle/>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PE firms provide an alternative to health systems</a:t>
                      </a:r>
                    </a:p>
                    <a:p>
                      <a:pPr marL="285750" indent="-285750" algn="l">
                        <a:spcAft>
                          <a:spcPts val="700"/>
                        </a:spcAft>
                        <a:buClr>
                          <a:schemeClr val="accent1"/>
                        </a:buClr>
                        <a:buFont typeface="Wingdings" panose="05000000000000000000" pitchFamily="2" charset="2"/>
                        <a:buChar char="§"/>
                      </a:pPr>
                      <a:r>
                        <a:rPr lang="en-US" sz="1150" b="0" kern="1200" dirty="0">
                          <a:solidFill>
                            <a:schemeClr val="tx1"/>
                          </a:solidFill>
                          <a:effectLst/>
                          <a:latin typeface="Calibri" panose="020F0502020204030204" pitchFamily="34" charset="0"/>
                          <a:ea typeface="+mn-ea"/>
                          <a:cs typeface="Calibri" panose="020F0502020204030204" pitchFamily="34" charset="0"/>
                        </a:rPr>
                        <a:t>PE firms are focused on specific and certain clinical services and delivery models</a:t>
                      </a:r>
                    </a:p>
                    <a:p>
                      <a:pPr marL="285750" indent="-285750" algn="l">
                        <a:spcAft>
                          <a:spcPts val="700"/>
                        </a:spcAft>
                        <a:buClr>
                          <a:schemeClr val="accent1"/>
                        </a:buClr>
                        <a:buFont typeface="Wingdings" panose="05000000000000000000" pitchFamily="2" charset="2"/>
                        <a:buChar char="§"/>
                      </a:pPr>
                      <a:r>
                        <a:rPr lang="en-US" sz="1150" b="0" kern="1200" dirty="0">
                          <a:solidFill>
                            <a:schemeClr val="tx1"/>
                          </a:solidFill>
                          <a:effectLst/>
                          <a:latin typeface="Calibri" panose="020F0502020204030204" pitchFamily="34" charset="0"/>
                          <a:ea typeface="+mn-ea"/>
                          <a:cs typeface="Calibri" panose="020F0502020204030204" pitchFamily="34" charset="0"/>
                        </a:rPr>
                        <a:t>PE firms are not as</a:t>
                      </a:r>
                      <a:r>
                        <a:rPr lang="en-US" sz="1150" b="0" kern="1200" baseline="0" dirty="0">
                          <a:solidFill>
                            <a:schemeClr val="tx1"/>
                          </a:solidFill>
                          <a:effectLst/>
                          <a:latin typeface="Calibri" panose="020F0502020204030204" pitchFamily="34" charset="0"/>
                          <a:ea typeface="+mn-ea"/>
                          <a:cs typeface="Calibri" panose="020F0502020204030204" pitchFamily="34" charset="0"/>
                        </a:rPr>
                        <a:t> </a:t>
                      </a:r>
                      <a:r>
                        <a:rPr lang="en-US" sz="1150" b="0" kern="1200" dirty="0">
                          <a:solidFill>
                            <a:schemeClr val="tx1"/>
                          </a:solidFill>
                          <a:effectLst/>
                          <a:latin typeface="Calibri" panose="020F0502020204030204" pitchFamily="34" charset="0"/>
                          <a:ea typeface="+mn-ea"/>
                          <a:cs typeface="Calibri" panose="020F0502020204030204" pitchFamily="34" charset="0"/>
                        </a:rPr>
                        <a:t>constrained by legal/regulatory requirements on asset acquisitions, physician compensation </a:t>
                      </a:r>
                    </a:p>
                    <a:p>
                      <a:pPr marL="285750" indent="-285750" algn="l">
                        <a:spcAft>
                          <a:spcPts val="700"/>
                        </a:spcAft>
                        <a:buClr>
                          <a:schemeClr val="accent1"/>
                        </a:buClr>
                        <a:buFont typeface="Wingdings" panose="05000000000000000000" pitchFamily="2" charset="2"/>
                        <a:buChar char="§"/>
                      </a:pPr>
                      <a:r>
                        <a:rPr lang="en-US" sz="1150" b="0" kern="1200" dirty="0">
                          <a:solidFill>
                            <a:schemeClr val="tx1"/>
                          </a:solidFill>
                          <a:effectLst/>
                          <a:latin typeface="Calibri" panose="020F0502020204030204" pitchFamily="34" charset="0"/>
                          <a:ea typeface="+mn-ea"/>
                          <a:cs typeface="Calibri" panose="020F0502020204030204" pitchFamily="34" charset="0"/>
                        </a:rPr>
                        <a:t>Key focus – financial performance and “return of and return on” investment</a:t>
                      </a: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Physician receives compensation and may retain an equity position (e.g., 20%-30%) in the new entity – adjusted compensation to derived EBITDA basis for asset and acquisition valuation to provide equity for buy-out</a:t>
                      </a: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PE firms focus on readily scalable and capital-intensive services with stable or increasing levels of reimbursement with opportunities to manage risk through improved practice performance</a:t>
                      </a: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Use of capital from a variety of sources including debt, wealth funds and high net-worth individuals etc.</a:t>
                      </a:r>
                      <a:endParaRPr lang="en-US" sz="1150" b="0" kern="1200" dirty="0">
                        <a:solidFill>
                          <a:schemeClr val="tx1"/>
                        </a:solidFill>
                        <a:effectLst/>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PE managers enhance returns by rotation of their investments, typically within time horizons of three to seven years - </a:t>
                      </a:r>
                      <a:r>
                        <a:rPr lang="en-US" sz="1150" b="0" kern="1200" dirty="0">
                          <a:solidFill>
                            <a:schemeClr val="dk1"/>
                          </a:solidFill>
                          <a:effectLst/>
                          <a:latin typeface="Calibri" panose="020F0502020204030204" pitchFamily="34" charset="0"/>
                          <a:ea typeface="+mn-ea"/>
                          <a:cs typeface="Calibri" panose="020F0502020204030204" pitchFamily="34" charset="0"/>
                        </a:rPr>
                        <a:t>known as a “liquidity event”</a:t>
                      </a:r>
                      <a:endParaRPr lang="en-US" sz="1150" b="0" dirty="0">
                        <a:latin typeface="Calibri" panose="020F0502020204030204" pitchFamily="34" charset="0"/>
                        <a:cs typeface="Calibri" panose="020F0502020204030204" pitchFamily="34" charset="0"/>
                      </a:endParaRPr>
                    </a:p>
                  </a:txBody>
                  <a:tcPr marL="84406" marR="84406" marT="42203" marB="42203">
                    <a:noFill/>
                  </a:tcPr>
                </a:tc>
                <a:extLst>
                  <a:ext uri="{0D108BD9-81ED-4DB2-BD59-A6C34878D82A}">
                    <a16:rowId xmlns:a16="http://schemas.microsoft.com/office/drawing/2014/main" val="2473692646"/>
                  </a:ext>
                </a:extLst>
              </a:tr>
            </a:tbl>
          </a:graphicData>
        </a:graphic>
      </p:graphicFrame>
      <p:sp>
        <p:nvSpPr>
          <p:cNvPr id="2" name="Title 1">
            <a:extLst>
              <a:ext uri="{FF2B5EF4-FFF2-40B4-BE49-F238E27FC236}">
                <a16:creationId xmlns:a16="http://schemas.microsoft.com/office/drawing/2014/main" id="{9C710727-BF6C-4BB7-B27D-CD1269855692}"/>
              </a:ext>
            </a:extLst>
          </p:cNvPr>
          <p:cNvSpPr>
            <a:spLocks noGrp="1"/>
          </p:cNvSpPr>
          <p:nvPr>
            <p:ph type="title"/>
          </p:nvPr>
        </p:nvSpPr>
        <p:spPr/>
        <p:txBody>
          <a:bodyPr>
            <a:normAutofit/>
          </a:bodyPr>
          <a:lstStyle/>
          <a:p>
            <a:r>
              <a:rPr lang="en-US" dirty="0"/>
              <a:t>A Comparison of Approaches and Motivations</a:t>
            </a:r>
          </a:p>
        </p:txBody>
      </p:sp>
      <p:sp>
        <p:nvSpPr>
          <p:cNvPr id="3" name="Slide Number Placeholder 2">
            <a:extLst>
              <a:ext uri="{FF2B5EF4-FFF2-40B4-BE49-F238E27FC236}">
                <a16:creationId xmlns:a16="http://schemas.microsoft.com/office/drawing/2014/main" id="{BA11DE61-2F28-49FB-9ACE-4D8C07745626}"/>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03699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C7B9-8A85-4735-8C4C-1E595DC1D3F5}"/>
              </a:ext>
            </a:extLst>
          </p:cNvPr>
          <p:cNvSpPr>
            <a:spLocks noGrp="1"/>
          </p:cNvSpPr>
          <p:nvPr>
            <p:ph type="title"/>
          </p:nvPr>
        </p:nvSpPr>
        <p:spPr/>
        <p:txBody>
          <a:bodyPr vert="horz" lIns="0" tIns="0" rIns="0" bIns="0" rtlCol="0" anchor="t" anchorCtr="0">
            <a:normAutofit fontScale="90000"/>
          </a:bodyPr>
          <a:lstStyle/>
          <a:p>
            <a:br>
              <a:rPr lang="en-US" dirty="0"/>
            </a:br>
            <a:r>
              <a:rPr lang="en-US" dirty="0"/>
              <a:t>Asset Purchase (Preferred Model)</a:t>
            </a:r>
          </a:p>
        </p:txBody>
      </p:sp>
      <p:sp>
        <p:nvSpPr>
          <p:cNvPr id="6" name="Content Placeholder 5">
            <a:extLst>
              <a:ext uri="{FF2B5EF4-FFF2-40B4-BE49-F238E27FC236}">
                <a16:creationId xmlns:a16="http://schemas.microsoft.com/office/drawing/2014/main" id="{ACD46340-B955-4F88-88F3-64C3516A6218}"/>
              </a:ext>
            </a:extLst>
          </p:cNvPr>
          <p:cNvSpPr>
            <a:spLocks noGrp="1"/>
          </p:cNvSpPr>
          <p:nvPr>
            <p:ph type="body" sz="quarter" idx="13"/>
          </p:nvPr>
        </p:nvSpPr>
        <p:spPr>
          <a:xfrm>
            <a:off x="357648" y="2022196"/>
            <a:ext cx="8105908" cy="3398890"/>
          </a:xfrm>
        </p:spPr>
        <p:txBody>
          <a:bodyPr>
            <a:normAutofit/>
          </a:bodyPr>
          <a:lstStyle/>
          <a:p>
            <a:pPr marL="0" indent="0">
              <a:buNone/>
            </a:pPr>
            <a:r>
              <a:rPr lang="en-US" sz="2400" dirty="0"/>
              <a:t>Often a preferred model for both private equity and health system buyers</a:t>
            </a:r>
          </a:p>
          <a:p>
            <a:pPr marL="342900" indent="-342900">
              <a:buClr>
                <a:schemeClr val="accent1"/>
              </a:buClr>
              <a:buFont typeface="Wingdings" panose="05000000000000000000" pitchFamily="2" charset="2"/>
              <a:buChar char="§"/>
            </a:pPr>
            <a:r>
              <a:rPr lang="en-US" sz="1800" dirty="0"/>
              <a:t>Buyer can exclude liabilities and choose which liabilities to assume</a:t>
            </a:r>
          </a:p>
          <a:p>
            <a:pPr marL="342900" indent="-342900">
              <a:buClr>
                <a:schemeClr val="accent1"/>
              </a:buClr>
              <a:buFont typeface="Wingdings" panose="05000000000000000000" pitchFamily="2" charset="2"/>
              <a:buChar char="§"/>
            </a:pPr>
            <a:r>
              <a:rPr lang="en-US" sz="1800" dirty="0"/>
              <a:t>Lower risk of successor liability (in contrast to a stock purchase or merger)</a:t>
            </a:r>
          </a:p>
          <a:p>
            <a:pPr marL="342900" indent="-342900">
              <a:buClr>
                <a:schemeClr val="accent1"/>
              </a:buClr>
              <a:buFont typeface="Wingdings" panose="05000000000000000000" pitchFamily="2" charset="2"/>
              <a:buChar char="§"/>
            </a:pPr>
            <a:r>
              <a:rPr lang="en-US" sz="1800" dirty="0"/>
              <a:t>No acceptance of claims liability (whether professional, general, or overpayments)</a:t>
            </a:r>
          </a:p>
          <a:p>
            <a:pPr marL="342900" indent="-342900">
              <a:buClr>
                <a:schemeClr val="accent1"/>
              </a:buClr>
              <a:buFont typeface="Wingdings" panose="05000000000000000000" pitchFamily="2" charset="2"/>
              <a:buChar char="§"/>
            </a:pPr>
            <a:r>
              <a:rPr lang="en-US" sz="1800" dirty="0"/>
              <a:t>Diligence remains important (because unknown or contingent liability and successor liability is still possible issue) </a:t>
            </a:r>
          </a:p>
          <a:p>
            <a:pPr marL="0" indent="0">
              <a:buNone/>
            </a:pPr>
            <a:endParaRPr lang="en-US" sz="1600" dirty="0"/>
          </a:p>
        </p:txBody>
      </p:sp>
      <p:sp>
        <p:nvSpPr>
          <p:cNvPr id="3" name="Slide Number Placeholder 2">
            <a:extLst>
              <a:ext uri="{FF2B5EF4-FFF2-40B4-BE49-F238E27FC236}">
                <a16:creationId xmlns:a16="http://schemas.microsoft.com/office/drawing/2014/main" id="{B095A83A-E632-4C5D-8577-1B60B0FA1C4C}"/>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24260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2FB22EA-2CD0-4796-91AF-E2C9C0D9C8B9}"/>
              </a:ext>
            </a:extLst>
          </p:cNvPr>
          <p:cNvGraphicFramePr>
            <a:graphicFrameLocks noGrp="1"/>
          </p:cNvGraphicFramePr>
          <p:nvPr>
            <p:extLst>
              <p:ext uri="{D42A27DB-BD31-4B8C-83A1-F6EECF244321}">
                <p14:modId xmlns:p14="http://schemas.microsoft.com/office/powerpoint/2010/main" val="3833510363"/>
              </p:ext>
            </p:extLst>
          </p:nvPr>
        </p:nvGraphicFramePr>
        <p:xfrm>
          <a:off x="1593766" y="1474060"/>
          <a:ext cx="8503242" cy="4896260"/>
        </p:xfrm>
        <a:graphic>
          <a:graphicData uri="http://schemas.openxmlformats.org/drawingml/2006/table">
            <a:tbl>
              <a:tblPr firstRow="1" bandRow="1">
                <a:tableStyleId>{5C22544A-7EE6-4342-B048-85BDC9FD1C3A}</a:tableStyleId>
              </a:tblPr>
              <a:tblGrid>
                <a:gridCol w="4251621">
                  <a:extLst>
                    <a:ext uri="{9D8B030D-6E8A-4147-A177-3AD203B41FA5}">
                      <a16:colId xmlns:a16="http://schemas.microsoft.com/office/drawing/2014/main" val="3651629931"/>
                    </a:ext>
                  </a:extLst>
                </a:gridCol>
                <a:gridCol w="4251621">
                  <a:extLst>
                    <a:ext uri="{9D8B030D-6E8A-4147-A177-3AD203B41FA5}">
                      <a16:colId xmlns:a16="http://schemas.microsoft.com/office/drawing/2014/main" val="4110641245"/>
                    </a:ext>
                  </a:extLst>
                </a:gridCol>
              </a:tblGrid>
              <a:tr h="349021">
                <a:tc>
                  <a:txBody>
                    <a:bodyPr/>
                    <a:lstStyle/>
                    <a:p>
                      <a:pPr algn="ctr"/>
                      <a:r>
                        <a:rPr lang="en-US" sz="1500" b="1" spc="5" dirty="0">
                          <a:latin typeface="Calibri" panose="020F0502020204030204" pitchFamily="34" charset="0"/>
                          <a:cs typeface="Calibri" panose="020F0502020204030204" pitchFamily="34" charset="0"/>
                        </a:rPr>
                        <a:t>Health System Due Diligence</a:t>
                      </a:r>
                      <a:endParaRPr lang="en-US" sz="1500" dirty="0">
                        <a:latin typeface="Calibri" panose="020F0502020204030204" pitchFamily="34" charset="0"/>
                        <a:cs typeface="Calibri" panose="020F0502020204030204" pitchFamily="34" charset="0"/>
                      </a:endParaRPr>
                    </a:p>
                  </a:txBody>
                  <a:tcPr marL="84406" marR="84406" marT="42203" marB="42203"/>
                </a:tc>
                <a:tc>
                  <a:txBody>
                    <a:bodyPr/>
                    <a:lstStyle/>
                    <a:p>
                      <a:pPr algn="ctr"/>
                      <a:r>
                        <a:rPr lang="en-US" sz="1500" dirty="0">
                          <a:latin typeface="Calibri" panose="020F0502020204030204" pitchFamily="34" charset="0"/>
                          <a:cs typeface="Calibri" panose="020F0502020204030204" pitchFamily="34" charset="0"/>
                        </a:rPr>
                        <a:t>Private Equity Due Diligence</a:t>
                      </a:r>
                    </a:p>
                  </a:txBody>
                  <a:tcPr marL="84406" marR="84406" marT="42203" marB="42203"/>
                </a:tc>
                <a:extLst>
                  <a:ext uri="{0D108BD9-81ED-4DB2-BD59-A6C34878D82A}">
                    <a16:rowId xmlns:a16="http://schemas.microsoft.com/office/drawing/2014/main" val="1705031413"/>
                  </a:ext>
                </a:extLst>
              </a:tr>
              <a:tr h="4547239">
                <a:tc>
                  <a:txBody>
                    <a:bodyPr/>
                    <a:lstStyle/>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Counsel typically engages a valuation professional</a:t>
                      </a:r>
                      <a:endParaRPr lang="en-US" sz="1150" b="0" kern="1200" dirty="0">
                        <a:solidFill>
                          <a:schemeClr val="tx1"/>
                        </a:solidFill>
                        <a:effectLst/>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Valuation must contain reasonable assumptions (fair market value v. investment value)</a:t>
                      </a:r>
                      <a:endParaRPr lang="en-US" sz="1150" b="0" kern="1200" dirty="0">
                        <a:solidFill>
                          <a:schemeClr val="dk1"/>
                        </a:solidFill>
                        <a:effectLst/>
                        <a:latin typeface="Calibri" panose="020F0502020204030204" pitchFamily="34" charset="0"/>
                        <a:ea typeface="+mn-ea"/>
                        <a:cs typeface="Calibri" panose="020F0502020204030204" pitchFamily="34" charset="0"/>
                      </a:endParaRP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Valuation must exclude any value from actual or anticipated referrals</a:t>
                      </a:r>
                    </a:p>
                    <a:p>
                      <a:pPr marL="285750" indent="-285750" algn="l">
                        <a:spcAft>
                          <a:spcPts val="700"/>
                        </a:spcAft>
                        <a:buClr>
                          <a:schemeClr val="accent1"/>
                        </a:buClr>
                        <a:buFont typeface="Wingdings" panose="05000000000000000000" pitchFamily="2" charset="2"/>
                        <a:buChar char="§"/>
                      </a:pPr>
                      <a:r>
                        <a:rPr lang="en-US" sz="1150" b="0" kern="1200" dirty="0">
                          <a:solidFill>
                            <a:schemeClr val="dk1"/>
                          </a:solidFill>
                          <a:effectLst/>
                          <a:latin typeface="Calibri" panose="020F0502020204030204" pitchFamily="34" charset="0"/>
                          <a:ea typeface="+mn-ea"/>
                          <a:cs typeface="Calibri" panose="020F0502020204030204" pitchFamily="34" charset="0"/>
                        </a:rPr>
                        <a:t>Compliant professional services agreement for staffing arrangements</a:t>
                      </a:r>
                    </a:p>
                    <a:p>
                      <a:pPr marL="285750" indent="-285750" algn="l">
                        <a:spcAft>
                          <a:spcPts val="700"/>
                        </a:spcAft>
                        <a:buClr>
                          <a:schemeClr val="accent1"/>
                        </a:buClr>
                        <a:buFont typeface="Wingdings" panose="05000000000000000000" pitchFamily="2" charset="2"/>
                        <a:buChar char="§"/>
                      </a:pPr>
                      <a:r>
                        <a:rPr lang="en-US" sz="1150" b="0" kern="1200" dirty="0">
                          <a:solidFill>
                            <a:schemeClr val="dk1"/>
                          </a:solidFill>
                          <a:effectLst/>
                          <a:latin typeface="Calibri" panose="020F0502020204030204" pitchFamily="34" charset="0"/>
                          <a:ea typeface="+mn-ea"/>
                          <a:cs typeface="Calibri" panose="020F0502020204030204" pitchFamily="34" charset="0"/>
                        </a:rPr>
                        <a:t>Not-for-profit health systems must conduct an examination of private inurement and unrelated business income</a:t>
                      </a:r>
                    </a:p>
                    <a:p>
                      <a:pPr marL="285750" indent="-285750" algn="l">
                        <a:spcAft>
                          <a:spcPts val="700"/>
                        </a:spcAft>
                        <a:buClr>
                          <a:schemeClr val="accent1"/>
                        </a:buClr>
                        <a:buFont typeface="Wingdings" panose="05000000000000000000" pitchFamily="2" charset="2"/>
                        <a:buChar char="§"/>
                      </a:pPr>
                      <a:r>
                        <a:rPr lang="en-US" sz="1150" b="0" kern="1200" dirty="0">
                          <a:solidFill>
                            <a:schemeClr val="dk1"/>
                          </a:solidFill>
                          <a:effectLst/>
                          <a:latin typeface="Calibri" panose="020F0502020204030204" pitchFamily="34" charset="0"/>
                          <a:ea typeface="+mn-ea"/>
                          <a:cs typeface="Calibri" panose="020F0502020204030204" pitchFamily="34" charset="0"/>
                        </a:rPr>
                        <a:t>Potential unwind – defined period after which the practice may exercise a right to repurchase the assets or determine whether mutual agreement is necessary</a:t>
                      </a: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dk1"/>
                          </a:solidFill>
                          <a:effectLst/>
                          <a:latin typeface="Calibri" panose="020F0502020204030204" pitchFamily="34" charset="0"/>
                          <a:ea typeface="+mn-ea"/>
                          <a:cs typeface="Calibri" panose="020F0502020204030204" pitchFamily="34" charset="0"/>
                        </a:rPr>
                        <a:t>Unwind – market value of the assets</a:t>
                      </a:r>
                      <a:endParaRPr lang="en-US" sz="1150" b="0" kern="1200" dirty="0">
                        <a:solidFill>
                          <a:schemeClr val="tx1"/>
                        </a:solidFill>
                        <a:effectLst/>
                        <a:latin typeface="Calibri" panose="020F0502020204030204" pitchFamily="34" charset="0"/>
                        <a:ea typeface="+mn-ea"/>
                        <a:cs typeface="Calibri" panose="020F0502020204030204" pitchFamily="34" charset="0"/>
                      </a:endParaRPr>
                    </a:p>
                    <a:p>
                      <a:pPr marL="628650" lvl="1" indent="-171450" algn="just">
                        <a:buClr>
                          <a:schemeClr val="accent1"/>
                        </a:buClr>
                        <a:buFont typeface="Wingdings" panose="05000000000000000000" pitchFamily="2" charset="2"/>
                        <a:buChar char="§"/>
                      </a:pPr>
                      <a:endParaRPr lang="en-US" sz="1000" dirty="0">
                        <a:latin typeface="Calibri" panose="020F0502020204030204" pitchFamily="34" charset="0"/>
                        <a:cs typeface="Calibri" panose="020F0502020204030204" pitchFamily="34" charset="0"/>
                      </a:endParaRPr>
                    </a:p>
                  </a:txBody>
                  <a:tcPr marL="84406" marR="84406" marT="42203" marB="42203">
                    <a:noFill/>
                  </a:tcPr>
                </a:tc>
                <a:tc>
                  <a:txBody>
                    <a:bodyPr/>
                    <a:lstStyle/>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PE looks at corporate and transactional diligence just as health systems do, however PE firms tend to have additional, strong focus on future earnings, efficiencies, and growth</a:t>
                      </a:r>
                    </a:p>
                    <a:p>
                      <a:pPr marL="285750" indent="-285750" algn="l">
                        <a:spcAft>
                          <a:spcPts val="700"/>
                        </a:spcAft>
                        <a:buClr>
                          <a:schemeClr val="accent1"/>
                        </a:buClr>
                        <a:buFont typeface="Wingdings" panose="05000000000000000000" pitchFamily="2" charset="2"/>
                        <a:buChar char="§"/>
                      </a:pPr>
                      <a:r>
                        <a:rPr lang="en-US" sz="1150" b="0" kern="1200" dirty="0">
                          <a:solidFill>
                            <a:schemeClr val="tx1"/>
                          </a:solidFill>
                          <a:effectLst/>
                          <a:latin typeface="Calibri" panose="020F0502020204030204" pitchFamily="34" charset="0"/>
                          <a:ea typeface="+mn-ea"/>
                          <a:cs typeface="Calibri" panose="020F0502020204030204" pitchFamily="34" charset="0"/>
                        </a:rPr>
                        <a:t>Reimbursement considerations and diligence largely focused on return on investment (ROI) of the transaction, while health systems are typically focused on synergies, compliance, efficiencies and quality factors</a:t>
                      </a:r>
                    </a:p>
                    <a:p>
                      <a:pPr marL="285750" indent="-285750" algn="l">
                        <a:spcAft>
                          <a:spcPts val="700"/>
                        </a:spcAft>
                        <a:buClr>
                          <a:schemeClr val="accent1"/>
                        </a:buClr>
                        <a:buFont typeface="Wingdings" panose="05000000000000000000" pitchFamily="2" charset="2"/>
                        <a:buChar char="§"/>
                      </a:pPr>
                      <a:r>
                        <a:rPr lang="en-US" sz="1150" b="0" kern="1200" dirty="0">
                          <a:solidFill>
                            <a:schemeClr val="tx1"/>
                          </a:solidFill>
                          <a:effectLst/>
                          <a:latin typeface="Calibri" panose="020F0502020204030204" pitchFamily="34" charset="0"/>
                          <a:ea typeface="+mn-ea"/>
                          <a:cs typeface="Calibri" panose="020F0502020204030204" pitchFamily="34" charset="0"/>
                        </a:rPr>
                        <a:t>PE firms are looking for high rewards, and their non-financial diligence focus is typically targeted to greater risk areas (compliance programs and HIPAA compliance, physician arrangements, billing and coding compliance)</a:t>
                      </a: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Some PE firms have a greater understanding of healthcare regulatory compliance issues and others rely more heavily on outside consultants / attorneys regarding the diligence process</a:t>
                      </a:r>
                    </a:p>
                    <a:p>
                      <a:pPr marL="285750" marR="0" lvl="0" indent="-285750" algn="l" defTabSz="457200" rtl="0" eaLnBrk="1" fontAlgn="auto" latinLnBrk="0" hangingPunct="1">
                        <a:lnSpc>
                          <a:spcPct val="100000"/>
                        </a:lnSpc>
                        <a:spcBef>
                          <a:spcPts val="0"/>
                        </a:spcBef>
                        <a:spcAft>
                          <a:spcPts val="700"/>
                        </a:spcAft>
                        <a:buClr>
                          <a:schemeClr val="accent1"/>
                        </a:buClr>
                        <a:buSzTx/>
                        <a:buFont typeface="Wingdings" panose="05000000000000000000" pitchFamily="2" charset="2"/>
                        <a:buChar char="§"/>
                        <a:tabLst/>
                        <a:defRPr/>
                      </a:pPr>
                      <a:r>
                        <a:rPr lang="en-US" sz="1150" b="0" kern="1200" dirty="0">
                          <a:solidFill>
                            <a:schemeClr val="tx1"/>
                          </a:solidFill>
                          <a:effectLst/>
                          <a:latin typeface="Calibri" panose="020F0502020204030204" pitchFamily="34" charset="0"/>
                          <a:ea typeface="+mn-ea"/>
                          <a:cs typeface="Calibri" panose="020F0502020204030204" pitchFamily="34" charset="0"/>
                        </a:rPr>
                        <a:t>Concerned and focused on issues that could delay or impact the ultimate exit of the investment</a:t>
                      </a:r>
                      <a:endParaRPr lang="en-US" sz="1150" b="0" dirty="0">
                        <a:latin typeface="Calibri" panose="020F0502020204030204" pitchFamily="34" charset="0"/>
                        <a:cs typeface="Calibri" panose="020F0502020204030204" pitchFamily="34" charset="0"/>
                      </a:endParaRPr>
                    </a:p>
                  </a:txBody>
                  <a:tcPr marL="84406" marR="84406" marT="42203" marB="42203">
                    <a:noFill/>
                  </a:tcPr>
                </a:tc>
                <a:extLst>
                  <a:ext uri="{0D108BD9-81ED-4DB2-BD59-A6C34878D82A}">
                    <a16:rowId xmlns:a16="http://schemas.microsoft.com/office/drawing/2014/main" val="2473692646"/>
                  </a:ext>
                </a:extLst>
              </a:tr>
            </a:tbl>
          </a:graphicData>
        </a:graphic>
      </p:graphicFrame>
      <p:sp>
        <p:nvSpPr>
          <p:cNvPr id="2" name="Title 1">
            <a:extLst>
              <a:ext uri="{FF2B5EF4-FFF2-40B4-BE49-F238E27FC236}">
                <a16:creationId xmlns:a16="http://schemas.microsoft.com/office/drawing/2014/main" id="{9C710727-BF6C-4BB7-B27D-CD1269855692}"/>
              </a:ext>
            </a:extLst>
          </p:cNvPr>
          <p:cNvSpPr>
            <a:spLocks noGrp="1"/>
          </p:cNvSpPr>
          <p:nvPr>
            <p:ph type="title"/>
          </p:nvPr>
        </p:nvSpPr>
        <p:spPr/>
        <p:txBody>
          <a:bodyPr>
            <a:normAutofit/>
          </a:bodyPr>
          <a:lstStyle/>
          <a:p>
            <a:r>
              <a:rPr lang="en-US" dirty="0"/>
              <a:t>Due Diligence Issues and Focus</a:t>
            </a:r>
          </a:p>
        </p:txBody>
      </p:sp>
      <p:sp>
        <p:nvSpPr>
          <p:cNvPr id="3" name="Slide Number Placeholder 2">
            <a:extLst>
              <a:ext uri="{FF2B5EF4-FFF2-40B4-BE49-F238E27FC236}">
                <a16:creationId xmlns:a16="http://schemas.microsoft.com/office/drawing/2014/main" id="{BA11DE61-2F28-49FB-9ACE-4D8C07745626}"/>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3714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Elbow 8">
            <a:extLst>
              <a:ext uri="{FF2B5EF4-FFF2-40B4-BE49-F238E27FC236}">
                <a16:creationId xmlns:a16="http://schemas.microsoft.com/office/drawing/2014/main" id="{0571F3DE-34A4-4CB1-BA3B-01206D06DCE2}"/>
              </a:ext>
            </a:extLst>
          </p:cNvPr>
          <p:cNvCxnSpPr>
            <a:cxnSpLocks/>
            <a:endCxn id="8" idx="1"/>
          </p:cNvCxnSpPr>
          <p:nvPr/>
        </p:nvCxnSpPr>
        <p:spPr>
          <a:xfrm>
            <a:off x="3600450" y="5567151"/>
            <a:ext cx="526571" cy="480004"/>
          </a:xfrm>
          <a:prstGeom prst="bentConnector3">
            <a:avLst>
              <a:gd name="adj1" fmla="val -648"/>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97C7B9-8A85-4735-8C4C-1E595DC1D3F5}"/>
              </a:ext>
            </a:extLst>
          </p:cNvPr>
          <p:cNvSpPr>
            <a:spLocks noGrp="1"/>
          </p:cNvSpPr>
          <p:nvPr>
            <p:ph type="title"/>
          </p:nvPr>
        </p:nvSpPr>
        <p:spPr/>
        <p:txBody>
          <a:bodyPr>
            <a:normAutofit/>
          </a:bodyPr>
          <a:lstStyle/>
          <a:p>
            <a:r>
              <a:rPr lang="en-US" dirty="0"/>
              <a:t>Health System: Valuation Methodology</a:t>
            </a:r>
          </a:p>
        </p:txBody>
      </p:sp>
      <p:sp>
        <p:nvSpPr>
          <p:cNvPr id="3" name="Slide Number Placeholder 2">
            <a:extLst>
              <a:ext uri="{FF2B5EF4-FFF2-40B4-BE49-F238E27FC236}">
                <a16:creationId xmlns:a16="http://schemas.microsoft.com/office/drawing/2014/main" id="{27351D50-CC96-4B8D-9AD0-A9C04198E7E4}"/>
              </a:ext>
            </a:extLst>
          </p:cNvPr>
          <p:cNvSpPr>
            <a:spLocks noGrp="1"/>
          </p:cNvSpPr>
          <p:nvPr>
            <p:ph type="sldNum" sz="quarter" idx="12"/>
          </p:nvPr>
        </p:nvSpPr>
        <p:spPr/>
        <p:txBody>
          <a:bodyPr/>
          <a:lstStyle/>
          <a:p>
            <a:endParaRPr lang="en-US" dirty="0"/>
          </a:p>
        </p:txBody>
      </p:sp>
      <p:graphicFrame>
        <p:nvGraphicFramePr>
          <p:cNvPr id="7" name="Diagram 6">
            <a:extLst>
              <a:ext uri="{FF2B5EF4-FFF2-40B4-BE49-F238E27FC236}">
                <a16:creationId xmlns:a16="http://schemas.microsoft.com/office/drawing/2014/main" id="{EA04890B-EBD7-4BC1-89E5-CF24DF8F2B45}"/>
              </a:ext>
            </a:extLst>
          </p:cNvPr>
          <p:cNvGraphicFramePr/>
          <p:nvPr>
            <p:extLst>
              <p:ext uri="{D42A27DB-BD31-4B8C-83A1-F6EECF244321}">
                <p14:modId xmlns:p14="http://schemas.microsoft.com/office/powerpoint/2010/main" val="4164065280"/>
              </p:ext>
            </p:extLst>
          </p:nvPr>
        </p:nvGraphicFramePr>
        <p:xfrm>
          <a:off x="2350039" y="1834637"/>
          <a:ext cx="7342632" cy="3732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5045D21-C45B-4F0C-889E-800EDAE4A72E}"/>
              </a:ext>
            </a:extLst>
          </p:cNvPr>
          <p:cNvSpPr txBox="1"/>
          <p:nvPr/>
        </p:nvSpPr>
        <p:spPr>
          <a:xfrm>
            <a:off x="4127021" y="5723989"/>
            <a:ext cx="5533647" cy="646331"/>
          </a:xfrm>
          <a:prstGeom prst="rect">
            <a:avLst/>
          </a:prstGeom>
          <a:noFill/>
        </p:spPr>
        <p:txBody>
          <a:bodyPr wrap="square" rtlCol="0">
            <a:spAutoFit/>
          </a:bodyPr>
          <a:lstStyle/>
          <a:p>
            <a:pPr algn="just"/>
            <a:r>
              <a:rPr lang="en-US" sz="1200" dirty="0">
                <a:solidFill>
                  <a:schemeClr val="tx1">
                    <a:lumMod val="75000"/>
                    <a:lumOff val="25000"/>
                  </a:schemeClr>
                </a:solidFill>
                <a:latin typeface="+mj-lt"/>
                <a:ea typeface="Roboto Light" panose="02000000000000000000" pitchFamily="2" charset="0"/>
              </a:rPr>
              <a:t>Goodwill = the established reputation of a business regarded as a quantifiable asset, e.g., as represented by the excess of the price paid at a takeover for a company over its fair market value.</a:t>
            </a:r>
          </a:p>
        </p:txBody>
      </p:sp>
    </p:spTree>
    <p:extLst>
      <p:ext uri="{BB962C8B-B14F-4D97-AF65-F5344CB8AC3E}">
        <p14:creationId xmlns:p14="http://schemas.microsoft.com/office/powerpoint/2010/main" val="235872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EEA760A-9EC8-450E-9173-37CB990DE3C6}"/>
              </a:ext>
            </a:extLst>
          </p:cNvPr>
          <p:cNvGraphicFramePr/>
          <p:nvPr>
            <p:extLst>
              <p:ext uri="{D42A27DB-BD31-4B8C-83A1-F6EECF244321}">
                <p14:modId xmlns:p14="http://schemas.microsoft.com/office/powerpoint/2010/main" val="617057030"/>
              </p:ext>
            </p:extLst>
          </p:nvPr>
        </p:nvGraphicFramePr>
        <p:xfrm>
          <a:off x="1825478" y="1491705"/>
          <a:ext cx="8427137" cy="4548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804FE7D-67B7-4922-97EE-3B2638BF43B6}"/>
              </a:ext>
            </a:extLst>
          </p:cNvPr>
          <p:cNvSpPr>
            <a:spLocks noGrp="1"/>
          </p:cNvSpPr>
          <p:nvPr>
            <p:ph type="title"/>
          </p:nvPr>
        </p:nvSpPr>
        <p:spPr/>
        <p:txBody>
          <a:bodyPr>
            <a:normAutofit/>
          </a:bodyPr>
          <a:lstStyle/>
          <a:p>
            <a:r>
              <a:rPr lang="en-US" dirty="0"/>
              <a:t>Private Equity - Valuation Methodology</a:t>
            </a:r>
          </a:p>
        </p:txBody>
      </p:sp>
      <p:sp>
        <p:nvSpPr>
          <p:cNvPr id="4" name="Slide Number Placeholder 3">
            <a:extLst>
              <a:ext uri="{FF2B5EF4-FFF2-40B4-BE49-F238E27FC236}">
                <a16:creationId xmlns:a16="http://schemas.microsoft.com/office/drawing/2014/main" id="{0DA23A32-AEC7-4E30-BFE8-F404FC1112A3}"/>
              </a:ext>
            </a:extLst>
          </p:cNvPr>
          <p:cNvSpPr>
            <a:spLocks noGrp="1"/>
          </p:cNvSpPr>
          <p:nvPr>
            <p:ph type="sldNum" sz="quarter" idx="12"/>
          </p:nvPr>
        </p:nvSpPr>
        <p:spPr/>
        <p:txBody>
          <a:bodyPr/>
          <a:lstStyle/>
          <a:p>
            <a:endParaRPr lang="en-US" dirty="0"/>
          </a:p>
        </p:txBody>
      </p:sp>
      <p:pic>
        <p:nvPicPr>
          <p:cNvPr id="3" name="Picture 2">
            <a:extLst>
              <a:ext uri="{FF2B5EF4-FFF2-40B4-BE49-F238E27FC236}">
                <a16:creationId xmlns:a16="http://schemas.microsoft.com/office/drawing/2014/main" id="{0DE04AF3-F9F8-4B57-A7A2-DE00F01DC17C}"/>
              </a:ext>
            </a:extLst>
          </p:cNvPr>
          <p:cNvPicPr>
            <a:picLocks noChangeAspect="1"/>
          </p:cNvPicPr>
          <p:nvPr/>
        </p:nvPicPr>
        <p:blipFill>
          <a:blip r:embed="rId8"/>
          <a:stretch>
            <a:fillRect/>
          </a:stretch>
        </p:blipFill>
        <p:spPr>
          <a:xfrm>
            <a:off x="6025661" y="2173101"/>
            <a:ext cx="4226954" cy="3867447"/>
          </a:xfrm>
          <a:prstGeom prst="rect">
            <a:avLst/>
          </a:prstGeom>
        </p:spPr>
      </p:pic>
      <p:sp>
        <p:nvSpPr>
          <p:cNvPr id="5" name="TextBox 4">
            <a:extLst>
              <a:ext uri="{FF2B5EF4-FFF2-40B4-BE49-F238E27FC236}">
                <a16:creationId xmlns:a16="http://schemas.microsoft.com/office/drawing/2014/main" id="{0AC158F7-B757-45C9-8BAF-BD2E0DDC448C}"/>
              </a:ext>
            </a:extLst>
          </p:cNvPr>
          <p:cNvSpPr txBox="1"/>
          <p:nvPr/>
        </p:nvSpPr>
        <p:spPr>
          <a:xfrm>
            <a:off x="6025660" y="3301934"/>
            <a:ext cx="2984989" cy="200055"/>
          </a:xfrm>
          <a:prstGeom prst="rect">
            <a:avLst/>
          </a:prstGeom>
          <a:solidFill>
            <a:schemeClr val="accent1"/>
          </a:solidFill>
        </p:spPr>
        <p:txBody>
          <a:bodyPr wrap="square" rtlCol="0" anchor="b">
            <a:spAutoFit/>
          </a:bodyPr>
          <a:lstStyle/>
          <a:p>
            <a:r>
              <a:rPr lang="en-US" sz="700" b="1" dirty="0">
                <a:solidFill>
                  <a:schemeClr val="bg1"/>
                </a:solidFill>
              </a:rPr>
              <a:t>Historical EBITDA</a:t>
            </a:r>
          </a:p>
        </p:txBody>
      </p:sp>
      <p:sp>
        <p:nvSpPr>
          <p:cNvPr id="7" name="TextBox 6">
            <a:extLst>
              <a:ext uri="{FF2B5EF4-FFF2-40B4-BE49-F238E27FC236}">
                <a16:creationId xmlns:a16="http://schemas.microsoft.com/office/drawing/2014/main" id="{3887F83B-5B97-4336-90CF-0C2FBBE490B8}"/>
              </a:ext>
            </a:extLst>
          </p:cNvPr>
          <p:cNvSpPr txBox="1"/>
          <p:nvPr/>
        </p:nvSpPr>
        <p:spPr>
          <a:xfrm>
            <a:off x="9010650" y="3301933"/>
            <a:ext cx="1241966" cy="200055"/>
          </a:xfrm>
          <a:prstGeom prst="rect">
            <a:avLst/>
          </a:prstGeom>
          <a:solidFill>
            <a:schemeClr val="accent1"/>
          </a:solidFill>
        </p:spPr>
        <p:txBody>
          <a:bodyPr wrap="square" rtlCol="0" anchor="b">
            <a:spAutoFit/>
          </a:bodyPr>
          <a:lstStyle/>
          <a:p>
            <a:pPr algn="r"/>
            <a:r>
              <a:rPr lang="en-US" sz="700" b="1" dirty="0">
                <a:solidFill>
                  <a:schemeClr val="bg1"/>
                </a:solidFill>
              </a:rPr>
              <a:t>$20</a:t>
            </a:r>
          </a:p>
        </p:txBody>
      </p:sp>
      <p:sp>
        <p:nvSpPr>
          <p:cNvPr id="9" name="TextBox 8">
            <a:extLst>
              <a:ext uri="{FF2B5EF4-FFF2-40B4-BE49-F238E27FC236}">
                <a16:creationId xmlns:a16="http://schemas.microsoft.com/office/drawing/2014/main" id="{C30E4437-9BB3-4901-A0FF-B5B3BD4B53AF}"/>
              </a:ext>
            </a:extLst>
          </p:cNvPr>
          <p:cNvSpPr txBox="1"/>
          <p:nvPr/>
        </p:nvSpPr>
        <p:spPr>
          <a:xfrm>
            <a:off x="6025659" y="5196720"/>
            <a:ext cx="2984989" cy="200055"/>
          </a:xfrm>
          <a:prstGeom prst="rect">
            <a:avLst/>
          </a:prstGeom>
          <a:solidFill>
            <a:schemeClr val="accent1"/>
          </a:solidFill>
        </p:spPr>
        <p:txBody>
          <a:bodyPr wrap="square" rtlCol="0" anchor="b">
            <a:spAutoFit/>
          </a:bodyPr>
          <a:lstStyle/>
          <a:p>
            <a:r>
              <a:rPr lang="en-US" sz="700" b="1" dirty="0">
                <a:solidFill>
                  <a:schemeClr val="bg1"/>
                </a:solidFill>
              </a:rPr>
              <a:t>Adjusted EBITDA</a:t>
            </a:r>
          </a:p>
        </p:txBody>
      </p:sp>
      <p:sp>
        <p:nvSpPr>
          <p:cNvPr id="10" name="TextBox 9">
            <a:extLst>
              <a:ext uri="{FF2B5EF4-FFF2-40B4-BE49-F238E27FC236}">
                <a16:creationId xmlns:a16="http://schemas.microsoft.com/office/drawing/2014/main" id="{68AF9007-443E-4480-A7EF-1065EF167D83}"/>
              </a:ext>
            </a:extLst>
          </p:cNvPr>
          <p:cNvSpPr txBox="1"/>
          <p:nvPr/>
        </p:nvSpPr>
        <p:spPr>
          <a:xfrm>
            <a:off x="9010649" y="5196719"/>
            <a:ext cx="1241966" cy="200055"/>
          </a:xfrm>
          <a:prstGeom prst="rect">
            <a:avLst/>
          </a:prstGeom>
          <a:solidFill>
            <a:schemeClr val="accent1"/>
          </a:solidFill>
        </p:spPr>
        <p:txBody>
          <a:bodyPr wrap="square" rtlCol="0" anchor="b">
            <a:spAutoFit/>
          </a:bodyPr>
          <a:lstStyle/>
          <a:p>
            <a:pPr algn="r"/>
            <a:r>
              <a:rPr lang="en-US" sz="700" b="1" dirty="0">
                <a:solidFill>
                  <a:schemeClr val="bg1"/>
                </a:solidFill>
              </a:rPr>
              <a:t>$230</a:t>
            </a:r>
          </a:p>
        </p:txBody>
      </p:sp>
      <p:cxnSp>
        <p:nvCxnSpPr>
          <p:cNvPr id="11" name="Shape 96">
            <a:extLst>
              <a:ext uri="{FF2B5EF4-FFF2-40B4-BE49-F238E27FC236}">
                <a16:creationId xmlns:a16="http://schemas.microsoft.com/office/drawing/2014/main" id="{8E55620A-9922-4C07-A914-F3FCC6C388E9}"/>
              </a:ext>
            </a:extLst>
          </p:cNvPr>
          <p:cNvCxnSpPr>
            <a:cxnSpLocks/>
          </p:cNvCxnSpPr>
          <p:nvPr/>
        </p:nvCxnSpPr>
        <p:spPr>
          <a:xfrm>
            <a:off x="6025659" y="4405591"/>
            <a:ext cx="4226956" cy="0"/>
          </a:xfrm>
          <a:prstGeom prst="straightConnector1">
            <a:avLst/>
          </a:prstGeom>
          <a:ln w="158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761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F81D8F9-AF2C-47D4-A793-488BCB2EB09F}"/>
              </a:ext>
            </a:extLst>
          </p:cNvPr>
          <p:cNvSpPr txBox="1">
            <a:spLocks/>
          </p:cNvSpPr>
          <p:nvPr/>
        </p:nvSpPr>
        <p:spPr>
          <a:xfrm>
            <a:off x="447991" y="1966478"/>
            <a:ext cx="8541042" cy="3652832"/>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33062" fontAlgn="base">
              <a:spcBef>
                <a:spcPts val="692"/>
              </a:spcBef>
              <a:spcAft>
                <a:spcPct val="0"/>
              </a:spcAft>
              <a:buClr>
                <a:schemeClr val="accent1"/>
              </a:buClr>
              <a:buNone/>
            </a:pPr>
            <a:r>
              <a:rPr lang="en-US" altLang="en-US" sz="2215" b="1" dirty="0">
                <a:solidFill>
                  <a:schemeClr val="accent1"/>
                </a:solidFill>
                <a:latin typeface="Calibri" panose="020F0502020204030204" pitchFamily="34" charset="0"/>
                <a:cs typeface="Calibri" panose="020F0502020204030204" pitchFamily="34" charset="0"/>
              </a:rPr>
              <a:t>What is “Rollover Equity”?</a:t>
            </a:r>
          </a:p>
          <a:p>
            <a:pPr defTabSz="633062" fontAlgn="base">
              <a:spcBef>
                <a:spcPts val="1108"/>
              </a:spcBef>
              <a:spcAft>
                <a:spcPct val="0"/>
              </a:spcAft>
              <a:buClr>
                <a:schemeClr val="accent1"/>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In lieu of cash proceeds, equity holders in the target company (such as founding physicians and other key members) take a portion of their sale consideration in the form of equity that is “rolled over” to the physician sellers or their entity</a:t>
            </a:r>
          </a:p>
          <a:p>
            <a:pPr defTabSz="633062" fontAlgn="base">
              <a:spcBef>
                <a:spcPts val="1108"/>
              </a:spcBef>
              <a:spcAft>
                <a:spcPct val="0"/>
              </a:spcAft>
              <a:buClr>
                <a:schemeClr val="accent1"/>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Rollover equity helps ensure that the interest of the key members of the target practice continue to be aligned with the incoming private equity investor</a:t>
            </a:r>
          </a:p>
          <a:p>
            <a:pPr defTabSz="633062" fontAlgn="base">
              <a:spcBef>
                <a:spcPts val="1108"/>
              </a:spcBef>
              <a:spcAft>
                <a:spcPct val="0"/>
              </a:spcAft>
              <a:buClr>
                <a:schemeClr val="accent1"/>
              </a:buClr>
              <a:buFont typeface="Wingdings" panose="05000000000000000000" pitchFamily="2" charset="2"/>
              <a:buChar char="§"/>
            </a:pPr>
            <a:r>
              <a:rPr lang="en-US" altLang="en-US" sz="2400" dirty="0">
                <a:latin typeface="Calibri" panose="020F0502020204030204" pitchFamily="34" charset="0"/>
                <a:cs typeface="Calibri" panose="020F0502020204030204" pitchFamily="34" charset="0"/>
              </a:rPr>
              <a:t>Rollover equity is often subject to vesting</a:t>
            </a:r>
          </a:p>
          <a:p>
            <a:pPr marL="422041"/>
            <a:endParaRPr lang="en-US" sz="2215" b="1" dirty="0">
              <a:latin typeface="Arial Narrow" panose="020B0606020202030204" pitchFamily="34" charset="0"/>
            </a:endParaRPr>
          </a:p>
        </p:txBody>
      </p:sp>
      <p:sp>
        <p:nvSpPr>
          <p:cNvPr id="4" name="Title 3">
            <a:extLst>
              <a:ext uri="{FF2B5EF4-FFF2-40B4-BE49-F238E27FC236}">
                <a16:creationId xmlns:a16="http://schemas.microsoft.com/office/drawing/2014/main" id="{FDD1C4A2-8407-42CA-9CC2-0EE5908C8361}"/>
              </a:ext>
            </a:extLst>
          </p:cNvPr>
          <p:cNvSpPr>
            <a:spLocks noGrp="1"/>
          </p:cNvSpPr>
          <p:nvPr>
            <p:ph type="title"/>
          </p:nvPr>
        </p:nvSpPr>
        <p:spPr/>
        <p:txBody>
          <a:bodyPr>
            <a:normAutofit/>
          </a:bodyPr>
          <a:lstStyle/>
          <a:p>
            <a:r>
              <a:rPr lang="en-US" dirty="0"/>
              <a:t>Rollover Equity</a:t>
            </a:r>
          </a:p>
        </p:txBody>
      </p:sp>
      <p:sp>
        <p:nvSpPr>
          <p:cNvPr id="2" name="Slide Number Placeholder 1">
            <a:extLst>
              <a:ext uri="{FF2B5EF4-FFF2-40B4-BE49-F238E27FC236}">
                <a16:creationId xmlns:a16="http://schemas.microsoft.com/office/drawing/2014/main" id="{CBDA5B46-4657-407D-AE45-57C0A667CAE4}"/>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526936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231DD1-7ACC-4E68-9BA6-BD886226E57C}"/>
              </a:ext>
            </a:extLst>
          </p:cNvPr>
          <p:cNvSpPr/>
          <p:nvPr/>
        </p:nvSpPr>
        <p:spPr>
          <a:xfrm>
            <a:off x="447991" y="1828564"/>
            <a:ext cx="8541042" cy="4158061"/>
          </a:xfrm>
          <a:prstGeom prst="rect">
            <a:avLst/>
          </a:prstGeom>
        </p:spPr>
        <p:txBody>
          <a:bodyPr wrap="square">
            <a:spAutoFit/>
          </a:bodyPr>
          <a:lstStyle/>
          <a:p>
            <a:pPr marL="342900" indent="-342900" defTabSz="633062" fontAlgn="base">
              <a:lnSpc>
                <a:spcPct val="90000"/>
              </a:lnSpc>
              <a:spcBef>
                <a:spcPts val="692"/>
              </a:spcBef>
              <a:spcAft>
                <a:spcPct val="0"/>
              </a:spcAft>
              <a:buClr>
                <a:schemeClr val="accent1"/>
              </a:buClr>
              <a:buFont typeface="Wingdings" panose="05000000000000000000" pitchFamily="2" charset="2"/>
              <a:buChar char="§"/>
              <a:defRPr/>
            </a:pPr>
            <a:r>
              <a:rPr lang="en-US" altLang="en-US" sz="2215" kern="0" dirty="0">
                <a:latin typeface="Calibri" panose="020F0502020204030204" pitchFamily="34" charset="0"/>
                <a:cs typeface="Calibri" panose="020F0502020204030204" pitchFamily="34" charset="0"/>
              </a:rPr>
              <a:t>Private equity firms generally purchase “portfolio companies” with the intention of cutting expenses increasing the portfolio companies’ value, realizing a positive return, and then exiting the investment</a:t>
            </a:r>
          </a:p>
          <a:p>
            <a:pPr marL="342900" indent="-342900" defTabSz="633062" fontAlgn="base">
              <a:lnSpc>
                <a:spcPct val="90000"/>
              </a:lnSpc>
              <a:spcBef>
                <a:spcPts val="692"/>
              </a:spcBef>
              <a:spcAft>
                <a:spcPct val="0"/>
              </a:spcAft>
              <a:buClr>
                <a:schemeClr val="accent1"/>
              </a:buClr>
              <a:buFont typeface="Wingdings" panose="05000000000000000000" pitchFamily="2" charset="2"/>
              <a:buChar char="§"/>
              <a:defRPr/>
            </a:pPr>
            <a:r>
              <a:rPr lang="en-US" altLang="en-US" sz="2215" kern="0" dirty="0">
                <a:latin typeface="Calibri" panose="020F0502020204030204" pitchFamily="34" charset="0"/>
                <a:cs typeface="Calibri" panose="020F0502020204030204" pitchFamily="34" charset="0"/>
              </a:rPr>
              <a:t>Exits usually occur between three (3) and seven (7) years following the initial investment</a:t>
            </a:r>
          </a:p>
          <a:p>
            <a:pPr marL="342900" indent="-342900" defTabSz="633062" fontAlgn="base">
              <a:lnSpc>
                <a:spcPct val="90000"/>
              </a:lnSpc>
              <a:spcBef>
                <a:spcPts val="692"/>
              </a:spcBef>
              <a:spcAft>
                <a:spcPct val="0"/>
              </a:spcAft>
              <a:buClr>
                <a:schemeClr val="accent1"/>
              </a:buClr>
              <a:buFont typeface="Wingdings" panose="05000000000000000000" pitchFamily="2" charset="2"/>
              <a:buChar char="§"/>
              <a:defRPr/>
            </a:pPr>
            <a:r>
              <a:rPr lang="en-US" altLang="en-US" sz="2215" kern="0" dirty="0">
                <a:latin typeface="Calibri" panose="020F0502020204030204" pitchFamily="34" charset="0"/>
                <a:cs typeface="Calibri" panose="020F0502020204030204" pitchFamily="34" charset="0"/>
              </a:rPr>
              <a:t>Exit Strategies:</a:t>
            </a:r>
          </a:p>
          <a:p>
            <a:pPr marL="659431" lvl="1" indent="-342900" defTabSz="633062" fontAlgn="base">
              <a:lnSpc>
                <a:spcPct val="90000"/>
              </a:lnSpc>
              <a:spcBef>
                <a:spcPts val="346"/>
              </a:spcBef>
              <a:spcAft>
                <a:spcPct val="0"/>
              </a:spcAft>
              <a:buClr>
                <a:schemeClr val="accent1"/>
              </a:buClr>
              <a:buFont typeface="Wingdings" panose="05000000000000000000" pitchFamily="2" charset="2"/>
              <a:buChar char="§"/>
              <a:defRPr/>
            </a:pPr>
            <a:r>
              <a:rPr lang="en-US" altLang="en-US" sz="2215" kern="0" dirty="0">
                <a:latin typeface="Calibri" panose="020F0502020204030204" pitchFamily="34" charset="0"/>
                <a:cs typeface="Calibri" panose="020F0502020204030204" pitchFamily="34" charset="0"/>
              </a:rPr>
              <a:t>Initial Public Offering (IPOs) (can be expensive and long process / lock-up shares for 6 months+)</a:t>
            </a:r>
          </a:p>
          <a:p>
            <a:pPr marL="659431" lvl="1" indent="-342900" defTabSz="633062" fontAlgn="base">
              <a:lnSpc>
                <a:spcPct val="90000"/>
              </a:lnSpc>
              <a:spcBef>
                <a:spcPts val="346"/>
              </a:spcBef>
              <a:spcAft>
                <a:spcPct val="0"/>
              </a:spcAft>
              <a:buClr>
                <a:schemeClr val="accent1"/>
              </a:buClr>
              <a:buFont typeface="Wingdings" panose="05000000000000000000" pitchFamily="2" charset="2"/>
              <a:buChar char="§"/>
              <a:defRPr/>
            </a:pPr>
            <a:r>
              <a:rPr lang="en-US" altLang="en-US" sz="2215" kern="0" dirty="0">
                <a:latin typeface="Calibri" panose="020F0502020204030204" pitchFamily="34" charset="0"/>
                <a:cs typeface="Calibri" panose="020F0502020204030204" pitchFamily="34" charset="0"/>
              </a:rPr>
              <a:t>Sales to a third party (usually exercising drag-along rights)</a:t>
            </a:r>
          </a:p>
          <a:p>
            <a:pPr marL="659431" lvl="1" indent="-342900" defTabSz="633062" fontAlgn="base">
              <a:lnSpc>
                <a:spcPct val="90000"/>
              </a:lnSpc>
              <a:spcBef>
                <a:spcPts val="346"/>
              </a:spcBef>
              <a:spcAft>
                <a:spcPct val="0"/>
              </a:spcAft>
              <a:buClr>
                <a:schemeClr val="accent1"/>
              </a:buClr>
              <a:buFont typeface="Wingdings" panose="05000000000000000000" pitchFamily="2" charset="2"/>
              <a:buChar char="§"/>
              <a:defRPr/>
            </a:pPr>
            <a:r>
              <a:rPr lang="en-US" altLang="en-US" sz="2215" kern="0" dirty="0">
                <a:latin typeface="Calibri" panose="020F0502020204030204" pitchFamily="34" charset="0"/>
                <a:cs typeface="Calibri" panose="020F0502020204030204" pitchFamily="34" charset="0"/>
              </a:rPr>
              <a:t>Secondary Buy-Out:  Portfolio Company sold by one PE Sponsor to another PE Sponsor (probably most common)</a:t>
            </a:r>
          </a:p>
          <a:p>
            <a:pPr marL="316531" lvl="1" defTabSz="633062" fontAlgn="base">
              <a:lnSpc>
                <a:spcPct val="90000"/>
              </a:lnSpc>
              <a:spcBef>
                <a:spcPts val="346"/>
              </a:spcBef>
              <a:spcAft>
                <a:spcPct val="0"/>
              </a:spcAft>
              <a:defRPr/>
            </a:pPr>
            <a:endParaRPr lang="en-US" altLang="en-US" sz="2585" b="1" kern="0" dirty="0">
              <a:solidFill>
                <a:prstClr val="black"/>
              </a:solidFill>
              <a:latin typeface="Arial Narrow" panose="020B0606020202030204" pitchFamily="34" charset="0"/>
            </a:endParaRPr>
          </a:p>
        </p:txBody>
      </p:sp>
      <p:sp>
        <p:nvSpPr>
          <p:cNvPr id="3" name="Title 2">
            <a:extLst>
              <a:ext uri="{FF2B5EF4-FFF2-40B4-BE49-F238E27FC236}">
                <a16:creationId xmlns:a16="http://schemas.microsoft.com/office/drawing/2014/main" id="{26DCA230-5631-4FFB-AFAD-640DAE63AD4E}"/>
              </a:ext>
            </a:extLst>
          </p:cNvPr>
          <p:cNvSpPr>
            <a:spLocks noGrp="1"/>
          </p:cNvSpPr>
          <p:nvPr>
            <p:ph type="title"/>
          </p:nvPr>
        </p:nvSpPr>
        <p:spPr/>
        <p:txBody>
          <a:bodyPr>
            <a:normAutofit/>
          </a:bodyPr>
          <a:lstStyle/>
          <a:p>
            <a:r>
              <a:rPr lang="en-US" dirty="0"/>
              <a:t>Private Equity Exit Strategies</a:t>
            </a:r>
          </a:p>
        </p:txBody>
      </p:sp>
      <p:sp>
        <p:nvSpPr>
          <p:cNvPr id="2" name="Slide Number Placeholder 1">
            <a:extLst>
              <a:ext uri="{FF2B5EF4-FFF2-40B4-BE49-F238E27FC236}">
                <a16:creationId xmlns:a16="http://schemas.microsoft.com/office/drawing/2014/main" id="{618C5EAB-972A-4141-8EAD-6C1CBB02A05C}"/>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8287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4449B-E07D-4A1B-8CE6-40020279D859}"/>
              </a:ext>
            </a:extLst>
          </p:cNvPr>
          <p:cNvGrpSpPr/>
          <p:nvPr/>
        </p:nvGrpSpPr>
        <p:grpSpPr>
          <a:xfrm>
            <a:off x="536896" y="1300775"/>
            <a:ext cx="12309448" cy="5080975"/>
            <a:chOff x="1159102" y="2289727"/>
            <a:chExt cx="8817612" cy="1593784"/>
          </a:xfrm>
        </p:grpSpPr>
        <p:sp>
          <p:nvSpPr>
            <p:cNvPr id="6" name="TextBox 5">
              <a:extLst>
                <a:ext uri="{FF2B5EF4-FFF2-40B4-BE49-F238E27FC236}">
                  <a16:creationId xmlns:a16="http://schemas.microsoft.com/office/drawing/2014/main" id="{2858AE31-7874-4FCF-BB5A-1B6A3130369E}"/>
                </a:ext>
              </a:extLst>
            </p:cNvPr>
            <p:cNvSpPr txBox="1"/>
            <p:nvPr/>
          </p:nvSpPr>
          <p:spPr>
            <a:xfrm>
              <a:off x="2205651" y="2783259"/>
              <a:ext cx="2935597" cy="259691"/>
            </a:xfrm>
            <a:prstGeom prst="rect">
              <a:avLst/>
            </a:prstGeom>
            <a:noFill/>
          </p:spPr>
          <p:txBody>
            <a:bodyPr wrap="square" rtlCol="0">
              <a:spAutoFit/>
            </a:bodyPr>
            <a:lstStyle/>
            <a:p>
              <a:r>
                <a:rPr lang="en-US" sz="4800" b="1" dirty="0">
                  <a:solidFill>
                    <a:schemeClr val="accent1"/>
                  </a:solidFill>
                  <a:latin typeface="Calibri" panose="020F0502020204030204" pitchFamily="34" charset="0"/>
                  <a:cs typeface="Calibri" panose="020F0502020204030204" pitchFamily="34" charset="0"/>
                </a:rPr>
                <a:t>Agenda</a:t>
              </a:r>
              <a:endParaRPr lang="en-US" sz="1100" b="1" dirty="0">
                <a:solidFill>
                  <a:schemeClr val="accent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2E00D76-B241-4540-B345-E25BA3B952F8}"/>
                </a:ext>
              </a:extLst>
            </p:cNvPr>
            <p:cNvSpPr txBox="1"/>
            <p:nvPr/>
          </p:nvSpPr>
          <p:spPr>
            <a:xfrm>
              <a:off x="5348437" y="2289727"/>
              <a:ext cx="4628277" cy="1246756"/>
            </a:xfrm>
            <a:prstGeom prst="rect">
              <a:avLst/>
            </a:prstGeom>
            <a:noFill/>
          </p:spPr>
          <p:txBody>
            <a:bodyPr wrap="square" rtlCol="0">
              <a:spAutoFit/>
            </a:bodyPr>
            <a:lstStyle/>
            <a:p>
              <a:pPr lvl="0">
                <a:lnSpc>
                  <a:spcPct val="200000"/>
                </a:lnSpc>
                <a:buClr>
                  <a:srgbClr val="00ACA0"/>
                </a:buClr>
              </a:pPr>
              <a:r>
                <a:rPr lang="en-US" sz="1846" dirty="0">
                  <a:solidFill>
                    <a:schemeClr val="bg1"/>
                  </a:solidFill>
                  <a:latin typeface="Calibri" panose="020F0502020204030204" pitchFamily="34" charset="0"/>
                  <a:cs typeface="Calibri" panose="020F0502020204030204" pitchFamily="34" charset="0"/>
                </a:rPr>
                <a:t>Overview of Physician Market</a:t>
              </a:r>
            </a:p>
            <a:p>
              <a:pPr lvl="0">
                <a:lnSpc>
                  <a:spcPct val="200000"/>
                </a:lnSpc>
              </a:pPr>
              <a:r>
                <a:rPr lang="en-US" sz="1846" dirty="0">
                  <a:solidFill>
                    <a:schemeClr val="bg1"/>
                  </a:solidFill>
                  <a:latin typeface="Calibri" panose="020F0502020204030204" pitchFamily="34" charset="0"/>
                  <a:cs typeface="Calibri" panose="020F0502020204030204" pitchFamily="34" charset="0"/>
                </a:rPr>
                <a:t>Overview of Hospital Market </a:t>
              </a:r>
            </a:p>
            <a:p>
              <a:pPr lvl="0">
                <a:lnSpc>
                  <a:spcPct val="200000"/>
                </a:lnSpc>
              </a:pPr>
              <a:r>
                <a:rPr lang="en-US" sz="1846" dirty="0">
                  <a:solidFill>
                    <a:schemeClr val="bg1"/>
                  </a:solidFill>
                  <a:latin typeface="Calibri" panose="020F0502020204030204" pitchFamily="34" charset="0"/>
                  <a:cs typeface="Calibri" panose="020F0502020204030204" pitchFamily="34" charset="0"/>
                </a:rPr>
                <a:t>Overview of Private Equity Market </a:t>
              </a:r>
            </a:p>
            <a:p>
              <a:pPr lvl="0">
                <a:lnSpc>
                  <a:spcPct val="200000"/>
                </a:lnSpc>
              </a:pPr>
              <a:r>
                <a:rPr lang="en-US" sz="1846" dirty="0">
                  <a:solidFill>
                    <a:schemeClr val="bg1"/>
                  </a:solidFill>
                  <a:latin typeface="Calibri" panose="020F0502020204030204" pitchFamily="34" charset="0"/>
                  <a:cs typeface="Calibri" panose="020F0502020204030204" pitchFamily="34" charset="0"/>
                </a:rPr>
                <a:t>Comparison of Approaches to a Transaction</a:t>
              </a:r>
            </a:p>
            <a:p>
              <a:pPr lvl="0">
                <a:lnSpc>
                  <a:spcPct val="200000"/>
                </a:lnSpc>
              </a:pPr>
              <a:r>
                <a:rPr lang="en-US" sz="1846" dirty="0">
                  <a:solidFill>
                    <a:schemeClr val="bg1"/>
                  </a:solidFill>
                  <a:latin typeface="Calibri" panose="020F0502020204030204" pitchFamily="34" charset="0"/>
                  <a:cs typeface="Calibri" panose="020F0502020204030204" pitchFamily="34" charset="0"/>
                </a:rPr>
                <a:t>Compensation Models</a:t>
              </a:r>
            </a:p>
            <a:p>
              <a:pPr lvl="0">
                <a:lnSpc>
                  <a:spcPct val="200000"/>
                </a:lnSpc>
              </a:pPr>
              <a:r>
                <a:rPr lang="en-US" sz="1846" dirty="0">
                  <a:solidFill>
                    <a:schemeClr val="bg1"/>
                  </a:solidFill>
                  <a:latin typeface="Calibri" panose="020F0502020204030204" pitchFamily="34" charset="0"/>
                  <a:cs typeface="Calibri" panose="020F0502020204030204" pitchFamily="34" charset="0"/>
                </a:rPr>
                <a:t>Regulatory and Other Considerations </a:t>
              </a:r>
            </a:p>
            <a:p>
              <a:pPr lvl="0">
                <a:lnSpc>
                  <a:spcPct val="200000"/>
                </a:lnSpc>
              </a:pPr>
              <a:r>
                <a:rPr lang="en-US" sz="1846" dirty="0">
                  <a:solidFill>
                    <a:schemeClr val="bg1"/>
                  </a:solidFill>
                  <a:latin typeface="Calibri" panose="020F0502020204030204" pitchFamily="34" charset="0"/>
                  <a:cs typeface="Calibri" panose="020F0502020204030204" pitchFamily="34" charset="0"/>
                </a:rPr>
                <a:t>Long Term Considerations</a:t>
              </a:r>
            </a:p>
          </p:txBody>
        </p:sp>
        <p:cxnSp>
          <p:nvCxnSpPr>
            <p:cNvPr id="10" name="Straight Connector 9">
              <a:extLst>
                <a:ext uri="{FF2B5EF4-FFF2-40B4-BE49-F238E27FC236}">
                  <a16:creationId xmlns:a16="http://schemas.microsoft.com/office/drawing/2014/main" id="{0C04900A-5B9E-4286-BE66-049A0471EA51}"/>
                </a:ext>
              </a:extLst>
            </p:cNvPr>
            <p:cNvCxnSpPr>
              <a:cxnSpLocks/>
            </p:cNvCxnSpPr>
            <p:nvPr/>
          </p:nvCxnSpPr>
          <p:spPr>
            <a:xfrm flipV="1">
              <a:off x="1159102" y="3877375"/>
              <a:ext cx="7909437" cy="6136"/>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Slide Number Placeholder 1">
            <a:extLst>
              <a:ext uri="{FF2B5EF4-FFF2-40B4-BE49-F238E27FC236}">
                <a16:creationId xmlns:a16="http://schemas.microsoft.com/office/drawing/2014/main" id="{57EFF338-3303-48E8-B78F-45569D2E5182}"/>
              </a:ext>
            </a:extLst>
          </p:cNvPr>
          <p:cNvSpPr>
            <a:spLocks noGrp="1"/>
          </p:cNvSpPr>
          <p:nvPr>
            <p:ph type="sldNum" sz="quarter" idx="4294967295"/>
          </p:nvPr>
        </p:nvSpPr>
        <p:spPr/>
        <p:txBody>
          <a:bodyPr/>
          <a:lstStyle/>
          <a:p>
            <a:endParaRPr lang="en-US" dirty="0"/>
          </a:p>
          <a:p>
            <a:endParaRPr lang="en-US" dirty="0"/>
          </a:p>
        </p:txBody>
      </p:sp>
    </p:spTree>
    <p:extLst>
      <p:ext uri="{BB962C8B-B14F-4D97-AF65-F5344CB8AC3E}">
        <p14:creationId xmlns:p14="http://schemas.microsoft.com/office/powerpoint/2010/main" val="382770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2963795" y="4046431"/>
            <a:ext cx="6413470"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p:nvPr>
        </p:nvSpPr>
        <p:spPr>
          <a:xfrm>
            <a:off x="2251010" y="2842699"/>
            <a:ext cx="7689980" cy="1172602"/>
          </a:xfrm>
        </p:spPr>
        <p:txBody>
          <a:bodyPr>
            <a:normAutofit/>
          </a:bodyPr>
          <a:lstStyle/>
          <a:p>
            <a:r>
              <a:rPr lang="en-US" dirty="0"/>
              <a:t>Compensation Models</a:t>
            </a:r>
          </a:p>
        </p:txBody>
      </p:sp>
      <p:sp>
        <p:nvSpPr>
          <p:cNvPr id="2" name="Slide Number Placeholder 1">
            <a:extLst>
              <a:ext uri="{FF2B5EF4-FFF2-40B4-BE49-F238E27FC236}">
                <a16:creationId xmlns:a16="http://schemas.microsoft.com/office/drawing/2014/main" id="{773EA2CE-9B28-47C5-8B8F-4C2ABF6D108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31935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7E50-31D4-48AD-AB08-96CC61525AB6}"/>
              </a:ext>
            </a:extLst>
          </p:cNvPr>
          <p:cNvSpPr>
            <a:spLocks noGrp="1"/>
          </p:cNvSpPr>
          <p:nvPr>
            <p:ph type="title"/>
          </p:nvPr>
        </p:nvSpPr>
        <p:spPr/>
        <p:txBody>
          <a:bodyPr>
            <a:normAutofit/>
          </a:bodyPr>
          <a:lstStyle/>
          <a:p>
            <a:r>
              <a:rPr lang="en-US" dirty="0"/>
              <a:t>Compensation Models: Health System</a:t>
            </a:r>
          </a:p>
        </p:txBody>
      </p:sp>
      <p:sp>
        <p:nvSpPr>
          <p:cNvPr id="3" name="Slide Number Placeholder 2">
            <a:extLst>
              <a:ext uri="{FF2B5EF4-FFF2-40B4-BE49-F238E27FC236}">
                <a16:creationId xmlns:a16="http://schemas.microsoft.com/office/drawing/2014/main" id="{314F7FE1-13A4-4095-83AC-BF88763F8B76}"/>
              </a:ext>
            </a:extLst>
          </p:cNvPr>
          <p:cNvSpPr>
            <a:spLocks noGrp="1"/>
          </p:cNvSpPr>
          <p:nvPr>
            <p:ph type="sldNum" sz="quarter" idx="12"/>
          </p:nvPr>
        </p:nvSpPr>
        <p:spPr/>
        <p:txBody>
          <a:bodyPr/>
          <a:lstStyle/>
          <a:p>
            <a:endParaRPr lang="en-US" dirty="0"/>
          </a:p>
        </p:txBody>
      </p:sp>
      <p:grpSp>
        <p:nvGrpSpPr>
          <p:cNvPr id="21" name="Group 20">
            <a:extLst>
              <a:ext uri="{FF2B5EF4-FFF2-40B4-BE49-F238E27FC236}">
                <a16:creationId xmlns:a16="http://schemas.microsoft.com/office/drawing/2014/main" id="{870D262D-EF6B-4CC9-8906-BEE983F2C531}"/>
              </a:ext>
            </a:extLst>
          </p:cNvPr>
          <p:cNvGrpSpPr/>
          <p:nvPr/>
        </p:nvGrpSpPr>
        <p:grpSpPr>
          <a:xfrm>
            <a:off x="1810796" y="2210316"/>
            <a:ext cx="8570411" cy="3694417"/>
            <a:chOff x="459251" y="1952245"/>
            <a:chExt cx="8457598" cy="3480981"/>
          </a:xfrm>
        </p:grpSpPr>
        <p:grpSp>
          <p:nvGrpSpPr>
            <p:cNvPr id="8" name="Group 7">
              <a:extLst>
                <a:ext uri="{FF2B5EF4-FFF2-40B4-BE49-F238E27FC236}">
                  <a16:creationId xmlns:a16="http://schemas.microsoft.com/office/drawing/2014/main" id="{30891DE5-D862-4167-A128-DAE7106A3B72}"/>
                </a:ext>
              </a:extLst>
            </p:cNvPr>
            <p:cNvGrpSpPr/>
            <p:nvPr/>
          </p:nvGrpSpPr>
          <p:grpSpPr>
            <a:xfrm>
              <a:off x="459251" y="1952245"/>
              <a:ext cx="8457596" cy="568995"/>
              <a:chOff x="872982" y="2507796"/>
              <a:chExt cx="8136955" cy="568995"/>
            </a:xfrm>
          </p:grpSpPr>
          <p:sp>
            <p:nvSpPr>
              <p:cNvPr id="9" name="TextBox 8">
                <a:extLst>
                  <a:ext uri="{FF2B5EF4-FFF2-40B4-BE49-F238E27FC236}">
                    <a16:creationId xmlns:a16="http://schemas.microsoft.com/office/drawing/2014/main" id="{6998079C-4C93-47C8-8166-2535739FF726}"/>
                  </a:ext>
                </a:extLst>
              </p:cNvPr>
              <p:cNvSpPr txBox="1"/>
              <p:nvPr/>
            </p:nvSpPr>
            <p:spPr>
              <a:xfrm>
                <a:off x="872982" y="2507796"/>
                <a:ext cx="1737360" cy="568995"/>
              </a:xfrm>
              <a:prstGeom prst="rect">
                <a:avLst/>
              </a:prstGeom>
              <a:solidFill>
                <a:schemeClr val="accent1"/>
              </a:solidFill>
              <a:ln>
                <a:solidFill>
                  <a:schemeClr val="accent1"/>
                </a:solidFill>
              </a:ln>
            </p:spPr>
            <p:txBody>
              <a:bodyPr wrap="square" rtlCol="0" anchor="ctr">
                <a:spAutoFit/>
              </a:bodyPr>
              <a:lstStyle/>
              <a:p>
                <a:pPr algn="ctr"/>
                <a:r>
                  <a:rPr lang="en-US" sz="1662" dirty="0">
                    <a:solidFill>
                      <a:schemeClr val="bg1"/>
                    </a:solidFill>
                    <a:latin typeface="Calibri" panose="020F0502020204030204" pitchFamily="34" charset="0"/>
                    <a:cs typeface="Calibri" panose="020F0502020204030204" pitchFamily="34" charset="0"/>
                  </a:rPr>
                  <a:t>Base compensation</a:t>
                </a:r>
              </a:p>
            </p:txBody>
          </p:sp>
          <p:sp>
            <p:nvSpPr>
              <p:cNvPr id="10" name="TextBox 9">
                <a:extLst>
                  <a:ext uri="{FF2B5EF4-FFF2-40B4-BE49-F238E27FC236}">
                    <a16:creationId xmlns:a16="http://schemas.microsoft.com/office/drawing/2014/main" id="{CB277940-07BE-4D6B-BF16-15B3B8C91D46}"/>
                  </a:ext>
                </a:extLst>
              </p:cNvPr>
              <p:cNvSpPr txBox="1"/>
              <p:nvPr/>
            </p:nvSpPr>
            <p:spPr>
              <a:xfrm>
                <a:off x="3006581" y="2507796"/>
                <a:ext cx="1737360" cy="568995"/>
              </a:xfrm>
              <a:prstGeom prst="rect">
                <a:avLst/>
              </a:prstGeom>
              <a:solidFill>
                <a:schemeClr val="accent1"/>
              </a:solidFill>
              <a:ln>
                <a:solidFill>
                  <a:schemeClr val="accent1"/>
                </a:solidFill>
              </a:ln>
            </p:spPr>
            <p:txBody>
              <a:bodyPr wrap="square" rtlCol="0" anchor="ctr">
                <a:spAutoFit/>
              </a:bodyPr>
              <a:lstStyle>
                <a:defPPr>
                  <a:defRPr lang="en-US"/>
                </a:defPPr>
                <a:lvl1pPr algn="ctr">
                  <a:defRPr>
                    <a:solidFill>
                      <a:schemeClr val="bg1"/>
                    </a:solidFill>
                  </a:defRPr>
                </a:lvl1pPr>
              </a:lstStyle>
              <a:p>
                <a:r>
                  <a:rPr lang="en-US" sz="1662" dirty="0">
                    <a:latin typeface="Calibri" panose="020F0502020204030204" pitchFamily="34" charset="0"/>
                    <a:cs typeface="Calibri" panose="020F0502020204030204" pitchFamily="34" charset="0"/>
                  </a:rPr>
                  <a:t>Production Incentive</a:t>
                </a:r>
              </a:p>
            </p:txBody>
          </p:sp>
          <p:sp>
            <p:nvSpPr>
              <p:cNvPr id="11" name="TextBox 10">
                <a:extLst>
                  <a:ext uri="{FF2B5EF4-FFF2-40B4-BE49-F238E27FC236}">
                    <a16:creationId xmlns:a16="http://schemas.microsoft.com/office/drawing/2014/main" id="{DB5C3EC9-483B-43F9-BB73-D0B1793F8858}"/>
                  </a:ext>
                </a:extLst>
              </p:cNvPr>
              <p:cNvSpPr txBox="1"/>
              <p:nvPr/>
            </p:nvSpPr>
            <p:spPr>
              <a:xfrm>
                <a:off x="5139579" y="2507796"/>
                <a:ext cx="1737360" cy="568995"/>
              </a:xfrm>
              <a:prstGeom prst="rect">
                <a:avLst/>
              </a:prstGeom>
              <a:solidFill>
                <a:schemeClr val="accent1"/>
              </a:solidFill>
              <a:ln>
                <a:solidFill>
                  <a:schemeClr val="accent1"/>
                </a:solidFill>
              </a:ln>
            </p:spPr>
            <p:txBody>
              <a:bodyPr wrap="square" rtlCol="0" anchor="ctr">
                <a:spAutoFit/>
              </a:bodyPr>
              <a:lstStyle>
                <a:defPPr>
                  <a:defRPr lang="en-US"/>
                </a:defPPr>
                <a:lvl1pPr algn="ctr">
                  <a:defRPr>
                    <a:solidFill>
                      <a:schemeClr val="bg1"/>
                    </a:solidFill>
                  </a:defRPr>
                </a:lvl1pPr>
              </a:lstStyle>
              <a:p>
                <a:r>
                  <a:rPr lang="en-US" sz="1662" dirty="0">
                    <a:latin typeface="Calibri" panose="020F0502020204030204" pitchFamily="34" charset="0"/>
                    <a:cs typeface="Calibri" panose="020F0502020204030204" pitchFamily="34" charset="0"/>
                  </a:rPr>
                  <a:t>Non-Production</a:t>
                </a:r>
              </a:p>
              <a:p>
                <a:r>
                  <a:rPr lang="en-US" sz="1662" dirty="0">
                    <a:latin typeface="Calibri" panose="020F0502020204030204" pitchFamily="34" charset="0"/>
                    <a:cs typeface="Calibri" panose="020F0502020204030204" pitchFamily="34" charset="0"/>
                  </a:rPr>
                  <a:t>Incentive</a:t>
                </a:r>
              </a:p>
            </p:txBody>
          </p:sp>
          <p:sp>
            <p:nvSpPr>
              <p:cNvPr id="12" name="TextBox 11">
                <a:extLst>
                  <a:ext uri="{FF2B5EF4-FFF2-40B4-BE49-F238E27FC236}">
                    <a16:creationId xmlns:a16="http://schemas.microsoft.com/office/drawing/2014/main" id="{7D7014B9-1C0D-4B8F-B989-3738E6CD96C7}"/>
                  </a:ext>
                </a:extLst>
              </p:cNvPr>
              <p:cNvSpPr txBox="1"/>
              <p:nvPr/>
            </p:nvSpPr>
            <p:spPr>
              <a:xfrm>
                <a:off x="7272577" y="2507796"/>
                <a:ext cx="1737360" cy="568995"/>
              </a:xfrm>
              <a:prstGeom prst="rect">
                <a:avLst/>
              </a:prstGeom>
              <a:solidFill>
                <a:schemeClr val="accent1"/>
              </a:solidFill>
              <a:ln>
                <a:solidFill>
                  <a:schemeClr val="accent1"/>
                </a:solidFill>
              </a:ln>
            </p:spPr>
            <p:txBody>
              <a:bodyPr wrap="square" rtlCol="0" anchor="ctr">
                <a:spAutoFit/>
              </a:bodyPr>
              <a:lstStyle>
                <a:defPPr>
                  <a:defRPr lang="en-US"/>
                </a:defPPr>
                <a:lvl1pPr algn="ctr">
                  <a:defRPr>
                    <a:solidFill>
                      <a:schemeClr val="bg1"/>
                    </a:solidFill>
                  </a:defRPr>
                </a:lvl1pPr>
              </a:lstStyle>
              <a:p>
                <a:r>
                  <a:rPr lang="en-US" sz="1662" dirty="0">
                    <a:latin typeface="Calibri" panose="020F0502020204030204" pitchFamily="34" charset="0"/>
                    <a:cs typeface="Calibri" panose="020F0502020204030204" pitchFamily="34" charset="0"/>
                  </a:rPr>
                  <a:t>Other Compensation</a:t>
                </a:r>
              </a:p>
            </p:txBody>
          </p:sp>
          <p:sp>
            <p:nvSpPr>
              <p:cNvPr id="13" name="TextBox 12">
                <a:extLst>
                  <a:ext uri="{FF2B5EF4-FFF2-40B4-BE49-F238E27FC236}">
                    <a16:creationId xmlns:a16="http://schemas.microsoft.com/office/drawing/2014/main" id="{BAF63EEF-FF00-4B39-9D2E-AD91B7B1A5E9}"/>
                  </a:ext>
                </a:extLst>
              </p:cNvPr>
              <p:cNvSpPr txBox="1"/>
              <p:nvPr/>
            </p:nvSpPr>
            <p:spPr>
              <a:xfrm>
                <a:off x="2657329" y="2628292"/>
                <a:ext cx="305785" cy="327998"/>
              </a:xfrm>
              <a:prstGeom prst="rect">
                <a:avLst/>
              </a:prstGeom>
              <a:solidFill>
                <a:schemeClr val="bg1"/>
              </a:solidFill>
              <a:ln>
                <a:noFill/>
              </a:ln>
            </p:spPr>
            <p:txBody>
              <a:bodyPr wrap="square" rtlCol="0" anchor="ctr">
                <a:spAutoFit/>
              </a:bodyPr>
              <a:lstStyle/>
              <a:p>
                <a:pPr algn="ctr"/>
                <a:r>
                  <a:rPr lang="en-US" sz="1662" dirty="0">
                    <a:solidFill>
                      <a:schemeClr val="tx2"/>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E459E5DA-6305-469D-A036-F53C8E3E09AE}"/>
                  </a:ext>
                </a:extLst>
              </p:cNvPr>
              <p:cNvSpPr txBox="1"/>
              <p:nvPr/>
            </p:nvSpPr>
            <p:spPr>
              <a:xfrm>
                <a:off x="4787408" y="2628292"/>
                <a:ext cx="305785" cy="327998"/>
              </a:xfrm>
              <a:prstGeom prst="rect">
                <a:avLst/>
              </a:prstGeom>
              <a:solidFill>
                <a:schemeClr val="bg1"/>
              </a:solidFill>
              <a:ln>
                <a:noFill/>
              </a:ln>
            </p:spPr>
            <p:txBody>
              <a:bodyPr wrap="square" rtlCol="0" anchor="ctr">
                <a:spAutoFit/>
              </a:bodyPr>
              <a:lstStyle/>
              <a:p>
                <a:pPr algn="ctr"/>
                <a:r>
                  <a:rPr lang="en-US" sz="1662" dirty="0">
                    <a:solidFill>
                      <a:schemeClr val="tx2"/>
                    </a:solidFill>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B58BD23B-3360-4A65-B774-C8EC50D25CA7}"/>
                  </a:ext>
                </a:extLst>
              </p:cNvPr>
              <p:cNvSpPr txBox="1"/>
              <p:nvPr/>
            </p:nvSpPr>
            <p:spPr>
              <a:xfrm>
                <a:off x="6921865" y="2628292"/>
                <a:ext cx="305785" cy="327998"/>
              </a:xfrm>
              <a:prstGeom prst="rect">
                <a:avLst/>
              </a:prstGeom>
              <a:solidFill>
                <a:schemeClr val="bg1"/>
              </a:solidFill>
              <a:ln>
                <a:noFill/>
              </a:ln>
            </p:spPr>
            <p:txBody>
              <a:bodyPr wrap="square" rtlCol="0" anchor="ctr">
                <a:spAutoFit/>
              </a:bodyPr>
              <a:lstStyle/>
              <a:p>
                <a:pPr algn="ctr"/>
                <a:r>
                  <a:rPr lang="en-US" sz="1662" dirty="0">
                    <a:solidFill>
                      <a:schemeClr val="tx2"/>
                    </a:solidFill>
                    <a:latin typeface="Calibri" panose="020F0502020204030204" pitchFamily="34" charset="0"/>
                    <a:cs typeface="Calibri" panose="020F0502020204030204" pitchFamily="34" charset="0"/>
                  </a:rPr>
                  <a:t>+</a:t>
                </a:r>
              </a:p>
            </p:txBody>
          </p:sp>
        </p:grpSp>
        <p:sp>
          <p:nvSpPr>
            <p:cNvPr id="16" name="TextBox 15">
              <a:extLst>
                <a:ext uri="{FF2B5EF4-FFF2-40B4-BE49-F238E27FC236}">
                  <a16:creationId xmlns:a16="http://schemas.microsoft.com/office/drawing/2014/main" id="{62DEC19C-C5F8-4FB0-910B-6AEEF4CE5F3A}"/>
                </a:ext>
              </a:extLst>
            </p:cNvPr>
            <p:cNvSpPr txBox="1"/>
            <p:nvPr/>
          </p:nvSpPr>
          <p:spPr>
            <a:xfrm>
              <a:off x="2676927" y="2569224"/>
              <a:ext cx="1813604" cy="260996"/>
            </a:xfrm>
            <a:prstGeom prst="rect">
              <a:avLst/>
            </a:prstGeom>
            <a:noFill/>
            <a:ln>
              <a:noFill/>
            </a:ln>
          </p:spPr>
          <p:txBody>
            <a:bodyPr wrap="square" rtlCol="0" anchor="ctr">
              <a:spAutoFit/>
            </a:bodyPr>
            <a:lstStyle/>
            <a:p>
              <a:pPr algn="ctr"/>
              <a:r>
                <a:rPr lang="en-US" sz="1200" b="1" i="1" dirty="0">
                  <a:solidFill>
                    <a:schemeClr val="tx2"/>
                  </a:solidFill>
                  <a:latin typeface="Calibri" panose="020F0502020204030204" pitchFamily="34" charset="0"/>
                  <a:cs typeface="Calibri" panose="020F0502020204030204" pitchFamily="34" charset="0"/>
                </a:rPr>
                <a:t>Based on work RVUs</a:t>
              </a:r>
            </a:p>
          </p:txBody>
        </p:sp>
        <p:sp>
          <p:nvSpPr>
            <p:cNvPr id="17" name="TextBox 16">
              <a:extLst>
                <a:ext uri="{FF2B5EF4-FFF2-40B4-BE49-F238E27FC236}">
                  <a16:creationId xmlns:a16="http://schemas.microsoft.com/office/drawing/2014/main" id="{178EAA4F-44C1-41C0-B359-15A78E7E644D}"/>
                </a:ext>
              </a:extLst>
            </p:cNvPr>
            <p:cNvSpPr txBox="1"/>
            <p:nvPr/>
          </p:nvSpPr>
          <p:spPr>
            <a:xfrm>
              <a:off x="7111027" y="2591132"/>
              <a:ext cx="1805822" cy="1130983"/>
            </a:xfrm>
            <a:prstGeom prst="rect">
              <a:avLst/>
            </a:prstGeom>
            <a:noFill/>
            <a:ln>
              <a:noFill/>
            </a:ln>
          </p:spPr>
          <p:txBody>
            <a:bodyPr wrap="square" rtlCol="0" anchor="ctr">
              <a:spAutoFit/>
            </a:bodyPr>
            <a:lstStyle/>
            <a:p>
              <a:pPr marL="158265" indent="-158265">
                <a:buFont typeface="Arial" panose="020B0604020202020204" pitchFamily="34" charset="0"/>
                <a:buChar char="•"/>
              </a:pPr>
              <a:r>
                <a:rPr lang="en-US" sz="1200" b="1" i="1" dirty="0">
                  <a:solidFill>
                    <a:schemeClr val="tx2"/>
                  </a:solidFill>
                  <a:latin typeface="Calibri" panose="020F0502020204030204" pitchFamily="34" charset="0"/>
                  <a:cs typeface="Calibri" panose="020F0502020204030204" pitchFamily="34" charset="0"/>
                </a:rPr>
                <a:t>Excess on-call coverage</a:t>
              </a:r>
            </a:p>
            <a:p>
              <a:pPr marL="158265" indent="-158265">
                <a:buFont typeface="Arial" panose="020B0604020202020204" pitchFamily="34" charset="0"/>
                <a:buChar char="•"/>
              </a:pPr>
              <a:r>
                <a:rPr lang="en-US" sz="1200" b="1" i="1" dirty="0">
                  <a:solidFill>
                    <a:schemeClr val="tx2"/>
                  </a:solidFill>
                  <a:latin typeface="Calibri" panose="020F0502020204030204" pitchFamily="34" charset="0"/>
                  <a:cs typeface="Calibri" panose="020F0502020204030204" pitchFamily="34" charset="0"/>
                </a:rPr>
                <a:t>Advanced practice provider (APP) supervision</a:t>
              </a:r>
            </a:p>
            <a:p>
              <a:pPr marL="158265" indent="-158265">
                <a:buFont typeface="Arial" panose="020B0604020202020204" pitchFamily="34" charset="0"/>
                <a:buChar char="•"/>
              </a:pPr>
              <a:r>
                <a:rPr lang="en-US" sz="1200" b="1" i="1" dirty="0">
                  <a:solidFill>
                    <a:schemeClr val="tx2"/>
                  </a:solidFill>
                  <a:latin typeface="Calibri" panose="020F0502020204030204" pitchFamily="34" charset="0"/>
                  <a:cs typeface="Calibri" panose="020F0502020204030204" pitchFamily="34" charset="0"/>
                </a:rPr>
                <a:t>Medical directorship services</a:t>
              </a:r>
            </a:p>
          </p:txBody>
        </p:sp>
        <p:sp>
          <p:nvSpPr>
            <p:cNvPr id="18" name="TextBox 17">
              <a:extLst>
                <a:ext uri="{FF2B5EF4-FFF2-40B4-BE49-F238E27FC236}">
                  <a16:creationId xmlns:a16="http://schemas.microsoft.com/office/drawing/2014/main" id="{B456B0AC-BAE6-44B5-A52C-D9E2FAABBC9E}"/>
                </a:ext>
              </a:extLst>
            </p:cNvPr>
            <p:cNvSpPr txBox="1"/>
            <p:nvPr/>
          </p:nvSpPr>
          <p:spPr>
            <a:xfrm>
              <a:off x="4893977" y="2569793"/>
              <a:ext cx="1805822" cy="434993"/>
            </a:xfrm>
            <a:prstGeom prst="rect">
              <a:avLst/>
            </a:prstGeom>
            <a:noFill/>
            <a:ln>
              <a:noFill/>
            </a:ln>
          </p:spPr>
          <p:txBody>
            <a:bodyPr wrap="square" rtlCol="0" anchor="ctr">
              <a:spAutoFit/>
            </a:bodyPr>
            <a:lstStyle/>
            <a:p>
              <a:pPr algn="ctr"/>
              <a:r>
                <a:rPr lang="en-US" sz="1200" b="1" i="1" dirty="0">
                  <a:solidFill>
                    <a:schemeClr val="tx2"/>
                  </a:solidFill>
                  <a:latin typeface="Calibri" panose="020F0502020204030204" pitchFamily="34" charset="0"/>
                  <a:cs typeface="Calibri" panose="020F0502020204030204" pitchFamily="34" charset="0"/>
                </a:rPr>
                <a:t>Tied to value and/or quality measures</a:t>
              </a:r>
            </a:p>
          </p:txBody>
        </p:sp>
        <p:sp>
          <p:nvSpPr>
            <p:cNvPr id="19" name="TextBox 18">
              <a:extLst>
                <a:ext uri="{FF2B5EF4-FFF2-40B4-BE49-F238E27FC236}">
                  <a16:creationId xmlns:a16="http://schemas.microsoft.com/office/drawing/2014/main" id="{2D8A7EE3-AF80-4B89-B7D7-D71C548B74B7}"/>
                </a:ext>
              </a:extLst>
            </p:cNvPr>
            <p:cNvSpPr txBox="1"/>
            <p:nvPr/>
          </p:nvSpPr>
          <p:spPr>
            <a:xfrm>
              <a:off x="459251" y="3608670"/>
              <a:ext cx="8457598" cy="1824556"/>
            </a:xfrm>
            <a:prstGeom prst="rect">
              <a:avLst/>
            </a:prstGeom>
            <a:noFill/>
          </p:spPr>
          <p:txBody>
            <a:bodyPr wrap="square" rtlCol="0">
              <a:spAutoFit/>
            </a:bodyPr>
            <a:lstStyle/>
            <a:p>
              <a:pPr>
                <a:spcAft>
                  <a:spcPts val="1108"/>
                </a:spcAft>
              </a:pPr>
              <a:r>
                <a:rPr lang="en-US" sz="2400" b="1" dirty="0">
                  <a:solidFill>
                    <a:schemeClr val="accent5"/>
                  </a:solidFill>
                  <a:latin typeface="Calibri" panose="020F0502020204030204" pitchFamily="34" charset="0"/>
                  <a:cs typeface="Calibri" panose="020F0502020204030204" pitchFamily="34" charset="0"/>
                </a:rPr>
                <a:t>Key Considerations</a:t>
              </a:r>
              <a:endParaRPr lang="en-US" sz="1600" b="1" dirty="0">
                <a:solidFill>
                  <a:schemeClr val="accent5"/>
                </a:solidFill>
                <a:latin typeface="Calibri" panose="020F0502020204030204" pitchFamily="34" charset="0"/>
                <a:cs typeface="Calibri" panose="020F0502020204030204" pitchFamily="34" charset="0"/>
              </a:endParaRPr>
            </a:p>
            <a:p>
              <a:pPr marL="285750" indent="-285750">
                <a:spcAft>
                  <a:spcPts val="1108"/>
                </a:spcAft>
                <a:buClr>
                  <a:schemeClr val="accent5"/>
                </a:buClr>
                <a:buFont typeface="Wingdings" panose="05000000000000000000" pitchFamily="2" charset="2"/>
                <a:buChar char="q"/>
              </a:pPr>
              <a:r>
                <a:rPr lang="en-US" sz="1662" dirty="0">
                  <a:solidFill>
                    <a:schemeClr val="bg1">
                      <a:lumMod val="50000"/>
                    </a:schemeClr>
                  </a:solidFill>
                  <a:latin typeface="Calibri" panose="020F0502020204030204" pitchFamily="34" charset="0"/>
                  <a:cs typeface="Calibri" panose="020F0502020204030204" pitchFamily="34" charset="0"/>
                </a:rPr>
                <a:t>Compensation amounts usually tied closely to market compensation surveys</a:t>
              </a:r>
            </a:p>
            <a:p>
              <a:pPr marL="285750" indent="-285750">
                <a:spcAft>
                  <a:spcPts val="1108"/>
                </a:spcAft>
                <a:buClr>
                  <a:schemeClr val="accent5"/>
                </a:buClr>
                <a:buFont typeface="Wingdings" panose="05000000000000000000" pitchFamily="2" charset="2"/>
                <a:buChar char="q"/>
              </a:pPr>
              <a:r>
                <a:rPr lang="en-US" sz="1662" dirty="0">
                  <a:solidFill>
                    <a:schemeClr val="bg1">
                      <a:lumMod val="50000"/>
                    </a:schemeClr>
                  </a:solidFill>
                  <a:latin typeface="Calibri" panose="020F0502020204030204" pitchFamily="34" charset="0"/>
                  <a:cs typeface="Calibri" panose="020F0502020204030204" pitchFamily="34" charset="0"/>
                </a:rPr>
                <a:t>Compensation models and amounts focused on meeting community and patient needs rather than practice economics</a:t>
              </a:r>
            </a:p>
            <a:p>
              <a:pPr marL="285750" indent="-285750">
                <a:spcAft>
                  <a:spcPts val="1108"/>
                </a:spcAft>
                <a:buClr>
                  <a:schemeClr val="accent5"/>
                </a:buClr>
                <a:buFont typeface="Wingdings" panose="05000000000000000000" pitchFamily="2" charset="2"/>
                <a:buChar char="q"/>
              </a:pPr>
              <a:r>
                <a:rPr lang="en-US" sz="1662" dirty="0">
                  <a:solidFill>
                    <a:schemeClr val="bg1">
                      <a:lumMod val="50000"/>
                    </a:schemeClr>
                  </a:solidFill>
                  <a:latin typeface="Calibri" panose="020F0502020204030204" pitchFamily="34" charset="0"/>
                  <a:cs typeface="Calibri" panose="020F0502020204030204" pitchFamily="34" charset="0"/>
                </a:rPr>
                <a:t>Fair market value documentation is crucial</a:t>
              </a:r>
            </a:p>
          </p:txBody>
        </p:sp>
      </p:grpSp>
    </p:spTree>
    <p:extLst>
      <p:ext uri="{BB962C8B-B14F-4D97-AF65-F5344CB8AC3E}">
        <p14:creationId xmlns:p14="http://schemas.microsoft.com/office/powerpoint/2010/main" val="1329915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0E2BA-D470-438A-917A-52D86066BB46}"/>
              </a:ext>
            </a:extLst>
          </p:cNvPr>
          <p:cNvSpPr>
            <a:spLocks noGrp="1"/>
          </p:cNvSpPr>
          <p:nvPr>
            <p:ph type="title"/>
          </p:nvPr>
        </p:nvSpPr>
        <p:spPr/>
        <p:txBody>
          <a:bodyPr>
            <a:normAutofit/>
          </a:bodyPr>
          <a:lstStyle/>
          <a:p>
            <a:r>
              <a:rPr lang="en-US" dirty="0"/>
              <a:t>Compensation Models: Private Equity</a:t>
            </a:r>
          </a:p>
        </p:txBody>
      </p:sp>
      <p:sp>
        <p:nvSpPr>
          <p:cNvPr id="3" name="Slide Number Placeholder 2">
            <a:extLst>
              <a:ext uri="{FF2B5EF4-FFF2-40B4-BE49-F238E27FC236}">
                <a16:creationId xmlns:a16="http://schemas.microsoft.com/office/drawing/2014/main" id="{CB034908-5CC1-4921-91E7-5D12E8A2B97B}"/>
              </a:ext>
            </a:extLst>
          </p:cNvPr>
          <p:cNvSpPr>
            <a:spLocks noGrp="1"/>
          </p:cNvSpPr>
          <p:nvPr>
            <p:ph type="sldNum" sz="quarter" idx="12"/>
          </p:nvPr>
        </p:nvSpPr>
        <p:spPr/>
        <p:txBody>
          <a:bodyPr/>
          <a:lstStyle/>
          <a:p>
            <a:endParaRPr lang="en-US" dirty="0"/>
          </a:p>
        </p:txBody>
      </p:sp>
      <p:grpSp>
        <p:nvGrpSpPr>
          <p:cNvPr id="20" name="Group 19">
            <a:extLst>
              <a:ext uri="{FF2B5EF4-FFF2-40B4-BE49-F238E27FC236}">
                <a16:creationId xmlns:a16="http://schemas.microsoft.com/office/drawing/2014/main" id="{B08F967D-2223-4D5B-986D-F1F4B301F797}"/>
              </a:ext>
            </a:extLst>
          </p:cNvPr>
          <p:cNvGrpSpPr/>
          <p:nvPr/>
        </p:nvGrpSpPr>
        <p:grpSpPr>
          <a:xfrm>
            <a:off x="1818137" y="2221983"/>
            <a:ext cx="8555727" cy="3708814"/>
            <a:chOff x="791442" y="2675527"/>
            <a:chExt cx="8457598" cy="3402686"/>
          </a:xfrm>
        </p:grpSpPr>
        <p:grpSp>
          <p:nvGrpSpPr>
            <p:cNvPr id="7" name="Group 6">
              <a:extLst>
                <a:ext uri="{FF2B5EF4-FFF2-40B4-BE49-F238E27FC236}">
                  <a16:creationId xmlns:a16="http://schemas.microsoft.com/office/drawing/2014/main" id="{DCCCC3AE-E8FC-4601-865C-26470E1C1FDB}"/>
                </a:ext>
              </a:extLst>
            </p:cNvPr>
            <p:cNvGrpSpPr/>
            <p:nvPr/>
          </p:nvGrpSpPr>
          <p:grpSpPr>
            <a:xfrm>
              <a:off x="791442" y="2675527"/>
              <a:ext cx="8457598" cy="554042"/>
              <a:chOff x="872981" y="2515273"/>
              <a:chExt cx="8136956" cy="554042"/>
            </a:xfrm>
          </p:grpSpPr>
          <p:sp>
            <p:nvSpPr>
              <p:cNvPr id="8" name="TextBox 7">
                <a:extLst>
                  <a:ext uri="{FF2B5EF4-FFF2-40B4-BE49-F238E27FC236}">
                    <a16:creationId xmlns:a16="http://schemas.microsoft.com/office/drawing/2014/main" id="{0C5F803E-D75C-4000-852E-E9298E5A26A5}"/>
                  </a:ext>
                </a:extLst>
              </p:cNvPr>
              <p:cNvSpPr txBox="1"/>
              <p:nvPr/>
            </p:nvSpPr>
            <p:spPr>
              <a:xfrm>
                <a:off x="872981" y="2515277"/>
                <a:ext cx="1737360" cy="554038"/>
              </a:xfrm>
              <a:prstGeom prst="rect">
                <a:avLst/>
              </a:prstGeom>
              <a:solidFill>
                <a:schemeClr val="accent1"/>
              </a:solidFill>
              <a:ln>
                <a:solidFill>
                  <a:schemeClr val="accent1"/>
                </a:solidFill>
              </a:ln>
            </p:spPr>
            <p:txBody>
              <a:bodyPr wrap="square" rtlCol="0" anchor="ctr">
                <a:spAutoFit/>
              </a:bodyPr>
              <a:lstStyle/>
              <a:p>
                <a:pPr algn="ctr"/>
                <a:r>
                  <a:rPr lang="en-US" sz="1662" dirty="0">
                    <a:solidFill>
                      <a:schemeClr val="bg1"/>
                    </a:solidFill>
                    <a:latin typeface="Calibri" panose="020F0502020204030204" pitchFamily="34" charset="0"/>
                    <a:cs typeface="Calibri" panose="020F0502020204030204" pitchFamily="34" charset="0"/>
                  </a:rPr>
                  <a:t>Base compensation</a:t>
                </a:r>
              </a:p>
            </p:txBody>
          </p:sp>
          <p:sp>
            <p:nvSpPr>
              <p:cNvPr id="9" name="TextBox 8">
                <a:extLst>
                  <a:ext uri="{FF2B5EF4-FFF2-40B4-BE49-F238E27FC236}">
                    <a16:creationId xmlns:a16="http://schemas.microsoft.com/office/drawing/2014/main" id="{287BCEA7-91ED-4981-80B6-778C4A785196}"/>
                  </a:ext>
                </a:extLst>
              </p:cNvPr>
              <p:cNvSpPr txBox="1"/>
              <p:nvPr/>
            </p:nvSpPr>
            <p:spPr>
              <a:xfrm>
                <a:off x="3006581" y="2515275"/>
                <a:ext cx="1737360" cy="554038"/>
              </a:xfrm>
              <a:prstGeom prst="rect">
                <a:avLst/>
              </a:prstGeom>
              <a:solidFill>
                <a:schemeClr val="accent1"/>
              </a:solidFill>
              <a:ln>
                <a:solidFill>
                  <a:schemeClr val="accent1"/>
                </a:solidFill>
              </a:ln>
            </p:spPr>
            <p:txBody>
              <a:bodyPr wrap="square" rtlCol="0" anchor="ctr">
                <a:spAutoFit/>
              </a:bodyPr>
              <a:lstStyle>
                <a:defPPr>
                  <a:defRPr lang="en-US"/>
                </a:defPPr>
                <a:lvl1pPr algn="ctr">
                  <a:defRPr>
                    <a:solidFill>
                      <a:schemeClr val="bg1"/>
                    </a:solidFill>
                  </a:defRPr>
                </a:lvl1pPr>
              </a:lstStyle>
              <a:p>
                <a:r>
                  <a:rPr lang="en-US" sz="1662" dirty="0">
                    <a:latin typeface="Calibri" panose="020F0502020204030204" pitchFamily="34" charset="0"/>
                    <a:cs typeface="Calibri" panose="020F0502020204030204" pitchFamily="34" charset="0"/>
                  </a:rPr>
                  <a:t>Production Incentive</a:t>
                </a:r>
              </a:p>
            </p:txBody>
          </p:sp>
          <p:sp>
            <p:nvSpPr>
              <p:cNvPr id="10" name="TextBox 9">
                <a:extLst>
                  <a:ext uri="{FF2B5EF4-FFF2-40B4-BE49-F238E27FC236}">
                    <a16:creationId xmlns:a16="http://schemas.microsoft.com/office/drawing/2014/main" id="{9AAC8B8E-1451-48A3-9204-A4FCFD844E0F}"/>
                  </a:ext>
                </a:extLst>
              </p:cNvPr>
              <p:cNvSpPr txBox="1"/>
              <p:nvPr/>
            </p:nvSpPr>
            <p:spPr>
              <a:xfrm>
                <a:off x="5139579" y="2515275"/>
                <a:ext cx="1737360" cy="554038"/>
              </a:xfrm>
              <a:prstGeom prst="rect">
                <a:avLst/>
              </a:prstGeom>
              <a:solidFill>
                <a:schemeClr val="accent1"/>
              </a:solidFill>
              <a:ln>
                <a:solidFill>
                  <a:schemeClr val="accent1"/>
                </a:solidFill>
              </a:ln>
            </p:spPr>
            <p:txBody>
              <a:bodyPr wrap="square" rtlCol="0" anchor="ctr">
                <a:spAutoFit/>
              </a:bodyPr>
              <a:lstStyle>
                <a:defPPr>
                  <a:defRPr lang="en-US"/>
                </a:defPPr>
                <a:lvl1pPr algn="ctr">
                  <a:defRPr>
                    <a:solidFill>
                      <a:schemeClr val="bg1"/>
                    </a:solidFill>
                  </a:defRPr>
                </a:lvl1pPr>
              </a:lstStyle>
              <a:p>
                <a:r>
                  <a:rPr lang="en-US" sz="1662" dirty="0">
                    <a:latin typeface="Calibri" panose="020F0502020204030204" pitchFamily="34" charset="0"/>
                    <a:cs typeface="Calibri" panose="020F0502020204030204" pitchFamily="34" charset="0"/>
                  </a:rPr>
                  <a:t>Leadership </a:t>
                </a:r>
              </a:p>
              <a:p>
                <a:r>
                  <a:rPr lang="en-US" sz="1662" dirty="0">
                    <a:latin typeface="Calibri" panose="020F0502020204030204" pitchFamily="34" charset="0"/>
                    <a:cs typeface="Calibri" panose="020F0502020204030204" pitchFamily="34" charset="0"/>
                  </a:rPr>
                  <a:t>Role</a:t>
                </a:r>
              </a:p>
            </p:txBody>
          </p:sp>
          <p:sp>
            <p:nvSpPr>
              <p:cNvPr id="11" name="TextBox 10">
                <a:extLst>
                  <a:ext uri="{FF2B5EF4-FFF2-40B4-BE49-F238E27FC236}">
                    <a16:creationId xmlns:a16="http://schemas.microsoft.com/office/drawing/2014/main" id="{D0AAFC00-BCCC-4612-AE92-5A1B67524B05}"/>
                  </a:ext>
                </a:extLst>
              </p:cNvPr>
              <p:cNvSpPr txBox="1"/>
              <p:nvPr/>
            </p:nvSpPr>
            <p:spPr>
              <a:xfrm>
                <a:off x="7272577" y="2515273"/>
                <a:ext cx="1737360" cy="554038"/>
              </a:xfrm>
              <a:prstGeom prst="rect">
                <a:avLst/>
              </a:prstGeom>
              <a:solidFill>
                <a:schemeClr val="accent1"/>
              </a:solidFill>
              <a:ln>
                <a:solidFill>
                  <a:schemeClr val="accent1"/>
                </a:solidFill>
              </a:ln>
            </p:spPr>
            <p:txBody>
              <a:bodyPr wrap="square" rtlCol="0" anchor="ctr">
                <a:spAutoFit/>
              </a:bodyPr>
              <a:lstStyle>
                <a:defPPr>
                  <a:defRPr lang="en-US"/>
                </a:defPPr>
                <a:lvl1pPr algn="ctr">
                  <a:defRPr>
                    <a:solidFill>
                      <a:schemeClr val="bg1"/>
                    </a:solidFill>
                  </a:defRPr>
                </a:lvl1pPr>
              </a:lstStyle>
              <a:p>
                <a:r>
                  <a:rPr lang="en-US" sz="1662" dirty="0">
                    <a:latin typeface="Calibri" panose="020F0502020204030204" pitchFamily="34" charset="0"/>
                    <a:cs typeface="Calibri" panose="020F0502020204030204" pitchFamily="34" charset="0"/>
                  </a:rPr>
                  <a:t>Equity </a:t>
                </a:r>
              </a:p>
              <a:p>
                <a:r>
                  <a:rPr lang="en-US" sz="1662" dirty="0">
                    <a:latin typeface="Calibri" panose="020F0502020204030204" pitchFamily="34" charset="0"/>
                    <a:cs typeface="Calibri" panose="020F0502020204030204" pitchFamily="34" charset="0"/>
                  </a:rPr>
                  <a:t>Interest</a:t>
                </a:r>
              </a:p>
            </p:txBody>
          </p:sp>
          <p:sp>
            <p:nvSpPr>
              <p:cNvPr id="12" name="TextBox 11">
                <a:extLst>
                  <a:ext uri="{FF2B5EF4-FFF2-40B4-BE49-F238E27FC236}">
                    <a16:creationId xmlns:a16="http://schemas.microsoft.com/office/drawing/2014/main" id="{6BFF6849-D670-42BA-AD95-EC6D32C05D84}"/>
                  </a:ext>
                </a:extLst>
              </p:cNvPr>
              <p:cNvSpPr txBox="1"/>
              <p:nvPr/>
            </p:nvSpPr>
            <p:spPr>
              <a:xfrm>
                <a:off x="2657329" y="2632602"/>
                <a:ext cx="305785" cy="319376"/>
              </a:xfrm>
              <a:prstGeom prst="rect">
                <a:avLst/>
              </a:prstGeom>
              <a:noFill/>
              <a:ln>
                <a:noFill/>
              </a:ln>
            </p:spPr>
            <p:txBody>
              <a:bodyPr wrap="square" rtlCol="0" anchor="ctr">
                <a:spAutoFit/>
              </a:bodyPr>
              <a:lstStyle/>
              <a:p>
                <a:pPr algn="ctr"/>
                <a:r>
                  <a:rPr lang="en-US" sz="1662" dirty="0">
                    <a:solidFill>
                      <a:schemeClr val="tx2"/>
                    </a:solidFill>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2679FB4B-6DB8-453A-83F7-37C1FFE39596}"/>
                  </a:ext>
                </a:extLst>
              </p:cNvPr>
              <p:cNvSpPr txBox="1"/>
              <p:nvPr/>
            </p:nvSpPr>
            <p:spPr>
              <a:xfrm>
                <a:off x="4787408" y="2632602"/>
                <a:ext cx="305785" cy="319376"/>
              </a:xfrm>
              <a:prstGeom prst="rect">
                <a:avLst/>
              </a:prstGeom>
              <a:noFill/>
              <a:ln>
                <a:noFill/>
              </a:ln>
            </p:spPr>
            <p:txBody>
              <a:bodyPr wrap="square" rtlCol="0" anchor="ctr">
                <a:spAutoFit/>
              </a:bodyPr>
              <a:lstStyle/>
              <a:p>
                <a:pPr algn="ctr"/>
                <a:r>
                  <a:rPr lang="en-US" sz="1662" dirty="0">
                    <a:solidFill>
                      <a:schemeClr val="tx2"/>
                    </a:solidFill>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56D4B7AA-31D3-4185-B2F8-18F4C88FD8B5}"/>
                  </a:ext>
                </a:extLst>
              </p:cNvPr>
              <p:cNvSpPr txBox="1"/>
              <p:nvPr/>
            </p:nvSpPr>
            <p:spPr>
              <a:xfrm>
                <a:off x="6921865" y="2632602"/>
                <a:ext cx="305785" cy="319376"/>
              </a:xfrm>
              <a:prstGeom prst="rect">
                <a:avLst/>
              </a:prstGeom>
              <a:noFill/>
              <a:ln>
                <a:noFill/>
              </a:ln>
            </p:spPr>
            <p:txBody>
              <a:bodyPr wrap="square" rtlCol="0" anchor="ctr">
                <a:spAutoFit/>
              </a:bodyPr>
              <a:lstStyle/>
              <a:p>
                <a:pPr algn="ctr"/>
                <a:r>
                  <a:rPr lang="en-US" sz="1662" dirty="0">
                    <a:solidFill>
                      <a:schemeClr val="tx2"/>
                    </a:solidFill>
                    <a:latin typeface="Calibri" panose="020F0502020204030204" pitchFamily="34" charset="0"/>
                    <a:cs typeface="Calibri" panose="020F0502020204030204" pitchFamily="34" charset="0"/>
                  </a:rPr>
                  <a:t>+</a:t>
                </a:r>
              </a:p>
            </p:txBody>
          </p:sp>
        </p:grpSp>
        <p:sp>
          <p:nvSpPr>
            <p:cNvPr id="15" name="TextBox 14">
              <a:extLst>
                <a:ext uri="{FF2B5EF4-FFF2-40B4-BE49-F238E27FC236}">
                  <a16:creationId xmlns:a16="http://schemas.microsoft.com/office/drawing/2014/main" id="{326F59BF-F0AD-4378-B656-9A29846C1E9B}"/>
                </a:ext>
              </a:extLst>
            </p:cNvPr>
            <p:cNvSpPr txBox="1"/>
            <p:nvPr/>
          </p:nvSpPr>
          <p:spPr>
            <a:xfrm>
              <a:off x="3009118" y="3377473"/>
              <a:ext cx="1813604" cy="423559"/>
            </a:xfrm>
            <a:prstGeom prst="rect">
              <a:avLst/>
            </a:prstGeom>
            <a:noFill/>
            <a:ln>
              <a:noFill/>
            </a:ln>
          </p:spPr>
          <p:txBody>
            <a:bodyPr wrap="square" rtlCol="0" anchor="ctr">
              <a:spAutoFit/>
            </a:bodyPr>
            <a:lstStyle/>
            <a:p>
              <a:pPr algn="ctr"/>
              <a:r>
                <a:rPr lang="en-US" sz="1200" b="1" i="1" dirty="0">
                  <a:solidFill>
                    <a:schemeClr val="tx2"/>
                  </a:solidFill>
                  <a:latin typeface="Calibri" panose="020F0502020204030204" pitchFamily="34" charset="0"/>
                  <a:cs typeface="Calibri" panose="020F0502020204030204" pitchFamily="34" charset="0"/>
                </a:rPr>
                <a:t>Based on professional collections</a:t>
              </a:r>
            </a:p>
          </p:txBody>
        </p:sp>
        <p:sp>
          <p:nvSpPr>
            <p:cNvPr id="17" name="TextBox 16">
              <a:extLst>
                <a:ext uri="{FF2B5EF4-FFF2-40B4-BE49-F238E27FC236}">
                  <a16:creationId xmlns:a16="http://schemas.microsoft.com/office/drawing/2014/main" id="{34B2D834-E3A3-4440-90A9-4EE50ACE50E4}"/>
                </a:ext>
              </a:extLst>
            </p:cNvPr>
            <p:cNvSpPr txBox="1"/>
            <p:nvPr/>
          </p:nvSpPr>
          <p:spPr>
            <a:xfrm>
              <a:off x="791442" y="4301619"/>
              <a:ext cx="8457598" cy="1776594"/>
            </a:xfrm>
            <a:prstGeom prst="rect">
              <a:avLst/>
            </a:prstGeom>
            <a:noFill/>
          </p:spPr>
          <p:txBody>
            <a:bodyPr wrap="square" rtlCol="0">
              <a:spAutoFit/>
            </a:bodyPr>
            <a:lstStyle/>
            <a:p>
              <a:pPr>
                <a:spcAft>
                  <a:spcPts val="1108"/>
                </a:spcAft>
              </a:pPr>
              <a:r>
                <a:rPr lang="en-US" sz="2400" b="1" dirty="0">
                  <a:solidFill>
                    <a:schemeClr val="accent5"/>
                  </a:solidFill>
                  <a:latin typeface="Calibri" panose="020F0502020204030204" pitchFamily="34" charset="0"/>
                  <a:cs typeface="Calibri" panose="020F0502020204030204" pitchFamily="34" charset="0"/>
                </a:rPr>
                <a:t>Key Considerations</a:t>
              </a:r>
              <a:endParaRPr lang="en-US" sz="1600" b="1" dirty="0">
                <a:solidFill>
                  <a:schemeClr val="accent5"/>
                </a:solidFill>
                <a:latin typeface="Calibri" panose="020F0502020204030204" pitchFamily="34" charset="0"/>
                <a:cs typeface="Calibri" panose="020F0502020204030204" pitchFamily="34" charset="0"/>
              </a:endParaRPr>
            </a:p>
            <a:p>
              <a:pPr marL="285750" indent="-285750">
                <a:spcAft>
                  <a:spcPts val="1108"/>
                </a:spcAft>
                <a:buClr>
                  <a:schemeClr val="accent5"/>
                </a:buClr>
                <a:buFont typeface="Wingdings" panose="05000000000000000000" pitchFamily="2" charset="2"/>
                <a:buChar char="q"/>
              </a:pPr>
              <a:r>
                <a:rPr lang="en-US" sz="1662" dirty="0">
                  <a:solidFill>
                    <a:schemeClr val="bg1">
                      <a:lumMod val="50000"/>
                    </a:schemeClr>
                  </a:solidFill>
                  <a:latin typeface="Calibri" panose="020F0502020204030204" pitchFamily="34" charset="0"/>
                  <a:cs typeface="Calibri" panose="020F0502020204030204" pitchFamily="34" charset="0"/>
                </a:rPr>
                <a:t>Compensation surveys may be considered, but are usually not the primary basis for compensation models</a:t>
              </a:r>
            </a:p>
            <a:p>
              <a:pPr marL="285750" indent="-285750">
                <a:spcAft>
                  <a:spcPts val="1108"/>
                </a:spcAft>
                <a:buClr>
                  <a:schemeClr val="accent5"/>
                </a:buClr>
                <a:buFont typeface="Wingdings" panose="05000000000000000000" pitchFamily="2" charset="2"/>
                <a:buChar char="q"/>
              </a:pPr>
              <a:r>
                <a:rPr lang="en-US" sz="1662" dirty="0">
                  <a:solidFill>
                    <a:schemeClr val="bg1">
                      <a:lumMod val="50000"/>
                    </a:schemeClr>
                  </a:solidFill>
                  <a:latin typeface="Calibri" panose="020F0502020204030204" pitchFamily="34" charset="0"/>
                  <a:cs typeface="Calibri" panose="020F0502020204030204" pitchFamily="34" charset="0"/>
                </a:rPr>
                <a:t>Physician practice profitability plays a significant role in determining physician compensation</a:t>
              </a:r>
            </a:p>
            <a:p>
              <a:pPr marL="285750" indent="-285750">
                <a:spcAft>
                  <a:spcPts val="1108"/>
                </a:spcAft>
                <a:buClr>
                  <a:schemeClr val="accent5"/>
                </a:buClr>
                <a:buFont typeface="Wingdings" panose="05000000000000000000" pitchFamily="2" charset="2"/>
                <a:buChar char="q"/>
              </a:pPr>
              <a:r>
                <a:rPr lang="en-US" sz="1662" dirty="0">
                  <a:solidFill>
                    <a:schemeClr val="bg1">
                      <a:lumMod val="50000"/>
                    </a:schemeClr>
                  </a:solidFill>
                  <a:latin typeface="Calibri" panose="020F0502020204030204" pitchFamily="34" charset="0"/>
                  <a:cs typeface="Calibri" panose="020F0502020204030204" pitchFamily="34" charset="0"/>
                </a:rPr>
                <a:t>Fair market value documentation less of a focus</a:t>
              </a:r>
            </a:p>
          </p:txBody>
        </p:sp>
        <p:sp>
          <p:nvSpPr>
            <p:cNvPr id="18" name="TextBox 17">
              <a:extLst>
                <a:ext uri="{FF2B5EF4-FFF2-40B4-BE49-F238E27FC236}">
                  <a16:creationId xmlns:a16="http://schemas.microsoft.com/office/drawing/2014/main" id="{7F677E65-3E1D-493B-B343-30B0B9295880}"/>
                </a:ext>
              </a:extLst>
            </p:cNvPr>
            <p:cNvSpPr txBox="1"/>
            <p:nvPr/>
          </p:nvSpPr>
          <p:spPr>
            <a:xfrm>
              <a:off x="7443218" y="3300366"/>
              <a:ext cx="1805822" cy="1073015"/>
            </a:xfrm>
            <a:prstGeom prst="rect">
              <a:avLst/>
            </a:prstGeom>
            <a:noFill/>
            <a:ln>
              <a:noFill/>
            </a:ln>
          </p:spPr>
          <p:txBody>
            <a:bodyPr wrap="square" rtlCol="0" anchor="ctr">
              <a:spAutoFit/>
            </a:bodyPr>
            <a:lstStyle/>
            <a:p>
              <a:pPr marL="158265" indent="-158265">
                <a:spcAft>
                  <a:spcPts val="554"/>
                </a:spcAft>
                <a:buFont typeface="Arial" panose="020B0604020202020204" pitchFamily="34" charset="0"/>
                <a:buChar char="•"/>
              </a:pPr>
              <a:r>
                <a:rPr lang="en-US" sz="1200" b="1" i="1" dirty="0">
                  <a:solidFill>
                    <a:schemeClr val="tx2"/>
                  </a:solidFill>
                  <a:latin typeface="Calibri" panose="020F0502020204030204" pitchFamily="34" charset="0"/>
                  <a:cs typeface="Calibri" panose="020F0502020204030204" pitchFamily="34" charset="0"/>
                </a:rPr>
                <a:t>Employed physicians to become partners</a:t>
              </a:r>
            </a:p>
            <a:p>
              <a:pPr marL="158265" indent="-158265">
                <a:spcAft>
                  <a:spcPts val="554"/>
                </a:spcAft>
                <a:buFont typeface="Arial" panose="020B0604020202020204" pitchFamily="34" charset="0"/>
                <a:buChar char="•"/>
              </a:pPr>
              <a:r>
                <a:rPr lang="en-US" sz="1200" b="1" i="1" dirty="0">
                  <a:solidFill>
                    <a:schemeClr val="tx2"/>
                  </a:solidFill>
                  <a:latin typeface="Calibri" panose="020F0502020204030204" pitchFamily="34" charset="0"/>
                  <a:cs typeface="Calibri" panose="020F0502020204030204" pitchFamily="34" charset="0"/>
                </a:rPr>
                <a:t>Profits Interest</a:t>
              </a:r>
            </a:p>
            <a:p>
              <a:pPr marL="158265" indent="-158265">
                <a:spcAft>
                  <a:spcPts val="554"/>
                </a:spcAft>
                <a:buFont typeface="Arial" panose="020B0604020202020204" pitchFamily="34" charset="0"/>
                <a:buChar char="•"/>
              </a:pPr>
              <a:r>
                <a:rPr lang="en-US" sz="1200" b="1" i="1" dirty="0">
                  <a:solidFill>
                    <a:schemeClr val="tx2"/>
                  </a:solidFill>
                  <a:latin typeface="Calibri" panose="020F0502020204030204" pitchFamily="34" charset="0"/>
                  <a:cs typeface="Calibri" panose="020F0502020204030204" pitchFamily="34" charset="0"/>
                </a:rPr>
                <a:t>Opportunities to purchase equity</a:t>
              </a:r>
            </a:p>
          </p:txBody>
        </p:sp>
      </p:grpSp>
    </p:spTree>
    <p:extLst>
      <p:ext uri="{BB962C8B-B14F-4D97-AF65-F5344CB8AC3E}">
        <p14:creationId xmlns:p14="http://schemas.microsoft.com/office/powerpoint/2010/main" val="3661644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DE2DF0-24E6-483C-A507-90E874B0C259}"/>
              </a:ext>
            </a:extLst>
          </p:cNvPr>
          <p:cNvSpPr txBox="1"/>
          <p:nvPr/>
        </p:nvSpPr>
        <p:spPr>
          <a:xfrm>
            <a:off x="187672" y="1871698"/>
            <a:ext cx="5383106" cy="4089709"/>
          </a:xfrm>
          <a:prstGeom prst="rect">
            <a:avLst/>
          </a:prstGeom>
          <a:noFill/>
        </p:spPr>
        <p:txBody>
          <a:bodyPr wrap="square" rtlCol="0">
            <a:spAutoFit/>
          </a:bodyPr>
          <a:lstStyle/>
          <a:p>
            <a:pPr>
              <a:spcAft>
                <a:spcPts val="554"/>
              </a:spcAft>
            </a:pPr>
            <a:r>
              <a:rPr lang="en-US" sz="2031" b="1" dirty="0">
                <a:solidFill>
                  <a:schemeClr val="accent1"/>
                </a:solidFill>
                <a:latin typeface="Calibri" panose="020F0502020204030204" pitchFamily="34" charset="0"/>
                <a:cs typeface="Calibri" panose="020F0502020204030204" pitchFamily="34" charset="0"/>
              </a:rPr>
              <a:t>Health System</a:t>
            </a:r>
          </a:p>
          <a:p>
            <a:pPr marL="685817" lvl="1" indent="-263776">
              <a:spcAft>
                <a:spcPts val="554"/>
              </a:spcAft>
              <a:buClr>
                <a:schemeClr val="accent1"/>
              </a:buClr>
              <a:buFont typeface="Wingdings" panose="05000000000000000000" pitchFamily="2" charset="2"/>
              <a:buChar char="ü"/>
            </a:pPr>
            <a:r>
              <a:rPr lang="en-US" sz="1662" b="1" dirty="0">
                <a:solidFill>
                  <a:schemeClr val="accent1"/>
                </a:solidFill>
                <a:latin typeface="Calibri" panose="020F0502020204030204" pitchFamily="34" charset="0"/>
                <a:cs typeface="Calibri" panose="020F0502020204030204" pitchFamily="34" charset="0"/>
              </a:rPr>
              <a:t>Compensation</a:t>
            </a:r>
            <a:r>
              <a:rPr lang="en-US" sz="1662" b="1" dirty="0">
                <a:latin typeface="Calibri" panose="020F0502020204030204" pitchFamily="34" charset="0"/>
                <a:cs typeface="Calibri" panose="020F0502020204030204" pitchFamily="34" charset="0"/>
              </a:rPr>
              <a:t> (stability, market-level amount, work-based)</a:t>
            </a:r>
          </a:p>
          <a:p>
            <a:pPr marL="685817" lvl="1" indent="-263776">
              <a:spcAft>
                <a:spcPts val="554"/>
              </a:spcAft>
              <a:buClr>
                <a:schemeClr val="accent1"/>
              </a:buClr>
              <a:buFont typeface="Wingdings" panose="05000000000000000000" pitchFamily="2" charset="2"/>
              <a:buChar char="ü"/>
            </a:pPr>
            <a:r>
              <a:rPr lang="en-US" sz="1662" b="1" dirty="0">
                <a:latin typeface="Calibri" panose="020F0502020204030204" pitchFamily="34" charset="0"/>
                <a:cs typeface="Calibri" panose="020F0502020204030204" pitchFamily="34" charset="0"/>
              </a:rPr>
              <a:t>Ability to </a:t>
            </a:r>
            <a:r>
              <a:rPr lang="en-US" sz="1662" b="1" dirty="0">
                <a:solidFill>
                  <a:schemeClr val="accent1"/>
                </a:solidFill>
                <a:latin typeface="Calibri" panose="020F0502020204030204" pitchFamily="34" charset="0"/>
                <a:cs typeface="Calibri" panose="020F0502020204030204" pitchFamily="34" charset="0"/>
              </a:rPr>
              <a:t>focus on patient care </a:t>
            </a:r>
            <a:r>
              <a:rPr lang="en-US" sz="1662" b="1" dirty="0">
                <a:latin typeface="Calibri" panose="020F0502020204030204" pitchFamily="34" charset="0"/>
                <a:cs typeface="Calibri" panose="020F0502020204030204" pitchFamily="34" charset="0"/>
              </a:rPr>
              <a:t>vs. practice administrative functions</a:t>
            </a:r>
          </a:p>
          <a:p>
            <a:pPr marL="685817" lvl="1" indent="-263776">
              <a:spcAft>
                <a:spcPts val="554"/>
              </a:spcAft>
              <a:buClr>
                <a:schemeClr val="accent1"/>
              </a:buClr>
              <a:buFont typeface="Wingdings" panose="05000000000000000000" pitchFamily="2" charset="2"/>
              <a:buChar char="ü"/>
            </a:pPr>
            <a:r>
              <a:rPr lang="en-US" sz="1662" b="1" dirty="0">
                <a:latin typeface="Calibri" panose="020F0502020204030204" pitchFamily="34" charset="0"/>
                <a:cs typeface="Calibri" panose="020F0502020204030204" pitchFamily="34" charset="0"/>
              </a:rPr>
              <a:t>Work-life </a:t>
            </a:r>
            <a:r>
              <a:rPr lang="en-US" sz="1662" b="1" dirty="0">
                <a:solidFill>
                  <a:schemeClr val="accent1"/>
                </a:solidFill>
                <a:latin typeface="Calibri" panose="020F0502020204030204" pitchFamily="34" charset="0"/>
                <a:cs typeface="Calibri" panose="020F0502020204030204" pitchFamily="34" charset="0"/>
              </a:rPr>
              <a:t>balance</a:t>
            </a:r>
          </a:p>
          <a:p>
            <a:pPr marL="685817" lvl="1" indent="-263776">
              <a:spcAft>
                <a:spcPts val="554"/>
              </a:spcAft>
              <a:buClr>
                <a:schemeClr val="accent1"/>
              </a:buClr>
              <a:buFont typeface="Wingdings" panose="05000000000000000000" pitchFamily="2" charset="2"/>
              <a:buChar char="ü"/>
            </a:pPr>
            <a:r>
              <a:rPr lang="en-US" sz="1662" b="1" dirty="0">
                <a:solidFill>
                  <a:schemeClr val="accent1"/>
                </a:solidFill>
                <a:latin typeface="Calibri" panose="020F0502020204030204" pitchFamily="34" charset="0"/>
                <a:cs typeface="Calibri" panose="020F0502020204030204" pitchFamily="34" charset="0"/>
              </a:rPr>
              <a:t>Protection</a:t>
            </a:r>
            <a:r>
              <a:rPr lang="en-US" sz="1662" b="1" dirty="0">
                <a:latin typeface="Calibri" panose="020F0502020204030204" pitchFamily="34" charset="0"/>
                <a:cs typeface="Calibri" panose="020F0502020204030204" pitchFamily="34" charset="0"/>
              </a:rPr>
              <a:t> from economic factors:</a:t>
            </a:r>
          </a:p>
          <a:p>
            <a:pPr marL="1107858" lvl="2" indent="-263776">
              <a:spcAft>
                <a:spcPts val="554"/>
              </a:spcAft>
              <a:buClr>
                <a:schemeClr val="accent1"/>
              </a:buClr>
              <a:buFont typeface="Wingdings" panose="05000000000000000000" pitchFamily="2" charset="2"/>
              <a:buChar char="ü"/>
            </a:pPr>
            <a:r>
              <a:rPr lang="en-US" sz="1662" b="1" dirty="0">
                <a:latin typeface="Calibri" panose="020F0502020204030204" pitchFamily="34" charset="0"/>
                <a:cs typeface="Calibri" panose="020F0502020204030204" pitchFamily="34" charset="0"/>
              </a:rPr>
              <a:t>Declining reimbursements</a:t>
            </a:r>
          </a:p>
          <a:p>
            <a:pPr marL="1107858" lvl="2" indent="-263776">
              <a:spcAft>
                <a:spcPts val="554"/>
              </a:spcAft>
              <a:buClr>
                <a:schemeClr val="accent1"/>
              </a:buClr>
              <a:buFont typeface="Wingdings" panose="05000000000000000000" pitchFamily="2" charset="2"/>
              <a:buChar char="ü"/>
            </a:pPr>
            <a:r>
              <a:rPr lang="en-US" sz="1662" b="1" dirty="0">
                <a:latin typeface="Calibri" panose="020F0502020204030204" pitchFamily="34" charset="0"/>
                <a:cs typeface="Calibri" panose="020F0502020204030204" pitchFamily="34" charset="0"/>
              </a:rPr>
              <a:t>Increasing operating costs</a:t>
            </a:r>
          </a:p>
          <a:p>
            <a:pPr marL="1107858" lvl="2" indent="-263776">
              <a:spcAft>
                <a:spcPts val="554"/>
              </a:spcAft>
              <a:buClr>
                <a:schemeClr val="accent1"/>
              </a:buClr>
              <a:buFont typeface="Wingdings" panose="05000000000000000000" pitchFamily="2" charset="2"/>
              <a:buChar char="ü"/>
            </a:pPr>
            <a:r>
              <a:rPr lang="en-US" sz="1662" b="1" dirty="0">
                <a:latin typeface="Calibri" panose="020F0502020204030204" pitchFamily="34" charset="0"/>
                <a:cs typeface="Calibri" panose="020F0502020204030204" pitchFamily="34" charset="0"/>
              </a:rPr>
              <a:t>Uncertainty of future reimbursement models and IT investment</a:t>
            </a:r>
          </a:p>
          <a:p>
            <a:pPr marL="685817" lvl="1" indent="-263776">
              <a:spcAft>
                <a:spcPts val="554"/>
              </a:spcAft>
              <a:buClr>
                <a:schemeClr val="accent1"/>
              </a:buClr>
              <a:buFont typeface="Wingdings" panose="05000000000000000000" pitchFamily="2" charset="2"/>
              <a:buChar char="ü"/>
            </a:pPr>
            <a:r>
              <a:rPr lang="en-US" sz="1662" b="1" dirty="0">
                <a:latin typeface="Calibri" panose="020F0502020204030204" pitchFamily="34" charset="0"/>
                <a:cs typeface="Calibri" panose="020F0502020204030204" pitchFamily="34" charset="0"/>
              </a:rPr>
              <a:t>Increased ability to participate in </a:t>
            </a:r>
            <a:r>
              <a:rPr lang="en-US" sz="1662" b="1" dirty="0">
                <a:solidFill>
                  <a:schemeClr val="accent1"/>
                </a:solidFill>
                <a:latin typeface="Calibri" panose="020F0502020204030204" pitchFamily="34" charset="0"/>
                <a:cs typeface="Calibri" panose="020F0502020204030204" pitchFamily="34" charset="0"/>
              </a:rPr>
              <a:t>compensated administrative functions </a:t>
            </a:r>
            <a:r>
              <a:rPr lang="en-US" sz="1662" b="1" dirty="0">
                <a:latin typeface="Calibri" panose="020F0502020204030204" pitchFamily="34" charset="0"/>
                <a:cs typeface="Calibri" panose="020F0502020204030204" pitchFamily="34" charset="0"/>
              </a:rPr>
              <a:t>of interest</a:t>
            </a:r>
          </a:p>
        </p:txBody>
      </p:sp>
      <p:sp>
        <p:nvSpPr>
          <p:cNvPr id="7" name="TextBox 6">
            <a:extLst>
              <a:ext uri="{FF2B5EF4-FFF2-40B4-BE49-F238E27FC236}">
                <a16:creationId xmlns:a16="http://schemas.microsoft.com/office/drawing/2014/main" id="{971D679D-61CF-49A4-BFD7-76818F2053CA}"/>
              </a:ext>
            </a:extLst>
          </p:cNvPr>
          <p:cNvSpPr txBox="1"/>
          <p:nvPr/>
        </p:nvSpPr>
        <p:spPr>
          <a:xfrm>
            <a:off x="6621223" y="1871698"/>
            <a:ext cx="4771667" cy="3910879"/>
          </a:xfrm>
          <a:prstGeom prst="rect">
            <a:avLst/>
          </a:prstGeom>
          <a:noFill/>
        </p:spPr>
        <p:txBody>
          <a:bodyPr wrap="square" rtlCol="0">
            <a:spAutoFit/>
          </a:bodyPr>
          <a:lstStyle/>
          <a:p>
            <a:pPr>
              <a:spcAft>
                <a:spcPts val="554"/>
              </a:spcAft>
            </a:pPr>
            <a:r>
              <a:rPr lang="en-US" sz="2031" b="1" dirty="0">
                <a:solidFill>
                  <a:schemeClr val="bg1"/>
                </a:solidFill>
                <a:latin typeface="Calibri" panose="020F0502020204030204" pitchFamily="34" charset="0"/>
                <a:cs typeface="Calibri" panose="020F0502020204030204" pitchFamily="34" charset="0"/>
              </a:rPr>
              <a:t>Private Equity</a:t>
            </a:r>
          </a:p>
          <a:p>
            <a:pPr marL="738572" lvl="1" indent="-316531">
              <a:spcAft>
                <a:spcPts val="554"/>
              </a:spcAft>
              <a:buClr>
                <a:schemeClr val="bg1"/>
              </a:buClr>
              <a:buFont typeface="Wingdings" panose="05000000000000000000" pitchFamily="2" charset="2"/>
              <a:buChar char="ü"/>
            </a:pPr>
            <a:r>
              <a:rPr lang="en-US" sz="1662" b="1" dirty="0">
                <a:solidFill>
                  <a:schemeClr val="accent2"/>
                </a:solidFill>
                <a:latin typeface="Calibri" panose="020F0502020204030204" pitchFamily="34" charset="0"/>
                <a:cs typeface="Calibri" panose="020F0502020204030204" pitchFamily="34" charset="0"/>
              </a:rPr>
              <a:t>Monetizing earnings </a:t>
            </a:r>
            <a:r>
              <a:rPr lang="en-US" sz="1662" b="1" dirty="0">
                <a:solidFill>
                  <a:schemeClr val="bg1"/>
                </a:solidFill>
                <a:latin typeface="Calibri" panose="020F0502020204030204" pitchFamily="34" charset="0"/>
                <a:cs typeface="Calibri" panose="020F0502020204030204" pitchFamily="34" charset="0"/>
              </a:rPr>
              <a:t>(up-front payment for partner physicians)</a:t>
            </a:r>
          </a:p>
          <a:p>
            <a:pPr marL="738572" lvl="1" indent="-316531">
              <a:spcAft>
                <a:spcPts val="554"/>
              </a:spcAft>
              <a:buClr>
                <a:schemeClr val="bg1"/>
              </a:buClr>
              <a:buFont typeface="Wingdings" panose="05000000000000000000" pitchFamily="2" charset="2"/>
              <a:buChar char="ü"/>
            </a:pPr>
            <a:r>
              <a:rPr lang="en-US" sz="1662" b="1" dirty="0">
                <a:solidFill>
                  <a:schemeClr val="bg1"/>
                </a:solidFill>
                <a:latin typeface="Calibri" panose="020F0502020204030204" pitchFamily="34" charset="0"/>
                <a:cs typeface="Calibri" panose="020F0502020204030204" pitchFamily="34" charset="0"/>
              </a:rPr>
              <a:t>Ability to become an owner (employed physicians)</a:t>
            </a:r>
          </a:p>
          <a:p>
            <a:pPr marL="738572" lvl="1" indent="-316531">
              <a:spcAft>
                <a:spcPts val="554"/>
              </a:spcAft>
              <a:buClr>
                <a:schemeClr val="bg1"/>
              </a:buClr>
              <a:buFont typeface="Wingdings" panose="05000000000000000000" pitchFamily="2" charset="2"/>
              <a:buChar char="ü"/>
            </a:pPr>
            <a:r>
              <a:rPr lang="en-US" sz="1662" b="1" dirty="0">
                <a:solidFill>
                  <a:schemeClr val="bg1"/>
                </a:solidFill>
                <a:latin typeface="Calibri" panose="020F0502020204030204" pitchFamily="34" charset="0"/>
                <a:cs typeface="Calibri" panose="020F0502020204030204" pitchFamily="34" charset="0"/>
              </a:rPr>
              <a:t>Less bureaucracy</a:t>
            </a:r>
          </a:p>
          <a:p>
            <a:pPr marL="738572" lvl="1" indent="-316531">
              <a:spcAft>
                <a:spcPts val="554"/>
              </a:spcAft>
              <a:buClr>
                <a:schemeClr val="bg1"/>
              </a:buClr>
              <a:buFont typeface="Wingdings" panose="05000000000000000000" pitchFamily="2" charset="2"/>
              <a:buChar char="ü"/>
            </a:pPr>
            <a:r>
              <a:rPr lang="en-US" sz="1662" b="1" dirty="0">
                <a:solidFill>
                  <a:schemeClr val="bg1"/>
                </a:solidFill>
                <a:latin typeface="Calibri" panose="020F0502020204030204" pitchFamily="34" charset="0"/>
                <a:cs typeface="Calibri" panose="020F0502020204030204" pitchFamily="34" charset="0"/>
              </a:rPr>
              <a:t>Maintain </a:t>
            </a:r>
            <a:r>
              <a:rPr lang="en-US" sz="1662" b="1" dirty="0">
                <a:solidFill>
                  <a:schemeClr val="accent2"/>
                </a:solidFill>
                <a:latin typeface="Calibri" panose="020F0502020204030204" pitchFamily="34" charset="0"/>
                <a:cs typeface="Calibri" panose="020F0502020204030204" pitchFamily="34" charset="0"/>
              </a:rPr>
              <a:t>independence</a:t>
            </a:r>
          </a:p>
          <a:p>
            <a:pPr marL="738572" lvl="1" indent="-316531">
              <a:spcAft>
                <a:spcPts val="554"/>
              </a:spcAft>
              <a:buClr>
                <a:schemeClr val="bg1"/>
              </a:buClr>
              <a:buFont typeface="Wingdings" panose="05000000000000000000" pitchFamily="2" charset="2"/>
              <a:buChar char="ü"/>
            </a:pPr>
            <a:r>
              <a:rPr lang="en-US" sz="1662" b="1" dirty="0">
                <a:solidFill>
                  <a:schemeClr val="accent2"/>
                </a:solidFill>
                <a:latin typeface="Calibri" panose="020F0502020204030204" pitchFamily="34" charset="0"/>
                <a:cs typeface="Calibri" panose="020F0502020204030204" pitchFamily="34" charset="0"/>
              </a:rPr>
              <a:t>Size/scale </a:t>
            </a:r>
            <a:r>
              <a:rPr lang="en-US" sz="1662" b="1" dirty="0">
                <a:solidFill>
                  <a:schemeClr val="bg1"/>
                </a:solidFill>
                <a:latin typeface="Calibri" panose="020F0502020204030204" pitchFamily="34" charset="0"/>
                <a:cs typeface="Calibri" panose="020F0502020204030204" pitchFamily="34" charset="0"/>
              </a:rPr>
              <a:t>that may improve:</a:t>
            </a:r>
          </a:p>
          <a:p>
            <a:pPr marL="1160614" lvl="2" indent="-316531">
              <a:spcAft>
                <a:spcPts val="554"/>
              </a:spcAft>
              <a:buClr>
                <a:schemeClr val="bg1"/>
              </a:buClr>
              <a:buFont typeface="Wingdings" panose="05000000000000000000" pitchFamily="2" charset="2"/>
              <a:buChar char="ü"/>
            </a:pPr>
            <a:r>
              <a:rPr lang="en-US" sz="1662" b="1" dirty="0">
                <a:solidFill>
                  <a:schemeClr val="bg1"/>
                </a:solidFill>
                <a:latin typeface="Calibri" panose="020F0502020204030204" pitchFamily="34" charset="0"/>
                <a:cs typeface="Calibri" panose="020F0502020204030204" pitchFamily="34" charset="0"/>
              </a:rPr>
              <a:t>Reimbursement</a:t>
            </a:r>
          </a:p>
          <a:p>
            <a:pPr marL="1160614" lvl="2" indent="-316531">
              <a:spcAft>
                <a:spcPts val="554"/>
              </a:spcAft>
              <a:buClr>
                <a:schemeClr val="bg1"/>
              </a:buClr>
              <a:buFont typeface="Wingdings" panose="05000000000000000000" pitchFamily="2" charset="2"/>
              <a:buChar char="ü"/>
            </a:pPr>
            <a:r>
              <a:rPr lang="en-US" sz="1662" b="1" dirty="0">
                <a:solidFill>
                  <a:schemeClr val="bg1"/>
                </a:solidFill>
                <a:latin typeface="Calibri" panose="020F0502020204030204" pitchFamily="34" charset="0"/>
                <a:cs typeface="Calibri" panose="020F0502020204030204" pitchFamily="34" charset="0"/>
              </a:rPr>
              <a:t>Expense management</a:t>
            </a:r>
          </a:p>
          <a:p>
            <a:pPr marL="738572" lvl="1" indent="-316531">
              <a:spcAft>
                <a:spcPts val="554"/>
              </a:spcAft>
              <a:buClr>
                <a:schemeClr val="bg1"/>
              </a:buClr>
              <a:buFont typeface="Wingdings" panose="05000000000000000000" pitchFamily="2" charset="2"/>
              <a:buChar char="ü"/>
            </a:pPr>
            <a:r>
              <a:rPr lang="en-US" sz="1662" b="1" dirty="0">
                <a:solidFill>
                  <a:schemeClr val="bg1"/>
                </a:solidFill>
                <a:latin typeface="Calibri" panose="020F0502020204030204" pitchFamily="34" charset="0"/>
                <a:cs typeface="Calibri" panose="020F0502020204030204" pitchFamily="34" charset="0"/>
              </a:rPr>
              <a:t>Focused </a:t>
            </a:r>
            <a:r>
              <a:rPr lang="en-US" sz="1662" b="1" dirty="0">
                <a:solidFill>
                  <a:schemeClr val="accent2"/>
                </a:solidFill>
                <a:latin typeface="Calibri" panose="020F0502020204030204" pitchFamily="34" charset="0"/>
                <a:cs typeface="Calibri" panose="020F0502020204030204" pitchFamily="34" charset="0"/>
              </a:rPr>
              <a:t>operational management</a:t>
            </a:r>
          </a:p>
          <a:p>
            <a:pPr marL="738572" lvl="1" indent="-316531">
              <a:spcAft>
                <a:spcPts val="554"/>
              </a:spcAft>
              <a:buClr>
                <a:schemeClr val="bg1"/>
              </a:buClr>
              <a:buFont typeface="Wingdings" panose="05000000000000000000" pitchFamily="2" charset="2"/>
              <a:buChar char="ü"/>
            </a:pPr>
            <a:r>
              <a:rPr lang="en-US" sz="1662" b="1" dirty="0">
                <a:solidFill>
                  <a:schemeClr val="bg1"/>
                </a:solidFill>
                <a:latin typeface="Calibri" panose="020F0502020204030204" pitchFamily="34" charset="0"/>
                <a:cs typeface="Calibri" panose="020F0502020204030204" pitchFamily="34" charset="0"/>
              </a:rPr>
              <a:t>Participation in </a:t>
            </a:r>
            <a:r>
              <a:rPr lang="en-US" sz="1662" b="1" dirty="0">
                <a:solidFill>
                  <a:schemeClr val="accent2"/>
                </a:solidFill>
                <a:latin typeface="Calibri" panose="020F0502020204030204" pitchFamily="34" charset="0"/>
                <a:cs typeface="Calibri" panose="020F0502020204030204" pitchFamily="34" charset="0"/>
              </a:rPr>
              <a:t>equity upside</a:t>
            </a:r>
          </a:p>
        </p:txBody>
      </p:sp>
      <p:sp>
        <p:nvSpPr>
          <p:cNvPr id="2" name="Title 1">
            <a:extLst>
              <a:ext uri="{FF2B5EF4-FFF2-40B4-BE49-F238E27FC236}">
                <a16:creationId xmlns:a16="http://schemas.microsoft.com/office/drawing/2014/main" id="{6B1874D9-B65D-4586-8B73-902F3F1A62AB}"/>
              </a:ext>
            </a:extLst>
          </p:cNvPr>
          <p:cNvSpPr>
            <a:spLocks noGrp="1"/>
          </p:cNvSpPr>
          <p:nvPr>
            <p:ph type="title"/>
          </p:nvPr>
        </p:nvSpPr>
        <p:spPr/>
        <p:txBody>
          <a:bodyPr>
            <a:normAutofit fontScale="90000"/>
          </a:bodyPr>
          <a:lstStyle/>
          <a:p>
            <a:r>
              <a:rPr lang="en-US" dirty="0"/>
              <a:t>Physician Compensation Model Comparison</a:t>
            </a:r>
          </a:p>
        </p:txBody>
      </p:sp>
      <p:sp>
        <p:nvSpPr>
          <p:cNvPr id="3" name="Slide Number Placeholder 2">
            <a:extLst>
              <a:ext uri="{FF2B5EF4-FFF2-40B4-BE49-F238E27FC236}">
                <a16:creationId xmlns:a16="http://schemas.microsoft.com/office/drawing/2014/main" id="{F34D747D-AF54-4A50-9D08-54C6135231DB}"/>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1699639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3952839" y="4117937"/>
            <a:ext cx="4653094"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p:nvPr>
        </p:nvSpPr>
        <p:spPr>
          <a:xfrm>
            <a:off x="2060510" y="2867553"/>
            <a:ext cx="8371114" cy="1172602"/>
          </a:xfrm>
        </p:spPr>
        <p:txBody>
          <a:bodyPr>
            <a:normAutofit/>
          </a:bodyPr>
          <a:lstStyle/>
          <a:p>
            <a:pPr algn="ctr"/>
            <a:r>
              <a:rPr lang="en-US" dirty="0"/>
              <a:t>Governance</a:t>
            </a:r>
          </a:p>
        </p:txBody>
      </p:sp>
      <p:sp>
        <p:nvSpPr>
          <p:cNvPr id="2" name="Slide Number Placeholder 1">
            <a:extLst>
              <a:ext uri="{FF2B5EF4-FFF2-40B4-BE49-F238E27FC236}">
                <a16:creationId xmlns:a16="http://schemas.microsoft.com/office/drawing/2014/main" id="{773EA2CE-9B28-47C5-8B8F-4C2ABF6D108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98764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327762E-70DB-4DA0-B1A8-60FA4ECF94E2}"/>
              </a:ext>
            </a:extLst>
          </p:cNvPr>
          <p:cNvSpPr/>
          <p:nvPr/>
        </p:nvSpPr>
        <p:spPr>
          <a:xfrm>
            <a:off x="277824" y="1606715"/>
            <a:ext cx="8493642" cy="4673074"/>
          </a:xfrm>
          <a:prstGeom prst="rect">
            <a:avLst/>
          </a:prstGeom>
        </p:spPr>
        <p:txBody>
          <a:bodyPr wrap="square">
            <a:spAutoFit/>
          </a:bodyPr>
          <a:lstStyle/>
          <a:p>
            <a:pPr marL="285750" indent="-285750" defTabSz="633062">
              <a:lnSpc>
                <a:spcPct val="90000"/>
              </a:lnSpc>
              <a:spcBef>
                <a:spcPts val="692"/>
              </a:spcBef>
              <a:buClr>
                <a:schemeClr val="accent1"/>
              </a:buClr>
              <a:buFont typeface="Wingdings" panose="05000000000000000000" pitchFamily="2" charset="2"/>
              <a:buChar char="§"/>
              <a:defRPr/>
            </a:pPr>
            <a:r>
              <a:rPr lang="en-US" altLang="en-US" sz="1662" b="1" dirty="0">
                <a:latin typeface="Calibri" panose="020F0502020204030204" pitchFamily="34" charset="0"/>
                <a:cs typeface="Calibri" panose="020F0502020204030204" pitchFamily="34" charset="0"/>
              </a:rPr>
              <a:t>Private Equity</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Typically does not want to manage day-to-day operations of the company</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Board often has subject-matter experts</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Shareholders may want designees on Board and/or veto rights over extraordinary actions to protect its investment</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Reserved powers; Supermajority voting rights</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Corporate Practice of Medicine (</a:t>
            </a:r>
            <a:r>
              <a:rPr lang="en-US" altLang="en-US" sz="1662" dirty="0" err="1">
                <a:latin typeface="Calibri" panose="020F0502020204030204" pitchFamily="34" charset="0"/>
                <a:cs typeface="Calibri" panose="020F0502020204030204" pitchFamily="34" charset="0"/>
              </a:rPr>
              <a:t>CPOM</a:t>
            </a:r>
            <a:r>
              <a:rPr lang="en-US" altLang="en-US" sz="1662" dirty="0">
                <a:latin typeface="Calibri" panose="020F0502020204030204" pitchFamily="34" charset="0"/>
                <a:cs typeface="Calibri" panose="020F0502020204030204" pitchFamily="34" charset="0"/>
              </a:rPr>
              <a:t>) prohibitions, if any, may determine how much control the PE can exercise</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Balance of Private Equity Control and Clinical Control, e.g., Clinical Advisory Committees, Joint Operating Committees, etc.</a:t>
            </a:r>
          </a:p>
          <a:p>
            <a:pPr marL="285750" indent="-285750" defTabSz="633062">
              <a:lnSpc>
                <a:spcPct val="90000"/>
              </a:lnSpc>
              <a:spcBef>
                <a:spcPts val="692"/>
              </a:spcBef>
              <a:buClr>
                <a:schemeClr val="accent1"/>
              </a:buClr>
              <a:buFont typeface="Wingdings" panose="05000000000000000000" pitchFamily="2" charset="2"/>
              <a:buChar char="§"/>
              <a:defRPr/>
            </a:pPr>
            <a:r>
              <a:rPr lang="en-US" altLang="en-US" sz="1662" b="1" dirty="0">
                <a:latin typeface="Calibri" panose="020F0502020204030204" pitchFamily="34" charset="0"/>
                <a:cs typeface="Calibri" panose="020F0502020204030204" pitchFamily="34" charset="0"/>
              </a:rPr>
              <a:t>Health Systems</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Will want more day-to-day control over operations, decisions and policies</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In an integrated health system, will require physician management to report to hospital/system boards</a:t>
            </a:r>
          </a:p>
          <a:p>
            <a:pPr marL="656503" indent="-285750" defTabSz="633062">
              <a:lnSpc>
                <a:spcPct val="90000"/>
              </a:lnSpc>
              <a:spcBef>
                <a:spcPts val="692"/>
              </a:spcBef>
              <a:buClr>
                <a:schemeClr val="accent1"/>
              </a:buClr>
              <a:buFont typeface="Courier New" panose="02070309020205020404" pitchFamily="49" charset="0"/>
              <a:buChar char="o"/>
              <a:defRPr/>
            </a:pPr>
            <a:r>
              <a:rPr lang="en-US" altLang="en-US" sz="1662" dirty="0">
                <a:latin typeface="Calibri" panose="020F0502020204030204" pitchFamily="34" charset="0"/>
                <a:cs typeface="Calibri" panose="020F0502020204030204" pitchFamily="34" charset="0"/>
              </a:rPr>
              <a:t>CPOM prohibitions, if any, may determine how much control the health system can exercise</a:t>
            </a:r>
          </a:p>
        </p:txBody>
      </p:sp>
      <p:sp>
        <p:nvSpPr>
          <p:cNvPr id="2" name="Title 1">
            <a:extLst>
              <a:ext uri="{FF2B5EF4-FFF2-40B4-BE49-F238E27FC236}">
                <a16:creationId xmlns:a16="http://schemas.microsoft.com/office/drawing/2014/main" id="{C9C93FBE-336C-4081-89AE-8A90F4CFAB0A}"/>
              </a:ext>
            </a:extLst>
          </p:cNvPr>
          <p:cNvSpPr>
            <a:spLocks noGrp="1"/>
          </p:cNvSpPr>
          <p:nvPr>
            <p:ph type="title"/>
          </p:nvPr>
        </p:nvSpPr>
        <p:spPr/>
        <p:txBody>
          <a:bodyPr>
            <a:normAutofit/>
          </a:bodyPr>
          <a:lstStyle/>
          <a:p>
            <a:r>
              <a:rPr lang="en-US" dirty="0"/>
              <a:t>Governance</a:t>
            </a:r>
          </a:p>
        </p:txBody>
      </p:sp>
      <p:sp>
        <p:nvSpPr>
          <p:cNvPr id="3" name="Slide Number Placeholder 2">
            <a:extLst>
              <a:ext uri="{FF2B5EF4-FFF2-40B4-BE49-F238E27FC236}">
                <a16:creationId xmlns:a16="http://schemas.microsoft.com/office/drawing/2014/main" id="{A171C6F8-F835-4FDB-9BA2-1386747C0A0A}"/>
              </a:ext>
            </a:extLst>
          </p:cNvPr>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399865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2721199" y="4046431"/>
            <a:ext cx="6991968"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p:nvPr>
        </p:nvSpPr>
        <p:spPr>
          <a:xfrm>
            <a:off x="2251009" y="2842699"/>
            <a:ext cx="8273921" cy="1172602"/>
          </a:xfrm>
        </p:spPr>
        <p:txBody>
          <a:bodyPr>
            <a:normAutofit fontScale="90000"/>
          </a:bodyPr>
          <a:lstStyle/>
          <a:p>
            <a:r>
              <a:rPr lang="en-US" dirty="0"/>
              <a:t>Long-term Considerations</a:t>
            </a:r>
          </a:p>
        </p:txBody>
      </p:sp>
      <p:sp>
        <p:nvSpPr>
          <p:cNvPr id="2" name="Slide Number Placeholder 1">
            <a:extLst>
              <a:ext uri="{FF2B5EF4-FFF2-40B4-BE49-F238E27FC236}">
                <a16:creationId xmlns:a16="http://schemas.microsoft.com/office/drawing/2014/main" id="{773EA2CE-9B28-47C5-8B8F-4C2ABF6D108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87234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FF4449B-E07D-4A1B-8CE6-40020279D859}"/>
              </a:ext>
            </a:extLst>
          </p:cNvPr>
          <p:cNvGrpSpPr/>
          <p:nvPr/>
        </p:nvGrpSpPr>
        <p:grpSpPr>
          <a:xfrm>
            <a:off x="1441839" y="1619691"/>
            <a:ext cx="9308322" cy="4421051"/>
            <a:chOff x="1159102" y="2321187"/>
            <a:chExt cx="8010569" cy="3437938"/>
          </a:xfrm>
        </p:grpSpPr>
        <p:sp>
          <p:nvSpPr>
            <p:cNvPr id="6" name="TextBox 5">
              <a:extLst>
                <a:ext uri="{FF2B5EF4-FFF2-40B4-BE49-F238E27FC236}">
                  <a16:creationId xmlns:a16="http://schemas.microsoft.com/office/drawing/2014/main" id="{2858AE31-7874-4FCF-BB5A-1B6A3130369E}"/>
                </a:ext>
              </a:extLst>
            </p:cNvPr>
            <p:cNvSpPr txBox="1"/>
            <p:nvPr/>
          </p:nvSpPr>
          <p:spPr>
            <a:xfrm>
              <a:off x="1324040" y="2615563"/>
              <a:ext cx="2935597" cy="488622"/>
            </a:xfrm>
            <a:prstGeom prst="rect">
              <a:avLst/>
            </a:prstGeom>
            <a:noFill/>
          </p:spPr>
          <p:txBody>
            <a:bodyPr wrap="square" rtlCol="0">
              <a:spAutoFit/>
            </a:bodyPr>
            <a:lstStyle/>
            <a:p>
              <a:r>
                <a:rPr lang="en-US" sz="3200" b="1" dirty="0">
                  <a:solidFill>
                    <a:schemeClr val="accent1"/>
                  </a:solidFill>
                  <a:latin typeface="Calibri" panose="020F0502020204030204" pitchFamily="34" charset="0"/>
                  <a:cs typeface="Calibri" panose="020F0502020204030204" pitchFamily="34" charset="0"/>
                </a:rPr>
                <a:t>Health Systems</a:t>
              </a:r>
              <a:endParaRPr lang="en-US" sz="800" b="1" dirty="0">
                <a:solidFill>
                  <a:schemeClr val="accent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551EB8A5-0BF3-46D9-9F8E-485437B4012E}"/>
                </a:ext>
              </a:extLst>
            </p:cNvPr>
            <p:cNvSpPr txBox="1"/>
            <p:nvPr/>
          </p:nvSpPr>
          <p:spPr>
            <a:xfrm>
              <a:off x="1324040" y="4509746"/>
              <a:ext cx="2935597" cy="607296"/>
            </a:xfrm>
            <a:prstGeom prst="rect">
              <a:avLst/>
            </a:prstGeom>
            <a:noFill/>
          </p:spPr>
          <p:txBody>
            <a:bodyPr wrap="square" rtlCol="0">
              <a:spAutoFit/>
            </a:bodyPr>
            <a:lstStyle/>
            <a:p>
              <a:r>
                <a:rPr lang="en-US" sz="3200" b="1" dirty="0">
                  <a:solidFill>
                    <a:schemeClr val="accent1"/>
                  </a:solidFill>
                  <a:latin typeface="Calibri" panose="020F0502020204030204" pitchFamily="34" charset="0"/>
                  <a:cs typeface="Calibri" panose="020F0502020204030204" pitchFamily="34" charset="0"/>
                </a:rPr>
                <a:t>Private Equity</a:t>
              </a:r>
            </a:p>
            <a:p>
              <a:endParaRPr lang="en-US" sz="923" b="1" dirty="0">
                <a:solidFill>
                  <a:schemeClr val="accent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2E00D76-B241-4540-B345-E25BA3B952F8}"/>
                </a:ext>
              </a:extLst>
            </p:cNvPr>
            <p:cNvSpPr txBox="1"/>
            <p:nvPr/>
          </p:nvSpPr>
          <p:spPr>
            <a:xfrm>
              <a:off x="4541393" y="2321187"/>
              <a:ext cx="4628277" cy="1434794"/>
            </a:xfrm>
            <a:prstGeom prst="rect">
              <a:avLst/>
            </a:prstGeom>
            <a:noFill/>
          </p:spPr>
          <p:txBody>
            <a:bodyPr wrap="square" rtlCol="0">
              <a:spAutoFit/>
            </a:bodyPr>
            <a:lstStyle/>
            <a:p>
              <a:pPr lvl="0">
                <a:lnSpc>
                  <a:spcPct val="200000"/>
                </a:lnSpc>
                <a:buClr>
                  <a:srgbClr val="00ACA0"/>
                </a:buClr>
              </a:pPr>
              <a:r>
                <a:rPr lang="en-US" sz="1846" dirty="0">
                  <a:solidFill>
                    <a:schemeClr val="bg1">
                      <a:lumMod val="50000"/>
                    </a:schemeClr>
                  </a:solidFill>
                  <a:latin typeface="Calibri" panose="020F0502020204030204" pitchFamily="34" charset="0"/>
                  <a:cs typeface="Calibri" panose="020F0502020204030204" pitchFamily="34" charset="0"/>
                </a:rPr>
                <a:t>Economic sustainability</a:t>
              </a:r>
            </a:p>
            <a:p>
              <a:pPr lvl="0">
                <a:lnSpc>
                  <a:spcPct val="200000"/>
                </a:lnSpc>
              </a:pPr>
              <a:r>
                <a:rPr lang="en-US" sz="1846" dirty="0">
                  <a:solidFill>
                    <a:schemeClr val="bg1">
                      <a:lumMod val="50000"/>
                    </a:schemeClr>
                  </a:solidFill>
                  <a:latin typeface="Calibri" panose="020F0502020204030204" pitchFamily="34" charset="0"/>
                  <a:cs typeface="Calibri" panose="020F0502020204030204" pitchFamily="34" charset="0"/>
                </a:rPr>
                <a:t>Adequate incentives</a:t>
              </a:r>
            </a:p>
            <a:p>
              <a:pPr lvl="0">
                <a:lnSpc>
                  <a:spcPct val="200000"/>
                </a:lnSpc>
              </a:pPr>
              <a:r>
                <a:rPr lang="en-US" sz="1846" dirty="0">
                  <a:solidFill>
                    <a:schemeClr val="bg1">
                      <a:lumMod val="50000"/>
                    </a:schemeClr>
                  </a:solidFill>
                  <a:latin typeface="Calibri" panose="020F0502020204030204" pitchFamily="34" charset="0"/>
                  <a:cs typeface="Calibri" panose="020F0502020204030204" pitchFamily="34" charset="0"/>
                </a:rPr>
                <a:t>Achievement of value</a:t>
              </a:r>
            </a:p>
          </p:txBody>
        </p:sp>
        <p:sp>
          <p:nvSpPr>
            <p:cNvPr id="9" name="TextBox 8">
              <a:extLst>
                <a:ext uri="{FF2B5EF4-FFF2-40B4-BE49-F238E27FC236}">
                  <a16:creationId xmlns:a16="http://schemas.microsoft.com/office/drawing/2014/main" id="{26C1C393-338C-4EC6-809F-204483AF3FA5}"/>
                </a:ext>
              </a:extLst>
            </p:cNvPr>
            <p:cNvSpPr txBox="1"/>
            <p:nvPr/>
          </p:nvSpPr>
          <p:spPr>
            <a:xfrm>
              <a:off x="4541394" y="3849639"/>
              <a:ext cx="4628277" cy="1909486"/>
            </a:xfrm>
            <a:prstGeom prst="rect">
              <a:avLst/>
            </a:prstGeom>
            <a:noFill/>
          </p:spPr>
          <p:txBody>
            <a:bodyPr wrap="square" rtlCol="0">
              <a:spAutoFit/>
            </a:bodyPr>
            <a:lstStyle/>
            <a:p>
              <a:pPr lvl="0">
                <a:lnSpc>
                  <a:spcPct val="200000"/>
                </a:lnSpc>
                <a:buClr>
                  <a:srgbClr val="00ACA0"/>
                </a:buClr>
              </a:pPr>
              <a:r>
                <a:rPr lang="en-US" sz="1846" dirty="0">
                  <a:solidFill>
                    <a:schemeClr val="bg1">
                      <a:lumMod val="50000"/>
                    </a:schemeClr>
                  </a:solidFill>
                  <a:latin typeface="Calibri" panose="020F0502020204030204" pitchFamily="34" charset="0"/>
                  <a:cs typeface="Calibri" panose="020F0502020204030204" pitchFamily="34" charset="0"/>
                </a:rPr>
                <a:t>Providing competitive compensation rates</a:t>
              </a:r>
            </a:p>
            <a:p>
              <a:pPr lvl="0">
                <a:lnSpc>
                  <a:spcPct val="200000"/>
                </a:lnSpc>
                <a:buClr>
                  <a:srgbClr val="00ACA0"/>
                </a:buClr>
              </a:pPr>
              <a:r>
                <a:rPr lang="en-US" sz="1846" dirty="0">
                  <a:solidFill>
                    <a:schemeClr val="bg1">
                      <a:lumMod val="50000"/>
                    </a:schemeClr>
                  </a:solidFill>
                  <a:latin typeface="Calibri" panose="020F0502020204030204" pitchFamily="34" charset="0"/>
                  <a:cs typeface="Calibri" panose="020F0502020204030204" pitchFamily="34" charset="0"/>
                </a:rPr>
                <a:t>Motivating senior/partner physicians</a:t>
              </a:r>
            </a:p>
            <a:p>
              <a:pPr lvl="0">
                <a:lnSpc>
                  <a:spcPct val="200000"/>
                </a:lnSpc>
                <a:buClr>
                  <a:srgbClr val="00ACA0"/>
                </a:buClr>
              </a:pPr>
              <a:r>
                <a:rPr lang="en-US" sz="1846" dirty="0">
                  <a:solidFill>
                    <a:schemeClr val="bg1">
                      <a:lumMod val="50000"/>
                    </a:schemeClr>
                  </a:solidFill>
                  <a:latin typeface="Calibri" panose="020F0502020204030204" pitchFamily="34" charset="0"/>
                  <a:cs typeface="Calibri" panose="020F0502020204030204" pitchFamily="34" charset="0"/>
                </a:rPr>
                <a:t>Adding value through operational efficiencies</a:t>
              </a:r>
            </a:p>
            <a:p>
              <a:pPr lvl="0">
                <a:lnSpc>
                  <a:spcPct val="200000"/>
                </a:lnSpc>
                <a:buClr>
                  <a:srgbClr val="00ACA0"/>
                </a:buClr>
              </a:pPr>
              <a:r>
                <a:rPr lang="en-US" sz="1846" dirty="0">
                  <a:solidFill>
                    <a:schemeClr val="bg1">
                      <a:lumMod val="50000"/>
                    </a:schemeClr>
                  </a:solidFill>
                  <a:latin typeface="Calibri" panose="020F0502020204030204" pitchFamily="34" charset="0"/>
                  <a:cs typeface="Calibri" panose="020F0502020204030204" pitchFamily="34" charset="0"/>
                </a:rPr>
                <a:t>Creating equity value</a:t>
              </a:r>
            </a:p>
          </p:txBody>
        </p:sp>
        <p:cxnSp>
          <p:nvCxnSpPr>
            <p:cNvPr id="10" name="Straight Connector 9">
              <a:extLst>
                <a:ext uri="{FF2B5EF4-FFF2-40B4-BE49-F238E27FC236}">
                  <a16:creationId xmlns:a16="http://schemas.microsoft.com/office/drawing/2014/main" id="{0C04900A-5B9E-4286-BE66-049A0471EA51}"/>
                </a:ext>
              </a:extLst>
            </p:cNvPr>
            <p:cNvCxnSpPr>
              <a:cxnSpLocks/>
            </p:cNvCxnSpPr>
            <p:nvPr/>
          </p:nvCxnSpPr>
          <p:spPr>
            <a:xfrm flipV="1">
              <a:off x="1159102" y="3796346"/>
              <a:ext cx="7909437" cy="6136"/>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4359A615-1FC9-44AE-97DC-76915B19F627}"/>
              </a:ext>
            </a:extLst>
          </p:cNvPr>
          <p:cNvSpPr>
            <a:spLocks noGrp="1"/>
          </p:cNvSpPr>
          <p:nvPr>
            <p:ph type="title"/>
          </p:nvPr>
        </p:nvSpPr>
        <p:spPr/>
        <p:txBody>
          <a:bodyPr/>
          <a:lstStyle/>
          <a:p>
            <a:r>
              <a:rPr lang="en-US" dirty="0"/>
              <a:t>Long-Term Considerations</a:t>
            </a:r>
          </a:p>
        </p:txBody>
      </p:sp>
      <p:sp>
        <p:nvSpPr>
          <p:cNvPr id="3" name="Slide Number Placeholder 2">
            <a:extLst>
              <a:ext uri="{FF2B5EF4-FFF2-40B4-BE49-F238E27FC236}">
                <a16:creationId xmlns:a16="http://schemas.microsoft.com/office/drawing/2014/main" id="{870B7790-7AB0-4E1E-BD86-93F56043039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064507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2A93E53-AEB9-4F03-884A-EB552180038C}"/>
              </a:ext>
            </a:extLst>
          </p:cNvPr>
          <p:cNvGraphicFramePr>
            <a:graphicFrameLocks noGrp="1" noChangeAspect="1"/>
          </p:cNvGraphicFramePr>
          <p:nvPr>
            <p:ph sz="quarter" idx="13"/>
            <p:extLst>
              <p:ext uri="{D42A27DB-BD31-4B8C-83A1-F6EECF244321}">
                <p14:modId xmlns:p14="http://schemas.microsoft.com/office/powerpoint/2010/main" val="4268818449"/>
              </p:ext>
            </p:extLst>
          </p:nvPr>
        </p:nvGraphicFramePr>
        <p:xfrm>
          <a:off x="1679130" y="1791675"/>
          <a:ext cx="2460719" cy="2116259"/>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8">
            <a:extLst>
              <a:ext uri="{FF2B5EF4-FFF2-40B4-BE49-F238E27FC236}">
                <a16:creationId xmlns:a16="http://schemas.microsoft.com/office/drawing/2014/main" id="{D6805C5A-F5F5-4CC2-BE22-400ACB607F68}"/>
              </a:ext>
            </a:extLst>
          </p:cNvPr>
          <p:cNvSpPr>
            <a:spLocks noGrp="1"/>
          </p:cNvSpPr>
          <p:nvPr>
            <p:ph sz="quarter" idx="14"/>
          </p:nvPr>
        </p:nvSpPr>
        <p:spPr>
          <a:xfrm>
            <a:off x="6003725" y="4304023"/>
            <a:ext cx="3956449" cy="1495643"/>
          </a:xfrm>
          <a:ln>
            <a:noFill/>
          </a:ln>
        </p:spPr>
        <p:txBody>
          <a:bodyPr>
            <a:normAutofit/>
          </a:bodyPr>
          <a:lstStyle/>
          <a:p>
            <a:pPr marL="214313" indent="-214313">
              <a:buFont typeface="Courier New" panose="02070309020205020404" pitchFamily="49" charset="0"/>
              <a:buChar char="o"/>
            </a:pPr>
            <a:r>
              <a:rPr lang="en-US" sz="1275" dirty="0"/>
              <a:t>Across all metrics, hospital employed orthopedic physicians earn higher compensation for less </a:t>
            </a:r>
            <a:r>
              <a:rPr lang="en-US" sz="1275" dirty="0" err="1"/>
              <a:t>wRVUs</a:t>
            </a:r>
            <a:endParaRPr lang="en-US" sz="1275" dirty="0"/>
          </a:p>
          <a:p>
            <a:pPr marL="214313" indent="-214313">
              <a:buFont typeface="Courier New" panose="02070309020205020404" pitchFamily="49" charset="0"/>
              <a:buChar char="o"/>
            </a:pPr>
            <a:r>
              <a:rPr lang="en-US" sz="1275" dirty="0"/>
              <a:t>This observation is consistent for urology; data is inconclusive for other specialties</a:t>
            </a:r>
          </a:p>
        </p:txBody>
      </p:sp>
      <p:graphicFrame>
        <p:nvGraphicFramePr>
          <p:cNvPr id="13" name="Content Placeholder 12">
            <a:extLst>
              <a:ext uri="{FF2B5EF4-FFF2-40B4-BE49-F238E27FC236}">
                <a16:creationId xmlns:a16="http://schemas.microsoft.com/office/drawing/2014/main" id="{B0B07A11-FEA8-4413-B8C4-C04AA0F0BE90}"/>
              </a:ext>
            </a:extLst>
          </p:cNvPr>
          <p:cNvGraphicFramePr>
            <a:graphicFrameLocks noGrp="1" noChangeAspect="1"/>
          </p:cNvGraphicFramePr>
          <p:nvPr>
            <p:ph sz="quarter" idx="15"/>
            <p:extLst>
              <p:ext uri="{D42A27DB-BD31-4B8C-83A1-F6EECF244321}">
                <p14:modId xmlns:p14="http://schemas.microsoft.com/office/powerpoint/2010/main" val="2369695211"/>
              </p:ext>
            </p:extLst>
          </p:nvPr>
        </p:nvGraphicFramePr>
        <p:xfrm>
          <a:off x="1552097" y="4151710"/>
          <a:ext cx="2587752" cy="25353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ontent Placeholder 11">
            <a:extLst>
              <a:ext uri="{FF2B5EF4-FFF2-40B4-BE49-F238E27FC236}">
                <a16:creationId xmlns:a16="http://schemas.microsoft.com/office/drawing/2014/main" id="{CB9D85E8-7906-4396-8077-07376462F397}"/>
              </a:ext>
            </a:extLst>
          </p:cNvPr>
          <p:cNvGraphicFramePr>
            <a:graphicFrameLocks noGrp="1" noChangeAspect="1"/>
          </p:cNvGraphicFramePr>
          <p:nvPr>
            <p:ph sz="quarter" idx="16"/>
            <p:extLst>
              <p:ext uri="{D42A27DB-BD31-4B8C-83A1-F6EECF244321}">
                <p14:modId xmlns:p14="http://schemas.microsoft.com/office/powerpoint/2010/main" val="3452958848"/>
              </p:ext>
            </p:extLst>
          </p:nvPr>
        </p:nvGraphicFramePr>
        <p:xfrm>
          <a:off x="5913552" y="1789476"/>
          <a:ext cx="2507723" cy="2090518"/>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2E93F00A-1E69-4A0C-838B-07B3599897F2}"/>
              </a:ext>
            </a:extLst>
          </p:cNvPr>
          <p:cNvSpPr>
            <a:spLocks noGrp="1"/>
          </p:cNvSpPr>
          <p:nvPr>
            <p:ph type="title"/>
          </p:nvPr>
        </p:nvSpPr>
        <p:spPr>
          <a:xfrm>
            <a:off x="617670" y="397776"/>
            <a:ext cx="7886700" cy="628246"/>
          </a:xfrm>
        </p:spPr>
        <p:txBody>
          <a:bodyPr>
            <a:normAutofit/>
          </a:bodyPr>
          <a:lstStyle/>
          <a:p>
            <a:r>
              <a:rPr lang="en-US" b="0" dirty="0"/>
              <a:t>Hospital Employment Overview</a:t>
            </a:r>
          </a:p>
        </p:txBody>
      </p:sp>
      <p:sp>
        <p:nvSpPr>
          <p:cNvPr id="4" name="Text Placeholder 3">
            <a:extLst>
              <a:ext uri="{FF2B5EF4-FFF2-40B4-BE49-F238E27FC236}">
                <a16:creationId xmlns:a16="http://schemas.microsoft.com/office/drawing/2014/main" id="{84007039-28B3-42F1-9193-0D47BECDEF3F}"/>
              </a:ext>
            </a:extLst>
          </p:cNvPr>
          <p:cNvSpPr>
            <a:spLocks noGrp="1"/>
          </p:cNvSpPr>
          <p:nvPr>
            <p:ph type="body" sz="quarter" idx="17"/>
          </p:nvPr>
        </p:nvSpPr>
        <p:spPr>
          <a:xfrm>
            <a:off x="654320" y="930398"/>
            <a:ext cx="7886700" cy="467916"/>
          </a:xfrm>
        </p:spPr>
        <p:txBody>
          <a:bodyPr>
            <a:normAutofit/>
          </a:bodyPr>
          <a:lstStyle/>
          <a:p>
            <a:r>
              <a:rPr lang="en-US" sz="1600" dirty="0">
                <a:solidFill>
                  <a:schemeClr val="accent1"/>
                </a:solidFill>
              </a:rPr>
              <a:t>Compensation: Orthopedics</a:t>
            </a:r>
          </a:p>
        </p:txBody>
      </p:sp>
      <p:sp>
        <p:nvSpPr>
          <p:cNvPr id="3" name="TextBox 2">
            <a:extLst>
              <a:ext uri="{FF2B5EF4-FFF2-40B4-BE49-F238E27FC236}">
                <a16:creationId xmlns:a16="http://schemas.microsoft.com/office/drawing/2014/main" id="{6C6AF7A2-0406-4ED1-9075-7A03872C2283}"/>
              </a:ext>
            </a:extLst>
          </p:cNvPr>
          <p:cNvSpPr txBox="1"/>
          <p:nvPr/>
        </p:nvSpPr>
        <p:spPr>
          <a:xfrm>
            <a:off x="2115503" y="1812561"/>
            <a:ext cx="638800" cy="430887"/>
          </a:xfrm>
          <a:prstGeom prst="rect">
            <a:avLst/>
          </a:prstGeom>
          <a:noFill/>
        </p:spPr>
        <p:txBody>
          <a:bodyPr wrap="square" rtlCol="0">
            <a:spAutoFit/>
          </a:bodyPr>
          <a:lstStyle>
            <a:defPPr>
              <a:defRPr lang="en-US"/>
            </a:defPPr>
            <a:lvl1pPr>
              <a:defRPr sz="825">
                <a:solidFill>
                  <a:schemeClr val="tx2">
                    <a:lumMod val="65000"/>
                    <a:lumOff val="35000"/>
                  </a:schemeClr>
                </a:solidFill>
              </a:defRPr>
            </a:lvl1pPr>
          </a:lstStyle>
          <a:p>
            <a:r>
              <a:rPr lang="en-US" sz="1100" dirty="0">
                <a:solidFill>
                  <a:schemeClr val="accent1"/>
                </a:solidFill>
              </a:rPr>
              <a:t>CAGR</a:t>
            </a:r>
          </a:p>
          <a:p>
            <a:r>
              <a:rPr lang="en-US" sz="1100" dirty="0">
                <a:solidFill>
                  <a:schemeClr val="accent1"/>
                </a:solidFill>
              </a:rPr>
              <a:t>1.8%</a:t>
            </a:r>
          </a:p>
        </p:txBody>
      </p:sp>
      <p:sp>
        <p:nvSpPr>
          <p:cNvPr id="10" name="TextBox 9">
            <a:extLst>
              <a:ext uri="{FF2B5EF4-FFF2-40B4-BE49-F238E27FC236}">
                <a16:creationId xmlns:a16="http://schemas.microsoft.com/office/drawing/2014/main" id="{28EEDE79-2E65-4B75-89E1-0CE4F0D57CC7}"/>
              </a:ext>
            </a:extLst>
          </p:cNvPr>
          <p:cNvSpPr txBox="1"/>
          <p:nvPr/>
        </p:nvSpPr>
        <p:spPr>
          <a:xfrm>
            <a:off x="2931607" y="1824754"/>
            <a:ext cx="638800" cy="430887"/>
          </a:xfrm>
          <a:prstGeom prst="rect">
            <a:avLst/>
          </a:prstGeom>
          <a:noFill/>
        </p:spPr>
        <p:txBody>
          <a:bodyPr wrap="square" rtlCol="0">
            <a:spAutoFit/>
          </a:bodyPr>
          <a:lstStyle>
            <a:defPPr>
              <a:defRPr lang="en-US"/>
            </a:defPPr>
            <a:lvl1pPr>
              <a:defRPr sz="1100">
                <a:solidFill>
                  <a:schemeClr val="accent1"/>
                </a:solidFill>
              </a:defRPr>
            </a:lvl1pPr>
          </a:lstStyle>
          <a:p>
            <a:r>
              <a:rPr lang="en-US" dirty="0"/>
              <a:t>CAGR</a:t>
            </a:r>
          </a:p>
          <a:p>
            <a:r>
              <a:rPr lang="en-US" dirty="0"/>
              <a:t>3.2%</a:t>
            </a:r>
          </a:p>
        </p:txBody>
      </p:sp>
      <p:sp>
        <p:nvSpPr>
          <p:cNvPr id="11" name="TextBox 10">
            <a:extLst>
              <a:ext uri="{FF2B5EF4-FFF2-40B4-BE49-F238E27FC236}">
                <a16:creationId xmlns:a16="http://schemas.microsoft.com/office/drawing/2014/main" id="{DAAF45CA-7899-4E5D-8A93-F23A2BA4077E}"/>
              </a:ext>
            </a:extLst>
          </p:cNvPr>
          <p:cNvSpPr txBox="1"/>
          <p:nvPr/>
        </p:nvSpPr>
        <p:spPr>
          <a:xfrm>
            <a:off x="1679127" y="1558644"/>
            <a:ext cx="2415505" cy="253916"/>
          </a:xfrm>
          <a:prstGeom prst="rect">
            <a:avLst/>
          </a:prstGeom>
          <a:solidFill>
            <a:schemeClr val="tx2"/>
          </a:solidFill>
          <a:ln>
            <a:noFill/>
          </a:ln>
        </p:spPr>
        <p:txBody>
          <a:bodyPr wrap="square" rtlCol="0">
            <a:spAutoFit/>
          </a:bodyPr>
          <a:lstStyle/>
          <a:p>
            <a:pPr algn="ctr"/>
            <a:r>
              <a:rPr lang="en-US" sz="1050" dirty="0" err="1">
                <a:solidFill>
                  <a:schemeClr val="bg1"/>
                </a:solidFill>
                <a:latin typeface="Roboto" panose="02000000000000000000" pitchFamily="2" charset="0"/>
                <a:ea typeface="Roboto" panose="02000000000000000000" pitchFamily="2" charset="0"/>
              </a:rPr>
              <a:t>wRVUs</a:t>
            </a:r>
            <a:endParaRPr lang="en-US" sz="1050" dirty="0">
              <a:solidFill>
                <a:schemeClr val="bg1"/>
              </a:solidFill>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88FAAC2D-2A8E-43BF-8869-E79F9BEAA2A4}"/>
              </a:ext>
            </a:extLst>
          </p:cNvPr>
          <p:cNvSpPr txBox="1"/>
          <p:nvPr/>
        </p:nvSpPr>
        <p:spPr>
          <a:xfrm>
            <a:off x="1679128" y="3876587"/>
            <a:ext cx="2427779" cy="253916"/>
          </a:xfrm>
          <a:prstGeom prst="rect">
            <a:avLst/>
          </a:prstGeom>
          <a:solidFill>
            <a:schemeClr val="tx2"/>
          </a:solidFill>
          <a:ln>
            <a:noFill/>
          </a:ln>
        </p:spPr>
        <p:txBody>
          <a:bodyPr wrap="square" rtlCol="0">
            <a:spAutoFit/>
          </a:bodyPr>
          <a:lstStyle/>
          <a:p>
            <a:pPr algn="ctr"/>
            <a:r>
              <a:rPr lang="en-US" sz="1050" dirty="0">
                <a:solidFill>
                  <a:schemeClr val="bg1"/>
                </a:solidFill>
                <a:latin typeface="Roboto" panose="02000000000000000000" pitchFamily="2" charset="0"/>
                <a:ea typeface="Roboto" panose="02000000000000000000" pitchFamily="2" charset="0"/>
              </a:rPr>
              <a:t>Comp/</a:t>
            </a:r>
            <a:r>
              <a:rPr lang="en-US" sz="1050" dirty="0" err="1">
                <a:solidFill>
                  <a:schemeClr val="bg1"/>
                </a:solidFill>
                <a:latin typeface="Roboto" panose="02000000000000000000" pitchFamily="2" charset="0"/>
                <a:ea typeface="Roboto" panose="02000000000000000000" pitchFamily="2" charset="0"/>
              </a:rPr>
              <a:t>wRVU</a:t>
            </a:r>
            <a:endParaRPr lang="en-US" sz="1050" dirty="0">
              <a:solidFill>
                <a:schemeClr val="bg1"/>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44A6CA7C-EDEA-4317-8EF6-2B1EC42C35F2}"/>
              </a:ext>
            </a:extLst>
          </p:cNvPr>
          <p:cNvSpPr txBox="1"/>
          <p:nvPr/>
        </p:nvSpPr>
        <p:spPr>
          <a:xfrm>
            <a:off x="5965142" y="1558644"/>
            <a:ext cx="2427779" cy="253916"/>
          </a:xfrm>
          <a:prstGeom prst="rect">
            <a:avLst/>
          </a:prstGeom>
          <a:solidFill>
            <a:schemeClr val="tx2"/>
          </a:solidFill>
          <a:ln>
            <a:noFill/>
          </a:ln>
        </p:spPr>
        <p:txBody>
          <a:bodyPr wrap="square" rtlCol="0">
            <a:spAutoFit/>
          </a:bodyPr>
          <a:lstStyle/>
          <a:p>
            <a:pPr algn="ctr"/>
            <a:r>
              <a:rPr lang="en-US" sz="1050" dirty="0">
                <a:solidFill>
                  <a:schemeClr val="bg1"/>
                </a:solidFill>
                <a:latin typeface="Roboto" panose="02000000000000000000" pitchFamily="2" charset="0"/>
                <a:ea typeface="Roboto" panose="02000000000000000000" pitchFamily="2" charset="0"/>
              </a:rPr>
              <a:t>Compensation</a:t>
            </a:r>
          </a:p>
        </p:txBody>
      </p:sp>
      <p:sp>
        <p:nvSpPr>
          <p:cNvPr id="16" name="TextBox 15">
            <a:extLst>
              <a:ext uri="{FF2B5EF4-FFF2-40B4-BE49-F238E27FC236}">
                <a16:creationId xmlns:a16="http://schemas.microsoft.com/office/drawing/2014/main" id="{0D16E12C-3859-4EF8-851F-ED32D9B900DB}"/>
              </a:ext>
            </a:extLst>
          </p:cNvPr>
          <p:cNvSpPr txBox="1"/>
          <p:nvPr/>
        </p:nvSpPr>
        <p:spPr>
          <a:xfrm>
            <a:off x="8425532" y="1558644"/>
            <a:ext cx="1534642" cy="253916"/>
          </a:xfrm>
          <a:prstGeom prst="rect">
            <a:avLst/>
          </a:prstGeom>
          <a:solidFill>
            <a:schemeClr val="accent1"/>
          </a:solidFill>
          <a:ln>
            <a:noFill/>
          </a:ln>
        </p:spPr>
        <p:txBody>
          <a:bodyPr wrap="square" rtlCol="0">
            <a:spAutoFit/>
          </a:bodyPr>
          <a:lstStyle/>
          <a:p>
            <a:pPr algn="ctr"/>
            <a:r>
              <a:rPr lang="en-US" sz="1050" dirty="0">
                <a:solidFill>
                  <a:schemeClr val="bg1"/>
                </a:solidFill>
                <a:latin typeface="Roboto" panose="02000000000000000000" pitchFamily="2" charset="0"/>
                <a:ea typeface="Roboto" panose="02000000000000000000" pitchFamily="2" charset="0"/>
              </a:rPr>
              <a:t>2018 Key Stats</a:t>
            </a:r>
          </a:p>
        </p:txBody>
      </p:sp>
      <p:sp>
        <p:nvSpPr>
          <p:cNvPr id="17" name="TextBox 16">
            <a:extLst>
              <a:ext uri="{FF2B5EF4-FFF2-40B4-BE49-F238E27FC236}">
                <a16:creationId xmlns:a16="http://schemas.microsoft.com/office/drawing/2014/main" id="{AE5FE15D-1957-4299-8408-4A4D1A48EB32}"/>
              </a:ext>
            </a:extLst>
          </p:cNvPr>
          <p:cNvSpPr txBox="1"/>
          <p:nvPr/>
        </p:nvSpPr>
        <p:spPr>
          <a:xfrm>
            <a:off x="4143786" y="3876586"/>
            <a:ext cx="1553223" cy="253916"/>
          </a:xfrm>
          <a:prstGeom prst="rect">
            <a:avLst/>
          </a:prstGeom>
          <a:solidFill>
            <a:schemeClr val="accent1"/>
          </a:solidFill>
          <a:ln>
            <a:noFill/>
          </a:ln>
        </p:spPr>
        <p:txBody>
          <a:bodyPr wrap="square" rtlCol="0">
            <a:spAutoFit/>
          </a:bodyPr>
          <a:lstStyle/>
          <a:p>
            <a:pPr algn="ctr"/>
            <a:r>
              <a:rPr lang="en-US" sz="1050" dirty="0">
                <a:solidFill>
                  <a:schemeClr val="bg1"/>
                </a:solidFill>
                <a:latin typeface="Roboto" panose="02000000000000000000" pitchFamily="2" charset="0"/>
                <a:ea typeface="Roboto" panose="02000000000000000000" pitchFamily="2" charset="0"/>
              </a:rPr>
              <a:t>2018 Key Stats</a:t>
            </a:r>
          </a:p>
        </p:txBody>
      </p:sp>
      <p:sp>
        <p:nvSpPr>
          <p:cNvPr id="18" name="TextBox 17">
            <a:extLst>
              <a:ext uri="{FF2B5EF4-FFF2-40B4-BE49-F238E27FC236}">
                <a16:creationId xmlns:a16="http://schemas.microsoft.com/office/drawing/2014/main" id="{7073962A-6F44-408C-AF0B-AB8A2CC3E86A}"/>
              </a:ext>
            </a:extLst>
          </p:cNvPr>
          <p:cNvSpPr txBox="1"/>
          <p:nvPr/>
        </p:nvSpPr>
        <p:spPr>
          <a:xfrm>
            <a:off x="4139849" y="1558644"/>
            <a:ext cx="1534642" cy="253916"/>
          </a:xfrm>
          <a:prstGeom prst="rect">
            <a:avLst/>
          </a:prstGeom>
          <a:solidFill>
            <a:schemeClr val="accent1"/>
          </a:solidFill>
          <a:ln>
            <a:noFill/>
          </a:ln>
        </p:spPr>
        <p:txBody>
          <a:bodyPr wrap="square" rtlCol="0">
            <a:spAutoFit/>
          </a:bodyPr>
          <a:lstStyle/>
          <a:p>
            <a:pPr algn="ctr"/>
            <a:r>
              <a:rPr lang="en-US" sz="1050" dirty="0">
                <a:solidFill>
                  <a:schemeClr val="bg1"/>
                </a:solidFill>
                <a:latin typeface="Roboto" panose="02000000000000000000" pitchFamily="2" charset="0"/>
                <a:ea typeface="Roboto" panose="02000000000000000000" pitchFamily="2" charset="0"/>
              </a:rPr>
              <a:t>2018 Key Stats</a:t>
            </a:r>
          </a:p>
        </p:txBody>
      </p:sp>
      <p:sp>
        <p:nvSpPr>
          <p:cNvPr id="21" name="TextBox 20">
            <a:extLst>
              <a:ext uri="{FF2B5EF4-FFF2-40B4-BE49-F238E27FC236}">
                <a16:creationId xmlns:a16="http://schemas.microsoft.com/office/drawing/2014/main" id="{B3D36938-4A5E-4382-BC3F-4C19C1B1BD12}"/>
              </a:ext>
            </a:extLst>
          </p:cNvPr>
          <p:cNvSpPr txBox="1"/>
          <p:nvPr/>
        </p:nvSpPr>
        <p:spPr>
          <a:xfrm>
            <a:off x="4124998" y="1896496"/>
            <a:ext cx="1685733" cy="1096454"/>
          </a:xfrm>
          <a:prstGeom prst="rect">
            <a:avLst/>
          </a:prstGeom>
          <a:noFill/>
        </p:spPr>
        <p:txBody>
          <a:bodyPr wrap="square" rtlCol="0">
            <a:spAutoFit/>
          </a:bodyPr>
          <a:lstStyle/>
          <a:p>
            <a:r>
              <a:rPr lang="en-US" sz="825" dirty="0">
                <a:latin typeface="Roboto" panose="02000000000000000000" pitchFamily="2" charset="0"/>
                <a:ea typeface="Roboto" panose="02000000000000000000" pitchFamily="2" charset="0"/>
              </a:rPr>
              <a:t>Independent MDs’ </a:t>
            </a:r>
            <a:r>
              <a:rPr lang="en-US" sz="825" dirty="0" err="1">
                <a:latin typeface="Roboto" panose="02000000000000000000" pitchFamily="2" charset="0"/>
                <a:ea typeface="Roboto" panose="02000000000000000000" pitchFamily="2" charset="0"/>
              </a:rPr>
              <a:t>wRVUs</a:t>
            </a:r>
            <a:r>
              <a:rPr lang="en-US" sz="825" dirty="0">
                <a:latin typeface="Roboto" panose="02000000000000000000" pitchFamily="2" charset="0"/>
                <a:ea typeface="Roboto" panose="02000000000000000000" pitchFamily="2" charset="0"/>
              </a:rPr>
              <a:t> </a:t>
            </a:r>
          </a:p>
          <a:p>
            <a:endParaRPr lang="en-US" sz="825" dirty="0">
              <a:latin typeface="Roboto" panose="02000000000000000000" pitchFamily="2" charset="0"/>
              <a:ea typeface="Roboto" panose="02000000000000000000" pitchFamily="2" charset="0"/>
            </a:endParaRPr>
          </a:p>
          <a:p>
            <a:r>
              <a:rPr lang="en-US" sz="2400" b="1" dirty="0">
                <a:solidFill>
                  <a:schemeClr val="accent1"/>
                </a:solidFill>
                <a:latin typeface="Roboto" panose="02000000000000000000" pitchFamily="2" charset="0"/>
                <a:ea typeface="Roboto" panose="02000000000000000000" pitchFamily="2" charset="0"/>
              </a:rPr>
              <a:t>4.8%</a:t>
            </a:r>
          </a:p>
          <a:p>
            <a:endParaRPr lang="en-US" sz="825" dirty="0">
              <a:solidFill>
                <a:srgbClr val="00ACA0"/>
              </a:solidFill>
              <a:latin typeface="Roboto" panose="02000000000000000000" pitchFamily="2" charset="0"/>
              <a:ea typeface="Roboto" panose="02000000000000000000" pitchFamily="2" charset="0"/>
            </a:endParaRPr>
          </a:p>
          <a:p>
            <a:r>
              <a:rPr lang="en-US" sz="825" dirty="0">
                <a:latin typeface="Roboto" panose="02000000000000000000" pitchFamily="2" charset="0"/>
                <a:ea typeface="Roboto" panose="02000000000000000000" pitchFamily="2" charset="0"/>
              </a:rPr>
              <a:t>greater than employed</a:t>
            </a:r>
          </a:p>
          <a:p>
            <a:endParaRPr lang="en-US" sz="825" dirty="0">
              <a:latin typeface="Roboto" panose="02000000000000000000" pitchFamily="2" charset="0"/>
              <a:ea typeface="Roboto" panose="02000000000000000000" pitchFamily="2" charset="0"/>
            </a:endParaRPr>
          </a:p>
        </p:txBody>
      </p:sp>
      <p:sp>
        <p:nvSpPr>
          <p:cNvPr id="22" name="TextBox 21">
            <a:extLst>
              <a:ext uri="{FF2B5EF4-FFF2-40B4-BE49-F238E27FC236}">
                <a16:creationId xmlns:a16="http://schemas.microsoft.com/office/drawing/2014/main" id="{A00BD9C4-C0FF-4752-8B6C-6504BBE4EBF9}"/>
              </a:ext>
            </a:extLst>
          </p:cNvPr>
          <p:cNvSpPr txBox="1"/>
          <p:nvPr/>
        </p:nvSpPr>
        <p:spPr>
          <a:xfrm>
            <a:off x="8421275" y="1893655"/>
            <a:ext cx="1841096" cy="1223412"/>
          </a:xfrm>
          <a:prstGeom prst="rect">
            <a:avLst/>
          </a:prstGeom>
          <a:noFill/>
        </p:spPr>
        <p:txBody>
          <a:bodyPr wrap="square" rtlCol="0">
            <a:spAutoFit/>
          </a:bodyPr>
          <a:lstStyle/>
          <a:p>
            <a:r>
              <a:rPr lang="en-US" sz="825" dirty="0">
                <a:latin typeface="Roboto" panose="02000000000000000000" pitchFamily="2" charset="0"/>
                <a:ea typeface="Roboto" panose="02000000000000000000" pitchFamily="2" charset="0"/>
              </a:rPr>
              <a:t>Hospital employed physicians’ compensation</a:t>
            </a:r>
          </a:p>
          <a:p>
            <a:endParaRPr lang="en-US" sz="825" dirty="0">
              <a:latin typeface="Roboto" panose="02000000000000000000" pitchFamily="2" charset="0"/>
              <a:ea typeface="Roboto" panose="02000000000000000000" pitchFamily="2" charset="0"/>
            </a:endParaRPr>
          </a:p>
          <a:p>
            <a:r>
              <a:rPr lang="en-US" sz="2400" b="1" dirty="0">
                <a:solidFill>
                  <a:schemeClr val="accent1"/>
                </a:solidFill>
                <a:latin typeface="Roboto" panose="02000000000000000000" pitchFamily="2" charset="0"/>
                <a:ea typeface="Roboto" panose="02000000000000000000" pitchFamily="2" charset="0"/>
              </a:rPr>
              <a:t>11.3%</a:t>
            </a:r>
          </a:p>
          <a:p>
            <a:endParaRPr lang="en-US" sz="825" dirty="0">
              <a:solidFill>
                <a:srgbClr val="00ACA0"/>
              </a:solidFill>
              <a:latin typeface="Roboto" panose="02000000000000000000" pitchFamily="2" charset="0"/>
              <a:ea typeface="Roboto" panose="02000000000000000000" pitchFamily="2" charset="0"/>
            </a:endParaRPr>
          </a:p>
          <a:p>
            <a:r>
              <a:rPr lang="en-US" sz="825" dirty="0">
                <a:latin typeface="Roboto" panose="02000000000000000000" pitchFamily="2" charset="0"/>
                <a:ea typeface="Roboto" panose="02000000000000000000" pitchFamily="2" charset="0"/>
              </a:rPr>
              <a:t>higher than independent</a:t>
            </a:r>
          </a:p>
          <a:p>
            <a:endParaRPr lang="en-US" sz="825" dirty="0">
              <a:latin typeface="Roboto" panose="02000000000000000000" pitchFamily="2" charset="0"/>
              <a:ea typeface="Roboto" panose="02000000000000000000" pitchFamily="2" charset="0"/>
            </a:endParaRPr>
          </a:p>
        </p:txBody>
      </p:sp>
      <p:sp>
        <p:nvSpPr>
          <p:cNvPr id="23" name="TextBox 22">
            <a:extLst>
              <a:ext uri="{FF2B5EF4-FFF2-40B4-BE49-F238E27FC236}">
                <a16:creationId xmlns:a16="http://schemas.microsoft.com/office/drawing/2014/main" id="{CE94D6E7-E2DF-4178-9E81-5AF38105AB40}"/>
              </a:ext>
            </a:extLst>
          </p:cNvPr>
          <p:cNvSpPr txBox="1"/>
          <p:nvPr/>
        </p:nvSpPr>
        <p:spPr>
          <a:xfrm>
            <a:off x="4124148" y="4216825"/>
            <a:ext cx="1685733" cy="969496"/>
          </a:xfrm>
          <a:prstGeom prst="rect">
            <a:avLst/>
          </a:prstGeom>
          <a:noFill/>
        </p:spPr>
        <p:txBody>
          <a:bodyPr wrap="square" rtlCol="0">
            <a:spAutoFit/>
          </a:bodyPr>
          <a:lstStyle/>
          <a:p>
            <a:r>
              <a:rPr lang="en-US" sz="825" dirty="0">
                <a:latin typeface="Roboto" panose="02000000000000000000" pitchFamily="2" charset="0"/>
                <a:ea typeface="Roboto" panose="02000000000000000000" pitchFamily="2" charset="0"/>
              </a:rPr>
              <a:t>Hospital employed physicians</a:t>
            </a:r>
          </a:p>
          <a:p>
            <a:endParaRPr lang="en-US" sz="825" dirty="0">
              <a:latin typeface="Roboto" panose="02000000000000000000" pitchFamily="2" charset="0"/>
              <a:ea typeface="Roboto" panose="02000000000000000000" pitchFamily="2" charset="0"/>
            </a:endParaRPr>
          </a:p>
          <a:p>
            <a:r>
              <a:rPr lang="en-US" sz="2400" b="1" dirty="0">
                <a:solidFill>
                  <a:schemeClr val="accent1"/>
                </a:solidFill>
                <a:latin typeface="Roboto" panose="02000000000000000000" pitchFamily="2" charset="0"/>
                <a:ea typeface="Roboto" panose="02000000000000000000" pitchFamily="2" charset="0"/>
              </a:rPr>
              <a:t>16.6%</a:t>
            </a:r>
          </a:p>
          <a:p>
            <a:endParaRPr lang="en-US" sz="825" dirty="0">
              <a:latin typeface="Roboto" panose="02000000000000000000" pitchFamily="2" charset="0"/>
              <a:ea typeface="Roboto" panose="02000000000000000000" pitchFamily="2" charset="0"/>
            </a:endParaRPr>
          </a:p>
          <a:p>
            <a:r>
              <a:rPr lang="en-US" sz="825" dirty="0">
                <a:latin typeface="Roboto" panose="02000000000000000000" pitchFamily="2" charset="0"/>
                <a:ea typeface="Roboto" panose="02000000000000000000" pitchFamily="2" charset="0"/>
              </a:rPr>
              <a:t>higher comp/</a:t>
            </a:r>
            <a:r>
              <a:rPr lang="en-US" sz="825" dirty="0" err="1">
                <a:latin typeface="Roboto" panose="02000000000000000000" pitchFamily="2" charset="0"/>
                <a:ea typeface="Roboto" panose="02000000000000000000" pitchFamily="2" charset="0"/>
              </a:rPr>
              <a:t>wRVU</a:t>
            </a:r>
            <a:endParaRPr lang="en-US" sz="825" dirty="0">
              <a:latin typeface="Roboto" panose="02000000000000000000" pitchFamily="2" charset="0"/>
              <a:ea typeface="Roboto" panose="02000000000000000000" pitchFamily="2" charset="0"/>
            </a:endParaRPr>
          </a:p>
        </p:txBody>
      </p:sp>
      <p:sp>
        <p:nvSpPr>
          <p:cNvPr id="19" name="TextBox 18">
            <a:extLst>
              <a:ext uri="{FF2B5EF4-FFF2-40B4-BE49-F238E27FC236}">
                <a16:creationId xmlns:a16="http://schemas.microsoft.com/office/drawing/2014/main" id="{26662A4F-63FB-409D-BC4A-CAEFFD22540E}"/>
              </a:ext>
            </a:extLst>
          </p:cNvPr>
          <p:cNvSpPr txBox="1"/>
          <p:nvPr/>
        </p:nvSpPr>
        <p:spPr>
          <a:xfrm>
            <a:off x="5993496" y="3876586"/>
            <a:ext cx="2399425" cy="253916"/>
          </a:xfrm>
          <a:prstGeom prst="rect">
            <a:avLst/>
          </a:prstGeom>
          <a:solidFill>
            <a:schemeClr val="tx2"/>
          </a:solidFill>
          <a:ln>
            <a:noFill/>
          </a:ln>
        </p:spPr>
        <p:txBody>
          <a:bodyPr wrap="square" rtlCol="0">
            <a:spAutoFit/>
          </a:bodyPr>
          <a:lstStyle/>
          <a:p>
            <a:pPr algn="ctr"/>
            <a:r>
              <a:rPr lang="en-US" sz="1050" dirty="0">
                <a:solidFill>
                  <a:schemeClr val="bg1"/>
                </a:solidFill>
                <a:latin typeface="Roboto" panose="02000000000000000000" pitchFamily="2" charset="0"/>
                <a:ea typeface="Roboto" panose="02000000000000000000" pitchFamily="2" charset="0"/>
              </a:rPr>
              <a:t>Observations</a:t>
            </a:r>
          </a:p>
        </p:txBody>
      </p:sp>
    </p:spTree>
    <p:extLst>
      <p:ext uri="{BB962C8B-B14F-4D97-AF65-F5344CB8AC3E}">
        <p14:creationId xmlns:p14="http://schemas.microsoft.com/office/powerpoint/2010/main" val="217035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3457-B742-466E-858D-7D2A6B784DAA}"/>
              </a:ext>
            </a:extLst>
          </p:cNvPr>
          <p:cNvSpPr>
            <a:spLocks noGrp="1"/>
          </p:cNvSpPr>
          <p:nvPr>
            <p:ph type="title"/>
          </p:nvPr>
        </p:nvSpPr>
        <p:spPr>
          <a:xfrm>
            <a:off x="400920" y="321609"/>
            <a:ext cx="7886700" cy="628246"/>
          </a:xfrm>
        </p:spPr>
        <p:txBody>
          <a:bodyPr>
            <a:normAutofit/>
          </a:bodyPr>
          <a:lstStyle/>
          <a:p>
            <a:r>
              <a:rPr lang="en-US" b="0" dirty="0"/>
              <a:t>Future Considerations</a:t>
            </a:r>
          </a:p>
        </p:txBody>
      </p:sp>
      <p:sp>
        <p:nvSpPr>
          <p:cNvPr id="4" name="Text Placeholder 3">
            <a:extLst>
              <a:ext uri="{FF2B5EF4-FFF2-40B4-BE49-F238E27FC236}">
                <a16:creationId xmlns:a16="http://schemas.microsoft.com/office/drawing/2014/main" id="{199E1F36-2886-4DD1-8FB5-27F587E092A9}"/>
              </a:ext>
            </a:extLst>
          </p:cNvPr>
          <p:cNvSpPr>
            <a:spLocks noGrp="1"/>
          </p:cNvSpPr>
          <p:nvPr>
            <p:ph type="body" sz="quarter" idx="13"/>
          </p:nvPr>
        </p:nvSpPr>
        <p:spPr>
          <a:xfrm>
            <a:off x="400920" y="764421"/>
            <a:ext cx="7886700" cy="623888"/>
          </a:xfrm>
        </p:spPr>
        <p:txBody>
          <a:bodyPr>
            <a:normAutofit/>
          </a:bodyPr>
          <a:lstStyle/>
          <a:p>
            <a:r>
              <a:rPr lang="en-US" sz="1600" dirty="0">
                <a:solidFill>
                  <a:schemeClr val="accent1"/>
                </a:solidFill>
              </a:rPr>
              <a:t>Comparison of Compensation</a:t>
            </a:r>
          </a:p>
        </p:txBody>
      </p:sp>
      <p:sp>
        <p:nvSpPr>
          <p:cNvPr id="37" name="Slide Number Placeholder 2">
            <a:extLst>
              <a:ext uri="{FF2B5EF4-FFF2-40B4-BE49-F238E27FC236}">
                <a16:creationId xmlns:a16="http://schemas.microsoft.com/office/drawing/2014/main" id="{FDDE4AA4-03A9-45C3-AE4E-DE0EB0764303}"/>
              </a:ext>
            </a:extLst>
          </p:cNvPr>
          <p:cNvSpPr>
            <a:spLocks noGrp="1"/>
          </p:cNvSpPr>
          <p:nvPr>
            <p:ph type="sldNum" sz="quarter" idx="12"/>
          </p:nvPr>
        </p:nvSpPr>
        <p:spPr>
          <a:xfrm>
            <a:off x="11579979" y="6384344"/>
            <a:ext cx="592454" cy="365125"/>
          </a:xfrm>
        </p:spPr>
        <p:txBody>
          <a:bodyPr/>
          <a:lstStyle/>
          <a:p>
            <a:fld id="{40DE162B-0E44-C048-BE6A-63889ACF0A39}" type="slidenum">
              <a:rPr lang="en-US" smtClean="0"/>
              <a:t>39</a:t>
            </a:fld>
            <a:endParaRPr lang="en-US" dirty="0"/>
          </a:p>
        </p:txBody>
      </p:sp>
      <p:cxnSp>
        <p:nvCxnSpPr>
          <p:cNvPr id="6" name="Straight Connector 5">
            <a:extLst>
              <a:ext uri="{FF2B5EF4-FFF2-40B4-BE49-F238E27FC236}">
                <a16:creationId xmlns:a16="http://schemas.microsoft.com/office/drawing/2014/main" id="{F7DEDEF8-F0FD-424C-B719-B79D43715891}"/>
              </a:ext>
            </a:extLst>
          </p:cNvPr>
          <p:cNvCxnSpPr>
            <a:cxnSpLocks/>
          </p:cNvCxnSpPr>
          <p:nvPr/>
        </p:nvCxnSpPr>
        <p:spPr>
          <a:xfrm>
            <a:off x="2317014" y="2153742"/>
            <a:ext cx="0" cy="1967163"/>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E9398E1-3EF8-473D-A922-121C7D40EF57}"/>
              </a:ext>
            </a:extLst>
          </p:cNvPr>
          <p:cNvSpPr/>
          <p:nvPr/>
        </p:nvSpPr>
        <p:spPr>
          <a:xfrm>
            <a:off x="2908070" y="3137323"/>
            <a:ext cx="493000" cy="99260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3ADF4CCD-38C6-4156-A293-9A9AD465816E}"/>
              </a:ext>
            </a:extLst>
          </p:cNvPr>
          <p:cNvSpPr/>
          <p:nvPr/>
        </p:nvSpPr>
        <p:spPr>
          <a:xfrm>
            <a:off x="8123225" y="3498275"/>
            <a:ext cx="451181" cy="631655"/>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25583CC-3013-4EBD-BF31-2C4F61AA6A66}"/>
              </a:ext>
            </a:extLst>
          </p:cNvPr>
          <p:cNvSpPr/>
          <p:nvPr/>
        </p:nvSpPr>
        <p:spPr>
          <a:xfrm>
            <a:off x="4044517" y="2550787"/>
            <a:ext cx="492982" cy="1579142"/>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F458D093-3E6F-402B-8779-E8BC377FB0AC}"/>
              </a:ext>
            </a:extLst>
          </p:cNvPr>
          <p:cNvSpPr/>
          <p:nvPr/>
        </p:nvSpPr>
        <p:spPr>
          <a:xfrm>
            <a:off x="6986788" y="3137323"/>
            <a:ext cx="492989" cy="992606"/>
          </a:xfrm>
          <a:prstGeom prst="rect">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A094739-CBF9-498D-8BF0-9A53D0D41043}"/>
              </a:ext>
            </a:extLst>
          </p:cNvPr>
          <p:cNvSpPr/>
          <p:nvPr/>
        </p:nvSpPr>
        <p:spPr>
          <a:xfrm>
            <a:off x="8123224" y="3137323"/>
            <a:ext cx="451181" cy="360950"/>
          </a:xfrm>
          <a:prstGeom prst="rect">
            <a:avLst/>
          </a:prstGeom>
          <a:noFill/>
          <a:ln cmpd="sng">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7A581738-347D-44D0-8890-1DD49B8B6005}"/>
              </a:ext>
            </a:extLst>
          </p:cNvPr>
          <p:cNvSpPr txBox="1"/>
          <p:nvPr/>
        </p:nvSpPr>
        <p:spPr>
          <a:xfrm>
            <a:off x="8240009" y="3188624"/>
            <a:ext cx="175297" cy="300082"/>
          </a:xfrm>
          <a:prstGeom prst="rect">
            <a:avLst/>
          </a:prstGeom>
          <a:noFill/>
        </p:spPr>
        <p:txBody>
          <a:bodyPr wrap="square" rtlCol="0">
            <a:spAutoFit/>
          </a:bodyPr>
          <a:lstStyle/>
          <a:p>
            <a:r>
              <a:rPr lang="en-US" sz="1350" dirty="0"/>
              <a:t>?</a:t>
            </a:r>
          </a:p>
        </p:txBody>
      </p:sp>
      <p:cxnSp>
        <p:nvCxnSpPr>
          <p:cNvPr id="24" name="Straight Connector 23">
            <a:extLst>
              <a:ext uri="{FF2B5EF4-FFF2-40B4-BE49-F238E27FC236}">
                <a16:creationId xmlns:a16="http://schemas.microsoft.com/office/drawing/2014/main" id="{FF4AC93E-FB6F-4576-84F5-E1D3236B60AD}"/>
              </a:ext>
            </a:extLst>
          </p:cNvPr>
          <p:cNvCxnSpPr>
            <a:cxnSpLocks/>
          </p:cNvCxnSpPr>
          <p:nvPr/>
        </p:nvCxnSpPr>
        <p:spPr>
          <a:xfrm>
            <a:off x="6395721" y="2162767"/>
            <a:ext cx="0" cy="1967163"/>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F888407-3E27-44B2-BCF6-218B24FAD586}"/>
              </a:ext>
            </a:extLst>
          </p:cNvPr>
          <p:cNvCxnSpPr>
            <a:cxnSpLocks/>
          </p:cNvCxnSpPr>
          <p:nvPr/>
        </p:nvCxnSpPr>
        <p:spPr>
          <a:xfrm>
            <a:off x="6395721" y="4129929"/>
            <a:ext cx="315869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AB7F353-E21E-4ADB-9D0F-DB4C9E585A39}"/>
              </a:ext>
            </a:extLst>
          </p:cNvPr>
          <p:cNvCxnSpPr>
            <a:cxnSpLocks/>
          </p:cNvCxnSpPr>
          <p:nvPr/>
        </p:nvCxnSpPr>
        <p:spPr>
          <a:xfrm flipV="1">
            <a:off x="3403383" y="2487135"/>
            <a:ext cx="492608" cy="3791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0D34311-916B-4913-98B8-719ABE4FFB10}"/>
              </a:ext>
            </a:extLst>
          </p:cNvPr>
          <p:cNvSpPr txBox="1"/>
          <p:nvPr/>
        </p:nvSpPr>
        <p:spPr>
          <a:xfrm>
            <a:off x="2217755" y="4815840"/>
            <a:ext cx="3176335" cy="738664"/>
          </a:xfrm>
          <a:prstGeom prst="rect">
            <a:avLst/>
          </a:prstGeom>
          <a:noFill/>
        </p:spPr>
        <p:txBody>
          <a:bodyPr wrap="square" rtlCol="0">
            <a:spAutoFit/>
          </a:bodyPr>
          <a:lstStyle/>
          <a:p>
            <a:r>
              <a:rPr lang="en-US" sz="2100" dirty="0"/>
              <a:t>COMPENSATION </a:t>
            </a:r>
            <a:r>
              <a:rPr lang="en-US" sz="2100" b="1" u="sng" dirty="0"/>
              <a:t>INCREASE</a:t>
            </a:r>
          </a:p>
        </p:txBody>
      </p:sp>
      <p:sp>
        <p:nvSpPr>
          <p:cNvPr id="29" name="TextBox 28">
            <a:extLst>
              <a:ext uri="{FF2B5EF4-FFF2-40B4-BE49-F238E27FC236}">
                <a16:creationId xmlns:a16="http://schemas.microsoft.com/office/drawing/2014/main" id="{84A81B9B-92E2-49A8-B246-32CC36919480}"/>
              </a:ext>
            </a:extLst>
          </p:cNvPr>
          <p:cNvSpPr txBox="1"/>
          <p:nvPr/>
        </p:nvSpPr>
        <p:spPr>
          <a:xfrm>
            <a:off x="6323532" y="4815840"/>
            <a:ext cx="3176335" cy="738664"/>
          </a:xfrm>
          <a:prstGeom prst="rect">
            <a:avLst/>
          </a:prstGeom>
          <a:noFill/>
        </p:spPr>
        <p:txBody>
          <a:bodyPr wrap="square" rtlCol="0">
            <a:spAutoFit/>
          </a:bodyPr>
          <a:lstStyle/>
          <a:p>
            <a:r>
              <a:rPr lang="en-US" sz="2100" dirty="0"/>
              <a:t>COMPENSATION </a:t>
            </a:r>
            <a:r>
              <a:rPr lang="en-US" sz="2100" b="1" u="sng" dirty="0"/>
              <a:t>DECREASE</a:t>
            </a:r>
          </a:p>
        </p:txBody>
      </p:sp>
      <p:sp>
        <p:nvSpPr>
          <p:cNvPr id="32" name="TextBox 31">
            <a:extLst>
              <a:ext uri="{FF2B5EF4-FFF2-40B4-BE49-F238E27FC236}">
                <a16:creationId xmlns:a16="http://schemas.microsoft.com/office/drawing/2014/main" id="{4345A58D-7D82-466C-9386-7D53A16A55E1}"/>
              </a:ext>
            </a:extLst>
          </p:cNvPr>
          <p:cNvSpPr txBox="1"/>
          <p:nvPr/>
        </p:nvSpPr>
        <p:spPr>
          <a:xfrm>
            <a:off x="8575980" y="2695810"/>
            <a:ext cx="1161692" cy="715581"/>
          </a:xfrm>
          <a:prstGeom prst="rect">
            <a:avLst/>
          </a:prstGeom>
          <a:noFill/>
        </p:spPr>
        <p:txBody>
          <a:bodyPr wrap="square" rtlCol="0">
            <a:spAutoFit/>
          </a:bodyPr>
          <a:lstStyle/>
          <a:p>
            <a:r>
              <a:rPr lang="en-US" sz="1350" dirty="0"/>
              <a:t>Potential equity returns</a:t>
            </a:r>
          </a:p>
        </p:txBody>
      </p:sp>
      <p:sp>
        <p:nvSpPr>
          <p:cNvPr id="33" name="TextBox 32">
            <a:extLst>
              <a:ext uri="{FF2B5EF4-FFF2-40B4-BE49-F238E27FC236}">
                <a16:creationId xmlns:a16="http://schemas.microsoft.com/office/drawing/2014/main" id="{043A9488-E207-4554-A9B6-E186212E6403}"/>
              </a:ext>
            </a:extLst>
          </p:cNvPr>
          <p:cNvSpPr txBox="1"/>
          <p:nvPr/>
        </p:nvSpPr>
        <p:spPr>
          <a:xfrm>
            <a:off x="2686985" y="4205566"/>
            <a:ext cx="1499386" cy="300082"/>
          </a:xfrm>
          <a:prstGeom prst="rect">
            <a:avLst/>
          </a:prstGeom>
          <a:noFill/>
        </p:spPr>
        <p:txBody>
          <a:bodyPr wrap="square" rtlCol="0">
            <a:spAutoFit/>
          </a:bodyPr>
          <a:lstStyle/>
          <a:p>
            <a:r>
              <a:rPr lang="en-US" sz="1350" dirty="0"/>
              <a:t>Independent</a:t>
            </a:r>
          </a:p>
        </p:txBody>
      </p:sp>
      <p:sp>
        <p:nvSpPr>
          <p:cNvPr id="34" name="TextBox 33">
            <a:extLst>
              <a:ext uri="{FF2B5EF4-FFF2-40B4-BE49-F238E27FC236}">
                <a16:creationId xmlns:a16="http://schemas.microsoft.com/office/drawing/2014/main" id="{1A68356B-9667-430D-83C3-B9AFF481562D}"/>
              </a:ext>
            </a:extLst>
          </p:cNvPr>
          <p:cNvSpPr txBox="1"/>
          <p:nvPr/>
        </p:nvSpPr>
        <p:spPr>
          <a:xfrm>
            <a:off x="6709908" y="4205565"/>
            <a:ext cx="1486405" cy="300082"/>
          </a:xfrm>
          <a:prstGeom prst="rect">
            <a:avLst/>
          </a:prstGeom>
          <a:noFill/>
        </p:spPr>
        <p:txBody>
          <a:bodyPr wrap="square" rtlCol="0">
            <a:spAutoFit/>
          </a:bodyPr>
          <a:lstStyle/>
          <a:p>
            <a:r>
              <a:rPr lang="en-US" sz="1350" dirty="0"/>
              <a:t>Independent</a:t>
            </a:r>
          </a:p>
        </p:txBody>
      </p:sp>
      <p:sp>
        <p:nvSpPr>
          <p:cNvPr id="35" name="TextBox 34">
            <a:extLst>
              <a:ext uri="{FF2B5EF4-FFF2-40B4-BE49-F238E27FC236}">
                <a16:creationId xmlns:a16="http://schemas.microsoft.com/office/drawing/2014/main" id="{F5F8B857-F95D-4598-95C3-BDE2E503C680}"/>
              </a:ext>
            </a:extLst>
          </p:cNvPr>
          <p:cNvSpPr txBox="1"/>
          <p:nvPr/>
        </p:nvSpPr>
        <p:spPr>
          <a:xfrm>
            <a:off x="3680164" y="4186206"/>
            <a:ext cx="1221688" cy="507831"/>
          </a:xfrm>
          <a:prstGeom prst="rect">
            <a:avLst/>
          </a:prstGeom>
          <a:noFill/>
        </p:spPr>
        <p:txBody>
          <a:bodyPr wrap="square" rtlCol="0">
            <a:spAutoFit/>
          </a:bodyPr>
          <a:lstStyle/>
          <a:p>
            <a:pPr algn="ctr"/>
            <a:r>
              <a:rPr lang="en-US" sz="1350" dirty="0"/>
              <a:t>Hospital employed</a:t>
            </a:r>
          </a:p>
        </p:txBody>
      </p:sp>
      <p:sp>
        <p:nvSpPr>
          <p:cNvPr id="36" name="TextBox 35">
            <a:extLst>
              <a:ext uri="{FF2B5EF4-FFF2-40B4-BE49-F238E27FC236}">
                <a16:creationId xmlns:a16="http://schemas.microsoft.com/office/drawing/2014/main" id="{556E0ACF-D5FC-4302-9AB2-14E16BD2D921}"/>
              </a:ext>
            </a:extLst>
          </p:cNvPr>
          <p:cNvSpPr txBox="1"/>
          <p:nvPr/>
        </p:nvSpPr>
        <p:spPr>
          <a:xfrm>
            <a:off x="7894595" y="4165726"/>
            <a:ext cx="937742" cy="507831"/>
          </a:xfrm>
          <a:prstGeom prst="rect">
            <a:avLst/>
          </a:prstGeom>
          <a:noFill/>
        </p:spPr>
        <p:txBody>
          <a:bodyPr wrap="square" rtlCol="0">
            <a:spAutoFit/>
          </a:bodyPr>
          <a:lstStyle/>
          <a:p>
            <a:pPr algn="ctr"/>
            <a:r>
              <a:rPr lang="en-US" sz="1350" dirty="0"/>
              <a:t>Private equity</a:t>
            </a:r>
          </a:p>
        </p:txBody>
      </p:sp>
      <p:cxnSp>
        <p:nvCxnSpPr>
          <p:cNvPr id="39" name="Straight Connector 38">
            <a:extLst>
              <a:ext uri="{FF2B5EF4-FFF2-40B4-BE49-F238E27FC236}">
                <a16:creationId xmlns:a16="http://schemas.microsoft.com/office/drawing/2014/main" id="{CAE36DA0-C4AC-4F4D-A08D-5032AE9ED82A}"/>
              </a:ext>
            </a:extLst>
          </p:cNvPr>
          <p:cNvCxnSpPr>
            <a:cxnSpLocks/>
          </p:cNvCxnSpPr>
          <p:nvPr/>
        </p:nvCxnSpPr>
        <p:spPr>
          <a:xfrm>
            <a:off x="2317015" y="4120904"/>
            <a:ext cx="3104145"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58E4E37-E376-4A49-8FB2-E4BD3EC6652D}"/>
              </a:ext>
            </a:extLst>
          </p:cNvPr>
          <p:cNvCxnSpPr>
            <a:cxnSpLocks/>
          </p:cNvCxnSpPr>
          <p:nvPr/>
        </p:nvCxnSpPr>
        <p:spPr>
          <a:xfrm>
            <a:off x="7596562" y="3111240"/>
            <a:ext cx="378507" cy="2831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720206-D3EA-4A8A-9C52-457F157997AE}"/>
              </a:ext>
            </a:extLst>
          </p:cNvPr>
          <p:cNvSpPr txBox="1"/>
          <p:nvPr/>
        </p:nvSpPr>
        <p:spPr>
          <a:xfrm rot="16200000">
            <a:off x="5580189" y="2886785"/>
            <a:ext cx="1331705" cy="300082"/>
          </a:xfrm>
          <a:prstGeom prst="rect">
            <a:avLst/>
          </a:prstGeom>
          <a:noFill/>
        </p:spPr>
        <p:txBody>
          <a:bodyPr wrap="square" rtlCol="0">
            <a:spAutoFit/>
          </a:bodyPr>
          <a:lstStyle/>
          <a:p>
            <a:r>
              <a:rPr lang="en-US" sz="1350" dirty="0"/>
              <a:t>Compensation</a:t>
            </a:r>
          </a:p>
        </p:txBody>
      </p:sp>
      <p:sp>
        <p:nvSpPr>
          <p:cNvPr id="26" name="TextBox 25">
            <a:extLst>
              <a:ext uri="{FF2B5EF4-FFF2-40B4-BE49-F238E27FC236}">
                <a16:creationId xmlns:a16="http://schemas.microsoft.com/office/drawing/2014/main" id="{03CE5B96-AFA4-454C-AC31-C5DB9DB86358}"/>
              </a:ext>
            </a:extLst>
          </p:cNvPr>
          <p:cNvSpPr txBox="1"/>
          <p:nvPr/>
        </p:nvSpPr>
        <p:spPr>
          <a:xfrm rot="16200000">
            <a:off x="1512885" y="2886786"/>
            <a:ext cx="1331705" cy="300082"/>
          </a:xfrm>
          <a:prstGeom prst="rect">
            <a:avLst/>
          </a:prstGeom>
          <a:noFill/>
        </p:spPr>
        <p:txBody>
          <a:bodyPr wrap="square" rtlCol="0">
            <a:spAutoFit/>
          </a:bodyPr>
          <a:lstStyle/>
          <a:p>
            <a:r>
              <a:rPr lang="en-US" sz="1350" dirty="0"/>
              <a:t>Compensation</a:t>
            </a:r>
          </a:p>
        </p:txBody>
      </p:sp>
      <p:sp>
        <p:nvSpPr>
          <p:cNvPr id="5" name="TextBox 4">
            <a:extLst>
              <a:ext uri="{FF2B5EF4-FFF2-40B4-BE49-F238E27FC236}">
                <a16:creationId xmlns:a16="http://schemas.microsoft.com/office/drawing/2014/main" id="{3423421D-5D03-4F1A-917F-4E03CBAF044B}"/>
              </a:ext>
            </a:extLst>
          </p:cNvPr>
          <p:cNvSpPr txBox="1"/>
          <p:nvPr/>
        </p:nvSpPr>
        <p:spPr>
          <a:xfrm>
            <a:off x="3888618" y="2271579"/>
            <a:ext cx="1078055" cy="300082"/>
          </a:xfrm>
          <a:prstGeom prst="rect">
            <a:avLst/>
          </a:prstGeom>
          <a:noFill/>
        </p:spPr>
        <p:txBody>
          <a:bodyPr wrap="square" rtlCol="0">
            <a:spAutoFit/>
          </a:bodyPr>
          <a:lstStyle/>
          <a:p>
            <a:r>
              <a:rPr lang="en-US" sz="1350" dirty="0"/>
              <a:t>$672,771</a:t>
            </a:r>
          </a:p>
        </p:txBody>
      </p:sp>
      <p:sp>
        <p:nvSpPr>
          <p:cNvPr id="7" name="TextBox 6">
            <a:extLst>
              <a:ext uri="{FF2B5EF4-FFF2-40B4-BE49-F238E27FC236}">
                <a16:creationId xmlns:a16="http://schemas.microsoft.com/office/drawing/2014/main" id="{FBFED6D9-DADB-4FCA-A8A2-B941BD6224D0}"/>
              </a:ext>
            </a:extLst>
          </p:cNvPr>
          <p:cNvSpPr txBox="1"/>
          <p:nvPr/>
        </p:nvSpPr>
        <p:spPr>
          <a:xfrm>
            <a:off x="2785118" y="2867621"/>
            <a:ext cx="987606" cy="300082"/>
          </a:xfrm>
          <a:prstGeom prst="rect">
            <a:avLst/>
          </a:prstGeom>
          <a:noFill/>
        </p:spPr>
        <p:txBody>
          <a:bodyPr wrap="square" rtlCol="0">
            <a:spAutoFit/>
          </a:bodyPr>
          <a:lstStyle/>
          <a:p>
            <a:r>
              <a:rPr lang="en-US" sz="1350" dirty="0"/>
              <a:t>$604,422</a:t>
            </a:r>
          </a:p>
        </p:txBody>
      </p:sp>
      <p:sp>
        <p:nvSpPr>
          <p:cNvPr id="30" name="TextBox 29">
            <a:extLst>
              <a:ext uri="{FF2B5EF4-FFF2-40B4-BE49-F238E27FC236}">
                <a16:creationId xmlns:a16="http://schemas.microsoft.com/office/drawing/2014/main" id="{A3C9922A-B92D-4078-A28C-E5B693D76470}"/>
              </a:ext>
            </a:extLst>
          </p:cNvPr>
          <p:cNvSpPr txBox="1"/>
          <p:nvPr/>
        </p:nvSpPr>
        <p:spPr>
          <a:xfrm>
            <a:off x="6844593" y="2869651"/>
            <a:ext cx="980177" cy="300082"/>
          </a:xfrm>
          <a:prstGeom prst="rect">
            <a:avLst/>
          </a:prstGeom>
          <a:noFill/>
        </p:spPr>
        <p:txBody>
          <a:bodyPr wrap="square" rtlCol="0">
            <a:spAutoFit/>
          </a:bodyPr>
          <a:lstStyle/>
          <a:p>
            <a:r>
              <a:rPr lang="en-US" sz="1350" dirty="0"/>
              <a:t>$604,422</a:t>
            </a:r>
          </a:p>
        </p:txBody>
      </p:sp>
      <p:sp>
        <p:nvSpPr>
          <p:cNvPr id="31" name="TextBox 30">
            <a:extLst>
              <a:ext uri="{FF2B5EF4-FFF2-40B4-BE49-F238E27FC236}">
                <a16:creationId xmlns:a16="http://schemas.microsoft.com/office/drawing/2014/main" id="{C252C76B-F3BF-4AB9-B434-AC4169A80AEE}"/>
              </a:ext>
            </a:extLst>
          </p:cNvPr>
          <p:cNvSpPr txBox="1"/>
          <p:nvPr/>
        </p:nvSpPr>
        <p:spPr>
          <a:xfrm>
            <a:off x="8574405" y="3523513"/>
            <a:ext cx="1117967" cy="300082"/>
          </a:xfrm>
          <a:prstGeom prst="rect">
            <a:avLst/>
          </a:prstGeom>
          <a:noFill/>
        </p:spPr>
        <p:txBody>
          <a:bodyPr wrap="square" rtlCol="0">
            <a:spAutoFit/>
          </a:bodyPr>
          <a:lstStyle/>
          <a:p>
            <a:r>
              <a:rPr lang="en-US" sz="1350" dirty="0"/>
              <a:t>$483,538</a:t>
            </a:r>
          </a:p>
        </p:txBody>
      </p:sp>
      <p:sp>
        <p:nvSpPr>
          <p:cNvPr id="8" name="TextBox 7">
            <a:extLst>
              <a:ext uri="{FF2B5EF4-FFF2-40B4-BE49-F238E27FC236}">
                <a16:creationId xmlns:a16="http://schemas.microsoft.com/office/drawing/2014/main" id="{9A31B5EF-C69C-464D-9520-DDE364CC55DA}"/>
              </a:ext>
            </a:extLst>
          </p:cNvPr>
          <p:cNvSpPr txBox="1"/>
          <p:nvPr/>
        </p:nvSpPr>
        <p:spPr>
          <a:xfrm>
            <a:off x="3186252" y="2366781"/>
            <a:ext cx="729851" cy="276999"/>
          </a:xfrm>
          <a:prstGeom prst="rect">
            <a:avLst/>
          </a:prstGeom>
          <a:noFill/>
        </p:spPr>
        <p:txBody>
          <a:bodyPr wrap="square" rtlCol="0">
            <a:spAutoFit/>
          </a:bodyPr>
          <a:lstStyle/>
          <a:p>
            <a:r>
              <a:rPr lang="en-US" sz="1200" dirty="0"/>
              <a:t>11.3%</a:t>
            </a:r>
          </a:p>
        </p:txBody>
      </p:sp>
      <p:sp>
        <p:nvSpPr>
          <p:cNvPr id="9" name="TextBox 8">
            <a:extLst>
              <a:ext uri="{FF2B5EF4-FFF2-40B4-BE49-F238E27FC236}">
                <a16:creationId xmlns:a16="http://schemas.microsoft.com/office/drawing/2014/main" id="{D830D098-036E-4E8E-8454-767012314F33}"/>
              </a:ext>
            </a:extLst>
          </p:cNvPr>
          <p:cNvSpPr txBox="1"/>
          <p:nvPr/>
        </p:nvSpPr>
        <p:spPr>
          <a:xfrm>
            <a:off x="7605066" y="2928531"/>
            <a:ext cx="609774" cy="276999"/>
          </a:xfrm>
          <a:prstGeom prst="rect">
            <a:avLst/>
          </a:prstGeom>
          <a:noFill/>
        </p:spPr>
        <p:txBody>
          <a:bodyPr wrap="square" rtlCol="0">
            <a:spAutoFit/>
          </a:bodyPr>
          <a:lstStyle/>
          <a:p>
            <a:r>
              <a:rPr lang="en-US" sz="1200" dirty="0"/>
              <a:t>(20%)</a:t>
            </a:r>
          </a:p>
        </p:txBody>
      </p:sp>
    </p:spTree>
    <p:extLst>
      <p:ext uri="{BB962C8B-B14F-4D97-AF65-F5344CB8AC3E}">
        <p14:creationId xmlns:p14="http://schemas.microsoft.com/office/powerpoint/2010/main" val="130084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2181138" y="3929627"/>
            <a:ext cx="7886273" cy="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p:nvPr>
        </p:nvSpPr>
        <p:spPr>
          <a:xfrm>
            <a:off x="1501964" y="2984954"/>
            <a:ext cx="9188071" cy="888095"/>
          </a:xfrm>
        </p:spPr>
        <p:txBody>
          <a:bodyPr vert="horz" lIns="0" tIns="0" rIns="0" bIns="0" rtlCol="0" anchor="b" anchorCtr="0">
            <a:normAutofit fontScale="90000"/>
          </a:bodyPr>
          <a:lstStyle/>
          <a:p>
            <a:r>
              <a:rPr lang="en-US" dirty="0"/>
              <a:t>Overview of Physician Market</a:t>
            </a:r>
          </a:p>
        </p:txBody>
      </p:sp>
      <p:sp>
        <p:nvSpPr>
          <p:cNvPr id="2" name="Slide Number Placeholder 1">
            <a:extLst>
              <a:ext uri="{FF2B5EF4-FFF2-40B4-BE49-F238E27FC236}">
                <a16:creationId xmlns:a16="http://schemas.microsoft.com/office/drawing/2014/main" id="{49DD5182-04FE-450E-BBF9-A4C11E1462D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71449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3457-B742-466E-858D-7D2A6B784DAA}"/>
              </a:ext>
            </a:extLst>
          </p:cNvPr>
          <p:cNvSpPr>
            <a:spLocks noGrp="1"/>
          </p:cNvSpPr>
          <p:nvPr>
            <p:ph type="title"/>
          </p:nvPr>
        </p:nvSpPr>
        <p:spPr/>
        <p:txBody>
          <a:bodyPr vert="horz" lIns="0" tIns="0" rIns="0" bIns="0" rtlCol="0" anchor="t" anchorCtr="0">
            <a:normAutofit/>
          </a:bodyPr>
          <a:lstStyle/>
          <a:p>
            <a:r>
              <a:rPr lang="en-US" dirty="0"/>
              <a:t>Future Considerations</a:t>
            </a:r>
          </a:p>
        </p:txBody>
      </p:sp>
      <p:sp>
        <p:nvSpPr>
          <p:cNvPr id="4" name="Text Placeholder 3">
            <a:extLst>
              <a:ext uri="{FF2B5EF4-FFF2-40B4-BE49-F238E27FC236}">
                <a16:creationId xmlns:a16="http://schemas.microsoft.com/office/drawing/2014/main" id="{199E1F36-2886-4DD1-8FB5-27F587E092A9}"/>
              </a:ext>
            </a:extLst>
          </p:cNvPr>
          <p:cNvSpPr>
            <a:spLocks noGrp="1"/>
          </p:cNvSpPr>
          <p:nvPr>
            <p:ph type="body" sz="quarter" idx="13"/>
          </p:nvPr>
        </p:nvSpPr>
        <p:spPr>
          <a:xfrm>
            <a:off x="665559" y="1000998"/>
            <a:ext cx="2392781" cy="263045"/>
          </a:xfrm>
        </p:spPr>
        <p:txBody>
          <a:bodyPr>
            <a:normAutofit/>
          </a:bodyPr>
          <a:lstStyle/>
          <a:p>
            <a:r>
              <a:rPr lang="en-US" sz="1400" dirty="0">
                <a:solidFill>
                  <a:schemeClr val="accent1"/>
                </a:solidFill>
              </a:rPr>
              <a:t>Comparison of Compensation</a:t>
            </a:r>
          </a:p>
        </p:txBody>
      </p:sp>
      <p:cxnSp>
        <p:nvCxnSpPr>
          <p:cNvPr id="6" name="Straight Connector 5">
            <a:extLst>
              <a:ext uri="{FF2B5EF4-FFF2-40B4-BE49-F238E27FC236}">
                <a16:creationId xmlns:a16="http://schemas.microsoft.com/office/drawing/2014/main" id="{F7DEDEF8-F0FD-424C-B719-B79D43715891}"/>
              </a:ext>
            </a:extLst>
          </p:cNvPr>
          <p:cNvCxnSpPr>
            <a:cxnSpLocks/>
          </p:cNvCxnSpPr>
          <p:nvPr/>
        </p:nvCxnSpPr>
        <p:spPr>
          <a:xfrm flipH="1">
            <a:off x="1813829" y="2208826"/>
            <a:ext cx="10229" cy="2746704"/>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E9398E1-3EF8-473D-A922-121C7D40EF57}"/>
              </a:ext>
            </a:extLst>
          </p:cNvPr>
          <p:cNvSpPr/>
          <p:nvPr/>
        </p:nvSpPr>
        <p:spPr>
          <a:xfrm>
            <a:off x="2772104" y="3839159"/>
            <a:ext cx="666441" cy="11253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3ADF4CCD-38C6-4156-A293-9A9AD465816E}"/>
              </a:ext>
            </a:extLst>
          </p:cNvPr>
          <p:cNvSpPr/>
          <p:nvPr/>
        </p:nvSpPr>
        <p:spPr>
          <a:xfrm>
            <a:off x="5593769" y="4257626"/>
            <a:ext cx="666441" cy="716158"/>
          </a:xfrm>
          <a:prstGeom prst="rect">
            <a:avLst/>
          </a:prstGeom>
          <a:solidFill>
            <a:schemeClr val="tx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225583CC-3013-4EBD-BF31-2C4F61AA6A66}"/>
              </a:ext>
            </a:extLst>
          </p:cNvPr>
          <p:cNvSpPr/>
          <p:nvPr/>
        </p:nvSpPr>
        <p:spPr>
          <a:xfrm>
            <a:off x="4226426" y="3183383"/>
            <a:ext cx="666441" cy="1790399"/>
          </a:xfrm>
          <a:prstGeom prst="rect">
            <a:avLst/>
          </a:prstGeom>
          <a:solidFill>
            <a:schemeClr val="tx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FA094739-CBF9-498D-8BF0-9A53D0D41043}"/>
              </a:ext>
            </a:extLst>
          </p:cNvPr>
          <p:cNvSpPr/>
          <p:nvPr/>
        </p:nvSpPr>
        <p:spPr>
          <a:xfrm>
            <a:off x="5584244" y="2583092"/>
            <a:ext cx="666441" cy="1749607"/>
          </a:xfrm>
          <a:prstGeom prst="rect">
            <a:avLst/>
          </a:prstGeom>
          <a:noFill/>
          <a:ln cmpd="sng">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7A581738-347D-44D0-8890-1DD49B8B6005}"/>
              </a:ext>
            </a:extLst>
          </p:cNvPr>
          <p:cNvSpPr txBox="1"/>
          <p:nvPr/>
        </p:nvSpPr>
        <p:spPr>
          <a:xfrm>
            <a:off x="5787873" y="3445989"/>
            <a:ext cx="199080" cy="300082"/>
          </a:xfrm>
          <a:prstGeom prst="rect">
            <a:avLst/>
          </a:prstGeom>
          <a:noFill/>
        </p:spPr>
        <p:txBody>
          <a:bodyPr wrap="square" rtlCol="0">
            <a:spAutoFit/>
          </a:bodyPr>
          <a:lstStyle/>
          <a:p>
            <a:r>
              <a:rPr lang="en-US" sz="1350" dirty="0"/>
              <a:t>?</a:t>
            </a:r>
          </a:p>
        </p:txBody>
      </p:sp>
      <p:cxnSp>
        <p:nvCxnSpPr>
          <p:cNvPr id="27" name="Straight Arrow Connector 26">
            <a:extLst>
              <a:ext uri="{FF2B5EF4-FFF2-40B4-BE49-F238E27FC236}">
                <a16:creationId xmlns:a16="http://schemas.microsoft.com/office/drawing/2014/main" id="{AAB7F353-E21E-4ADB-9D0F-DB4C9E585A39}"/>
              </a:ext>
            </a:extLst>
          </p:cNvPr>
          <p:cNvCxnSpPr>
            <a:cxnSpLocks/>
          </p:cNvCxnSpPr>
          <p:nvPr/>
        </p:nvCxnSpPr>
        <p:spPr>
          <a:xfrm flipV="1">
            <a:off x="3001963" y="2274171"/>
            <a:ext cx="2885450" cy="14208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345A58D-7D82-466C-9386-7D53A16A55E1}"/>
              </a:ext>
            </a:extLst>
          </p:cNvPr>
          <p:cNvSpPr txBox="1"/>
          <p:nvPr/>
        </p:nvSpPr>
        <p:spPr>
          <a:xfrm>
            <a:off x="6370666" y="3630214"/>
            <a:ext cx="1319299" cy="1015663"/>
          </a:xfrm>
          <a:prstGeom prst="rect">
            <a:avLst/>
          </a:prstGeom>
          <a:noFill/>
        </p:spPr>
        <p:txBody>
          <a:bodyPr wrap="square" rtlCol="0">
            <a:spAutoFit/>
          </a:bodyPr>
          <a:lstStyle/>
          <a:p>
            <a:r>
              <a:rPr lang="en-US" sz="1500" dirty="0"/>
              <a:t>Potential equity returns &amp; earnings repair</a:t>
            </a:r>
          </a:p>
        </p:txBody>
      </p:sp>
      <p:sp>
        <p:nvSpPr>
          <p:cNvPr id="33" name="TextBox 32">
            <a:extLst>
              <a:ext uri="{FF2B5EF4-FFF2-40B4-BE49-F238E27FC236}">
                <a16:creationId xmlns:a16="http://schemas.microsoft.com/office/drawing/2014/main" id="{043A9488-E207-4554-A9B6-E186212E6403}"/>
              </a:ext>
            </a:extLst>
          </p:cNvPr>
          <p:cNvSpPr txBox="1"/>
          <p:nvPr/>
        </p:nvSpPr>
        <p:spPr>
          <a:xfrm>
            <a:off x="2488434" y="5003379"/>
            <a:ext cx="1319919" cy="323165"/>
          </a:xfrm>
          <a:prstGeom prst="rect">
            <a:avLst/>
          </a:prstGeom>
          <a:noFill/>
        </p:spPr>
        <p:txBody>
          <a:bodyPr wrap="square" rtlCol="0">
            <a:spAutoFit/>
          </a:bodyPr>
          <a:lstStyle/>
          <a:p>
            <a:r>
              <a:rPr lang="en-US" sz="1500" dirty="0"/>
              <a:t>Independent</a:t>
            </a:r>
          </a:p>
        </p:txBody>
      </p:sp>
      <p:sp>
        <p:nvSpPr>
          <p:cNvPr id="35" name="TextBox 34">
            <a:extLst>
              <a:ext uri="{FF2B5EF4-FFF2-40B4-BE49-F238E27FC236}">
                <a16:creationId xmlns:a16="http://schemas.microsoft.com/office/drawing/2014/main" id="{F5F8B857-F95D-4598-95C3-BDE2E503C680}"/>
              </a:ext>
            </a:extLst>
          </p:cNvPr>
          <p:cNvSpPr txBox="1"/>
          <p:nvPr/>
        </p:nvSpPr>
        <p:spPr>
          <a:xfrm>
            <a:off x="4131904" y="4986851"/>
            <a:ext cx="1050465" cy="553998"/>
          </a:xfrm>
          <a:prstGeom prst="rect">
            <a:avLst/>
          </a:prstGeom>
          <a:noFill/>
        </p:spPr>
        <p:txBody>
          <a:bodyPr wrap="square" rtlCol="0">
            <a:spAutoFit/>
          </a:bodyPr>
          <a:lstStyle/>
          <a:p>
            <a:r>
              <a:rPr lang="en-US" sz="1500" dirty="0"/>
              <a:t>Hospital</a:t>
            </a:r>
            <a:r>
              <a:rPr lang="en-US" sz="1350" dirty="0"/>
              <a:t> </a:t>
            </a:r>
            <a:r>
              <a:rPr lang="en-US" sz="1500" dirty="0"/>
              <a:t>employed</a:t>
            </a:r>
            <a:endParaRPr lang="en-US" sz="1350" dirty="0"/>
          </a:p>
        </p:txBody>
      </p:sp>
      <p:sp>
        <p:nvSpPr>
          <p:cNvPr id="36" name="TextBox 35">
            <a:extLst>
              <a:ext uri="{FF2B5EF4-FFF2-40B4-BE49-F238E27FC236}">
                <a16:creationId xmlns:a16="http://schemas.microsoft.com/office/drawing/2014/main" id="{556E0ACF-D5FC-4302-9AB2-14E16BD2D921}"/>
              </a:ext>
            </a:extLst>
          </p:cNvPr>
          <p:cNvSpPr txBox="1"/>
          <p:nvPr/>
        </p:nvSpPr>
        <p:spPr>
          <a:xfrm>
            <a:off x="5649425" y="4986851"/>
            <a:ext cx="893150" cy="553998"/>
          </a:xfrm>
          <a:prstGeom prst="rect">
            <a:avLst/>
          </a:prstGeom>
          <a:noFill/>
        </p:spPr>
        <p:txBody>
          <a:bodyPr wrap="square" rtlCol="0">
            <a:spAutoFit/>
          </a:bodyPr>
          <a:lstStyle/>
          <a:p>
            <a:r>
              <a:rPr lang="en-US" sz="1500" dirty="0"/>
              <a:t>Private equity</a:t>
            </a:r>
          </a:p>
        </p:txBody>
      </p:sp>
      <p:cxnSp>
        <p:nvCxnSpPr>
          <p:cNvPr id="39" name="Straight Connector 38">
            <a:extLst>
              <a:ext uri="{FF2B5EF4-FFF2-40B4-BE49-F238E27FC236}">
                <a16:creationId xmlns:a16="http://schemas.microsoft.com/office/drawing/2014/main" id="{CAE36DA0-C4AC-4F4D-A08D-5032AE9ED82A}"/>
              </a:ext>
            </a:extLst>
          </p:cNvPr>
          <p:cNvCxnSpPr>
            <a:cxnSpLocks/>
          </p:cNvCxnSpPr>
          <p:nvPr/>
        </p:nvCxnSpPr>
        <p:spPr>
          <a:xfrm flipV="1">
            <a:off x="1813827" y="4955530"/>
            <a:ext cx="5876138" cy="923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9F523FB-8E97-4683-921D-C668F88A6897}"/>
              </a:ext>
            </a:extLst>
          </p:cNvPr>
          <p:cNvSpPr txBox="1"/>
          <p:nvPr/>
        </p:nvSpPr>
        <p:spPr>
          <a:xfrm rot="16200000">
            <a:off x="918176" y="3215249"/>
            <a:ext cx="1509860" cy="323165"/>
          </a:xfrm>
          <a:prstGeom prst="rect">
            <a:avLst/>
          </a:prstGeom>
          <a:noFill/>
        </p:spPr>
        <p:txBody>
          <a:bodyPr wrap="square" rtlCol="0">
            <a:spAutoFit/>
          </a:bodyPr>
          <a:lstStyle/>
          <a:p>
            <a:r>
              <a:rPr lang="en-US" sz="1500" dirty="0"/>
              <a:t>Compensation</a:t>
            </a:r>
          </a:p>
        </p:txBody>
      </p:sp>
    </p:spTree>
    <p:extLst>
      <p:ext uri="{BB962C8B-B14F-4D97-AF65-F5344CB8AC3E}">
        <p14:creationId xmlns:p14="http://schemas.microsoft.com/office/powerpoint/2010/main" val="3459340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9453933-2348-40BE-B0DA-424D7D8BA6DB}"/>
              </a:ext>
            </a:extLst>
          </p:cNvPr>
          <p:cNvGrpSpPr/>
          <p:nvPr/>
        </p:nvGrpSpPr>
        <p:grpSpPr>
          <a:xfrm>
            <a:off x="1179742" y="2423849"/>
            <a:ext cx="6518014" cy="3734355"/>
            <a:chOff x="2131276" y="1299049"/>
            <a:chExt cx="5627539" cy="3372591"/>
          </a:xfrm>
        </p:grpSpPr>
        <p:pic>
          <p:nvPicPr>
            <p:cNvPr id="6" name="Picture 5">
              <a:extLst>
                <a:ext uri="{FF2B5EF4-FFF2-40B4-BE49-F238E27FC236}">
                  <a16:creationId xmlns:a16="http://schemas.microsoft.com/office/drawing/2014/main" id="{034D0F92-159C-4562-BD5A-F0D4DD4E1A93}"/>
                </a:ext>
              </a:extLst>
            </p:cNvPr>
            <p:cNvPicPr>
              <a:picLocks noChangeAspect="1"/>
            </p:cNvPicPr>
            <p:nvPr/>
          </p:nvPicPr>
          <p:blipFill>
            <a:blip r:embed="rId2"/>
            <a:stretch>
              <a:fillRect/>
            </a:stretch>
          </p:blipFill>
          <p:spPr>
            <a:xfrm>
              <a:off x="2131276" y="1299049"/>
              <a:ext cx="5627539" cy="3372591"/>
            </a:xfrm>
            <a:prstGeom prst="rect">
              <a:avLst/>
            </a:prstGeom>
          </p:spPr>
        </p:pic>
        <p:grpSp>
          <p:nvGrpSpPr>
            <p:cNvPr id="32" name="Group 31">
              <a:extLst>
                <a:ext uri="{FF2B5EF4-FFF2-40B4-BE49-F238E27FC236}">
                  <a16:creationId xmlns:a16="http://schemas.microsoft.com/office/drawing/2014/main" id="{939B3CF1-5D2E-4DA9-B11B-1D0F8B915E89}"/>
                </a:ext>
              </a:extLst>
            </p:cNvPr>
            <p:cNvGrpSpPr/>
            <p:nvPr/>
          </p:nvGrpSpPr>
          <p:grpSpPr>
            <a:xfrm>
              <a:off x="3100038" y="1742390"/>
              <a:ext cx="3995730" cy="1686610"/>
              <a:chOff x="3100038" y="1742390"/>
              <a:chExt cx="3995730" cy="1686610"/>
            </a:xfrm>
          </p:grpSpPr>
          <p:cxnSp>
            <p:nvCxnSpPr>
              <p:cNvPr id="8" name="Straight Connector 7">
                <a:extLst>
                  <a:ext uri="{FF2B5EF4-FFF2-40B4-BE49-F238E27FC236}">
                    <a16:creationId xmlns:a16="http://schemas.microsoft.com/office/drawing/2014/main" id="{B549343A-F9CA-4451-AEF8-7EF2C466988D}"/>
                  </a:ext>
                </a:extLst>
              </p:cNvPr>
              <p:cNvCxnSpPr>
                <a:cxnSpLocks/>
              </p:cNvCxnSpPr>
              <p:nvPr/>
            </p:nvCxnSpPr>
            <p:spPr>
              <a:xfrm flipV="1">
                <a:off x="3100038" y="2985344"/>
                <a:ext cx="847493" cy="44365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20AAF4-07DA-4E2B-A45C-9B3DCC30470D}"/>
                  </a:ext>
                </a:extLst>
              </p:cNvPr>
              <p:cNvCxnSpPr>
                <a:cxnSpLocks/>
              </p:cNvCxnSpPr>
              <p:nvPr/>
            </p:nvCxnSpPr>
            <p:spPr>
              <a:xfrm flipV="1">
                <a:off x="6248275" y="1859481"/>
                <a:ext cx="847493" cy="9943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5F41129-CA7A-45A1-8DB7-5DAE50BD61FB}"/>
                  </a:ext>
                </a:extLst>
              </p:cNvPr>
              <p:cNvSpPr txBox="1"/>
              <p:nvPr/>
            </p:nvSpPr>
            <p:spPr>
              <a:xfrm>
                <a:off x="3100038" y="2587083"/>
                <a:ext cx="847493" cy="254348"/>
              </a:xfrm>
              <a:prstGeom prst="rect">
                <a:avLst/>
              </a:prstGeom>
              <a:noFill/>
            </p:spPr>
            <p:txBody>
              <a:bodyPr wrap="square" rtlCol="0">
                <a:spAutoFit/>
              </a:bodyPr>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CAGR: 31%</a:t>
                </a:r>
              </a:p>
            </p:txBody>
          </p:sp>
          <p:sp>
            <p:nvSpPr>
              <p:cNvPr id="24" name="TextBox 23">
                <a:extLst>
                  <a:ext uri="{FF2B5EF4-FFF2-40B4-BE49-F238E27FC236}">
                    <a16:creationId xmlns:a16="http://schemas.microsoft.com/office/drawing/2014/main" id="{22B6D1FD-2330-4C89-87B5-EFCD7D545AF1}"/>
                  </a:ext>
                </a:extLst>
              </p:cNvPr>
              <p:cNvSpPr txBox="1"/>
              <p:nvPr/>
            </p:nvSpPr>
            <p:spPr>
              <a:xfrm>
                <a:off x="4343860" y="2127995"/>
                <a:ext cx="847493" cy="254348"/>
              </a:xfrm>
              <a:prstGeom prst="rect">
                <a:avLst/>
              </a:prstGeom>
              <a:noFill/>
            </p:spPr>
            <p:txBody>
              <a:bodyPr wrap="square" rtlCol="0">
                <a:spAutoFit/>
              </a:bodyPr>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CAGR: 31%</a:t>
                </a:r>
              </a:p>
            </p:txBody>
          </p:sp>
          <p:sp>
            <p:nvSpPr>
              <p:cNvPr id="25" name="TextBox 24">
                <a:extLst>
                  <a:ext uri="{FF2B5EF4-FFF2-40B4-BE49-F238E27FC236}">
                    <a16:creationId xmlns:a16="http://schemas.microsoft.com/office/drawing/2014/main" id="{8ED3C19F-A6D9-4282-888C-9D466F2C3411}"/>
                  </a:ext>
                </a:extLst>
              </p:cNvPr>
              <p:cNvSpPr txBox="1"/>
              <p:nvPr/>
            </p:nvSpPr>
            <p:spPr>
              <a:xfrm>
                <a:off x="5963978" y="1742390"/>
                <a:ext cx="847493" cy="254348"/>
              </a:xfrm>
              <a:prstGeom prst="rect">
                <a:avLst/>
              </a:prstGeom>
              <a:noFill/>
            </p:spPr>
            <p:txBody>
              <a:bodyPr wrap="square" rtlCol="0">
                <a:spAutoFit/>
              </a:bodyPr>
              <a:lstStyle/>
              <a:p>
                <a:pPr algn="ctr"/>
                <a:r>
                  <a:rPr lang="en-US" sz="1100" b="1" dirty="0">
                    <a:solidFill>
                      <a:schemeClr val="bg1">
                        <a:lumMod val="50000"/>
                      </a:schemeClr>
                    </a:solidFill>
                    <a:latin typeface="Calibri" panose="020F0502020204030204" pitchFamily="34" charset="0"/>
                    <a:cs typeface="Calibri" panose="020F0502020204030204" pitchFamily="34" charset="0"/>
                  </a:rPr>
                  <a:t>CAGR: 27%</a:t>
                </a:r>
              </a:p>
            </p:txBody>
          </p:sp>
          <p:cxnSp>
            <p:nvCxnSpPr>
              <p:cNvPr id="9" name="Straight Connector 8">
                <a:extLst>
                  <a:ext uri="{FF2B5EF4-FFF2-40B4-BE49-F238E27FC236}">
                    <a16:creationId xmlns:a16="http://schemas.microsoft.com/office/drawing/2014/main" id="{D322AB56-B4E0-4603-AF87-46F19B31812D}"/>
                  </a:ext>
                </a:extLst>
              </p:cNvPr>
              <p:cNvCxnSpPr>
                <a:cxnSpLocks/>
              </p:cNvCxnSpPr>
              <p:nvPr/>
            </p:nvCxnSpPr>
            <p:spPr>
              <a:xfrm flipV="1">
                <a:off x="4685307" y="2299818"/>
                <a:ext cx="847493" cy="8139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5" name="Title 4">
            <a:extLst>
              <a:ext uri="{FF2B5EF4-FFF2-40B4-BE49-F238E27FC236}">
                <a16:creationId xmlns:a16="http://schemas.microsoft.com/office/drawing/2014/main" id="{D36F2151-D98A-42C7-BCC4-812A01F955C3}"/>
              </a:ext>
            </a:extLst>
          </p:cNvPr>
          <p:cNvSpPr>
            <a:spLocks noGrp="1"/>
          </p:cNvSpPr>
          <p:nvPr>
            <p:ph type="title"/>
          </p:nvPr>
        </p:nvSpPr>
        <p:spPr/>
        <p:txBody>
          <a:bodyPr/>
          <a:lstStyle/>
          <a:p>
            <a:r>
              <a:rPr lang="en-US" dirty="0"/>
              <a:t>Hospital Physician Losses</a:t>
            </a:r>
          </a:p>
        </p:txBody>
      </p:sp>
      <p:sp>
        <p:nvSpPr>
          <p:cNvPr id="2" name="Slide Number Placeholder 1">
            <a:extLst>
              <a:ext uri="{FF2B5EF4-FFF2-40B4-BE49-F238E27FC236}">
                <a16:creationId xmlns:a16="http://schemas.microsoft.com/office/drawing/2014/main" id="{3FB21493-E657-4E50-B0F8-141C5C5ACC1C}"/>
              </a:ext>
            </a:extLst>
          </p:cNvPr>
          <p:cNvSpPr>
            <a:spLocks noGrp="1"/>
          </p:cNvSpPr>
          <p:nvPr>
            <p:ph type="sldNum" sz="quarter" idx="4294967295"/>
          </p:nvPr>
        </p:nvSpPr>
        <p:spPr/>
        <p:txBody>
          <a:bodyPr/>
          <a:lstStyle/>
          <a:p>
            <a:endParaRPr lang="en-US" dirty="0"/>
          </a:p>
        </p:txBody>
      </p:sp>
      <p:sp>
        <p:nvSpPr>
          <p:cNvPr id="37" name="Rectangle 36">
            <a:extLst>
              <a:ext uri="{FF2B5EF4-FFF2-40B4-BE49-F238E27FC236}">
                <a16:creationId xmlns:a16="http://schemas.microsoft.com/office/drawing/2014/main" id="{6746BDA6-555A-4F66-BE00-05B13D6C1BCB}"/>
              </a:ext>
            </a:extLst>
          </p:cNvPr>
          <p:cNvSpPr/>
          <p:nvPr/>
        </p:nvSpPr>
        <p:spPr>
          <a:xfrm>
            <a:off x="9393442" y="2256068"/>
            <a:ext cx="2424384" cy="3621953"/>
          </a:xfrm>
          <a:prstGeom prst="rect">
            <a:avLst/>
          </a:prstGeom>
          <a:solidFill>
            <a:schemeClr val="bg1">
              <a:lumMod val="9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776" indent="-263776">
              <a:spcAft>
                <a:spcPts val="554"/>
              </a:spcAft>
              <a:buFont typeface="Wingdings" panose="05000000000000000000" pitchFamily="2" charset="2"/>
              <a:buChar char="q"/>
            </a:pPr>
            <a:r>
              <a:rPr lang="en-US" sz="1600" b="1" dirty="0">
                <a:solidFill>
                  <a:schemeClr val="accent5"/>
                </a:solidFill>
                <a:latin typeface="Calibri" panose="020F0502020204030204" pitchFamily="34" charset="0"/>
                <a:cs typeface="Calibri" panose="020F0502020204030204" pitchFamily="34" charset="0"/>
              </a:rPr>
              <a:t>$171,000 </a:t>
            </a:r>
            <a:r>
              <a:rPr lang="en-US" sz="1600" dirty="0">
                <a:solidFill>
                  <a:schemeClr val="bg1">
                    <a:lumMod val="50000"/>
                  </a:schemeClr>
                </a:solidFill>
                <a:latin typeface="Calibri" panose="020F0502020204030204" pitchFamily="34" charset="0"/>
                <a:cs typeface="Calibri" panose="020F0502020204030204" pitchFamily="34" charset="0"/>
              </a:rPr>
              <a:t>median loss per Primary Care Physician </a:t>
            </a:r>
            <a:endParaRPr lang="en-US" sz="1662" dirty="0">
              <a:solidFill>
                <a:schemeClr val="bg1">
                  <a:lumMod val="50000"/>
                </a:schemeClr>
              </a:solidFill>
              <a:latin typeface="Calibri" panose="020F0502020204030204" pitchFamily="34" charset="0"/>
              <a:cs typeface="Calibri" panose="020F0502020204030204" pitchFamily="34" charset="0"/>
            </a:endParaRPr>
          </a:p>
          <a:p>
            <a:pPr marL="263776" indent="-263776">
              <a:spcAft>
                <a:spcPts val="554"/>
              </a:spcAft>
              <a:buFont typeface="Wingdings" panose="05000000000000000000" pitchFamily="2" charset="2"/>
              <a:buChar char="q"/>
            </a:pPr>
            <a:r>
              <a:rPr lang="en-US" sz="1600" b="1" dirty="0">
                <a:solidFill>
                  <a:schemeClr val="accent5"/>
                </a:solidFill>
                <a:latin typeface="Calibri" panose="020F0502020204030204" pitchFamily="34" charset="0"/>
                <a:cs typeface="Calibri" panose="020F0502020204030204" pitchFamily="34" charset="0"/>
              </a:rPr>
              <a:t>$309,000 </a:t>
            </a:r>
            <a:r>
              <a:rPr lang="en-US" sz="1600" dirty="0">
                <a:solidFill>
                  <a:schemeClr val="bg1">
                    <a:lumMod val="50000"/>
                  </a:schemeClr>
                </a:solidFill>
                <a:latin typeface="Calibri" panose="020F0502020204030204" pitchFamily="34" charset="0"/>
                <a:cs typeface="Calibri" panose="020F0502020204030204" pitchFamily="34" charset="0"/>
              </a:rPr>
              <a:t>median loss per Nonsurgical Specialty Physician </a:t>
            </a:r>
            <a:endParaRPr lang="en-US" sz="1662" dirty="0">
              <a:solidFill>
                <a:schemeClr val="bg1">
                  <a:lumMod val="50000"/>
                </a:schemeClr>
              </a:solidFill>
              <a:latin typeface="Calibri" panose="020F0502020204030204" pitchFamily="34" charset="0"/>
              <a:cs typeface="Calibri" panose="020F0502020204030204" pitchFamily="34" charset="0"/>
            </a:endParaRPr>
          </a:p>
          <a:p>
            <a:pPr marL="263776" indent="-263776">
              <a:spcAft>
                <a:spcPts val="554"/>
              </a:spcAft>
              <a:buFont typeface="Wingdings" panose="05000000000000000000" pitchFamily="2" charset="2"/>
              <a:buChar char="q"/>
            </a:pPr>
            <a:r>
              <a:rPr lang="en-US" sz="1600" b="1" dirty="0">
                <a:solidFill>
                  <a:schemeClr val="accent5"/>
                </a:solidFill>
                <a:latin typeface="Calibri" panose="020F0502020204030204" pitchFamily="34" charset="0"/>
                <a:cs typeface="Calibri" panose="020F0502020204030204" pitchFamily="34" charset="0"/>
              </a:rPr>
              <a:t>$396,000</a:t>
            </a:r>
            <a:r>
              <a:rPr lang="en-US" dirty="0">
                <a:solidFill>
                  <a:schemeClr val="accent5"/>
                </a:solidFill>
                <a:latin typeface="Calibri" panose="020F0502020204030204" pitchFamily="34" charset="0"/>
                <a:cs typeface="Calibri" panose="020F0502020204030204" pitchFamily="34" charset="0"/>
              </a:rPr>
              <a:t> </a:t>
            </a:r>
            <a:r>
              <a:rPr lang="en-US" sz="1600" dirty="0">
                <a:solidFill>
                  <a:schemeClr val="bg1">
                    <a:lumMod val="50000"/>
                  </a:schemeClr>
                </a:solidFill>
                <a:latin typeface="Calibri" panose="020F0502020204030204" pitchFamily="34" charset="0"/>
                <a:cs typeface="Calibri" panose="020F0502020204030204" pitchFamily="34" charset="0"/>
              </a:rPr>
              <a:t>median loss per Surgical Physician </a:t>
            </a:r>
            <a:endParaRPr lang="en-US" sz="1662" dirty="0">
              <a:solidFill>
                <a:schemeClr val="bg1">
                  <a:lumMod val="50000"/>
                </a:schemeClr>
              </a:solidFill>
              <a:latin typeface="Calibri" panose="020F0502020204030204" pitchFamily="34" charset="0"/>
              <a:cs typeface="Calibri" panose="020F0502020204030204" pitchFamily="34" charset="0"/>
            </a:endParaRPr>
          </a:p>
          <a:p>
            <a:pPr>
              <a:spcAft>
                <a:spcPts val="554"/>
              </a:spcAft>
            </a:pPr>
            <a:endParaRPr lang="en-US" sz="1000" dirty="0">
              <a:solidFill>
                <a:schemeClr val="tx1"/>
              </a:solidFill>
              <a:latin typeface="Calibri" panose="020F0502020204030204" pitchFamily="34" charset="0"/>
              <a:cs typeface="Calibri" panose="020F0502020204030204" pitchFamily="34" charset="0"/>
            </a:endParaRPr>
          </a:p>
          <a:p>
            <a:pPr algn="ctr">
              <a:spcAft>
                <a:spcPts val="554"/>
              </a:spcAft>
            </a:pPr>
            <a:r>
              <a:rPr lang="en-US" sz="1662" b="1" i="1" dirty="0">
                <a:solidFill>
                  <a:schemeClr val="bg1">
                    <a:lumMod val="50000"/>
                  </a:schemeClr>
                </a:solidFill>
                <a:latin typeface="Calibri" panose="020F0502020204030204" pitchFamily="34" charset="0"/>
                <a:cs typeface="Calibri" panose="020F0502020204030204" pitchFamily="34" charset="0"/>
              </a:rPr>
              <a:t>Given current losses, historical compensation models may be at risk in the future.</a:t>
            </a:r>
          </a:p>
          <a:p>
            <a:pPr marL="263776" indent="-263776">
              <a:spcAft>
                <a:spcPts val="554"/>
              </a:spcAft>
              <a:buFont typeface="Wingdings" panose="05000000000000000000" pitchFamily="2" charset="2"/>
              <a:buChar char="q"/>
            </a:pPr>
            <a:endParaRPr lang="en-US" sz="1662" dirty="0">
              <a:solidFill>
                <a:schemeClr val="tx1"/>
              </a:solidFill>
              <a:latin typeface="Calibri" panose="020F0502020204030204" pitchFamily="34" charset="0"/>
              <a:cs typeface="Calibri" panose="020F0502020204030204" pitchFamily="34" charset="0"/>
            </a:endParaRPr>
          </a:p>
          <a:p>
            <a:pPr marL="263776" indent="-263776">
              <a:spcAft>
                <a:spcPts val="554"/>
              </a:spcAft>
              <a:buFont typeface="Wingdings" panose="05000000000000000000" pitchFamily="2" charset="2"/>
              <a:buChar char="q"/>
            </a:pPr>
            <a:endParaRPr lang="en-US" sz="1662" dirty="0">
              <a:solidFill>
                <a:schemeClr val="tx1"/>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91FCD52C-47BD-46DA-9B53-81DA4EB5F930}"/>
              </a:ext>
            </a:extLst>
          </p:cNvPr>
          <p:cNvSpPr txBox="1"/>
          <p:nvPr/>
        </p:nvSpPr>
        <p:spPr>
          <a:xfrm>
            <a:off x="9393442" y="1612920"/>
            <a:ext cx="2424384" cy="603883"/>
          </a:xfrm>
          <a:prstGeom prst="rect">
            <a:avLst/>
          </a:prstGeom>
          <a:solidFill>
            <a:schemeClr val="accent1">
              <a:lumMod val="50000"/>
            </a:schemeClr>
          </a:solidFill>
          <a:ln>
            <a:noFill/>
          </a:ln>
        </p:spPr>
        <p:txBody>
          <a:bodyPr wrap="square" rtlCol="0">
            <a:spAutoFit/>
          </a:bodyPr>
          <a:lstStyle/>
          <a:p>
            <a:pPr algn="ctr"/>
            <a:r>
              <a:rPr lang="en-US" sz="1662" b="1" dirty="0">
                <a:solidFill>
                  <a:schemeClr val="bg1"/>
                </a:solidFill>
                <a:latin typeface="Calibri" panose="020F0502020204030204" pitchFamily="34" charset="0"/>
                <a:cs typeface="Calibri" panose="020F0502020204030204" pitchFamily="34" charset="0"/>
              </a:rPr>
              <a:t>Median Loss per Physician in 2018</a:t>
            </a:r>
          </a:p>
        </p:txBody>
      </p:sp>
      <p:sp>
        <p:nvSpPr>
          <p:cNvPr id="4" name="TextBox 3">
            <a:extLst>
              <a:ext uri="{FF2B5EF4-FFF2-40B4-BE49-F238E27FC236}">
                <a16:creationId xmlns:a16="http://schemas.microsoft.com/office/drawing/2014/main" id="{F17F0381-8CF4-4E5E-A8F7-21B29F2898A1}"/>
              </a:ext>
            </a:extLst>
          </p:cNvPr>
          <p:cNvSpPr txBox="1"/>
          <p:nvPr/>
        </p:nvSpPr>
        <p:spPr>
          <a:xfrm>
            <a:off x="1179742" y="1612920"/>
            <a:ext cx="6304748" cy="725583"/>
          </a:xfrm>
          <a:prstGeom prst="rect">
            <a:avLst/>
          </a:prstGeom>
          <a:noFill/>
        </p:spPr>
        <p:txBody>
          <a:bodyPr wrap="square" rtlCol="0">
            <a:spAutoFit/>
          </a:bodyPr>
          <a:lstStyle/>
          <a:p>
            <a:pPr>
              <a:spcAft>
                <a:spcPts val="554"/>
              </a:spcAft>
            </a:pPr>
            <a:r>
              <a:rPr lang="en-US" sz="1846" dirty="0">
                <a:solidFill>
                  <a:schemeClr val="bg1">
                    <a:lumMod val="50000"/>
                  </a:schemeClr>
                </a:solidFill>
                <a:latin typeface="Calibri" panose="020F0502020204030204" pitchFamily="34" charset="0"/>
                <a:cs typeface="Calibri" panose="020F0502020204030204" pitchFamily="34" charset="0"/>
              </a:rPr>
              <a:t>Hospital Losses on Physicians </a:t>
            </a:r>
            <a:r>
              <a:rPr lang="en-US" sz="2215" b="1" dirty="0">
                <a:solidFill>
                  <a:schemeClr val="accent1"/>
                </a:solidFill>
                <a:latin typeface="Calibri" panose="020F0502020204030204" pitchFamily="34" charset="0"/>
                <a:cs typeface="Calibri" panose="020F0502020204030204" pitchFamily="34" charset="0"/>
              </a:rPr>
              <a:t>trending up</a:t>
            </a:r>
            <a:endParaRPr lang="en-US" sz="1846" b="1" dirty="0">
              <a:solidFill>
                <a:schemeClr val="accent1"/>
              </a:solidFill>
              <a:latin typeface="Calibri" panose="020F0502020204030204" pitchFamily="34" charset="0"/>
              <a:cs typeface="Calibri" panose="020F0502020204030204" pitchFamily="34" charset="0"/>
            </a:endParaRPr>
          </a:p>
          <a:p>
            <a:pPr>
              <a:spcAft>
                <a:spcPts val="554"/>
              </a:spcAft>
            </a:pPr>
            <a:r>
              <a:rPr lang="en-US" sz="1400" i="1" dirty="0">
                <a:solidFill>
                  <a:schemeClr val="bg1">
                    <a:lumMod val="50000"/>
                  </a:schemeClr>
                </a:solidFill>
                <a:latin typeface="Calibri" panose="020F0502020204030204" pitchFamily="34" charset="0"/>
                <a:cs typeface="Calibri" panose="020F0502020204030204" pitchFamily="34" charset="0"/>
              </a:rPr>
              <a:t>MGMA revenue and cost survey data, 2015 - 2018</a:t>
            </a:r>
          </a:p>
        </p:txBody>
      </p:sp>
      <p:sp>
        <p:nvSpPr>
          <p:cNvPr id="7" name="Rectangle 6">
            <a:extLst>
              <a:ext uri="{FF2B5EF4-FFF2-40B4-BE49-F238E27FC236}">
                <a16:creationId xmlns:a16="http://schemas.microsoft.com/office/drawing/2014/main" id="{2CF6CDE8-6F2B-472C-8C4B-844EB52C90F2}"/>
              </a:ext>
            </a:extLst>
          </p:cNvPr>
          <p:cNvSpPr/>
          <p:nvPr/>
        </p:nvSpPr>
        <p:spPr>
          <a:xfrm>
            <a:off x="2301796" y="4767262"/>
            <a:ext cx="267573" cy="39951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85D78FA-FB62-4828-8CBA-5DC7DE46A30F}"/>
              </a:ext>
            </a:extLst>
          </p:cNvPr>
          <p:cNvSpPr/>
          <p:nvPr/>
        </p:nvSpPr>
        <p:spPr>
          <a:xfrm>
            <a:off x="2632616" y="4233864"/>
            <a:ext cx="267748" cy="9329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2F43036-4CA5-41C9-B7B7-2D0C8B3EC3C3}"/>
              </a:ext>
            </a:extLst>
          </p:cNvPr>
          <p:cNvSpPr/>
          <p:nvPr/>
        </p:nvSpPr>
        <p:spPr>
          <a:xfrm>
            <a:off x="2959281" y="4341019"/>
            <a:ext cx="267573" cy="82575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D389E0-9788-4B0C-A928-55657D6C40ED}"/>
              </a:ext>
            </a:extLst>
          </p:cNvPr>
          <p:cNvSpPr/>
          <p:nvPr/>
        </p:nvSpPr>
        <p:spPr>
          <a:xfrm>
            <a:off x="3290100" y="4241006"/>
            <a:ext cx="267573" cy="93291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1680FF-1F21-4FF0-85E8-B9665F9959BB}"/>
              </a:ext>
            </a:extLst>
          </p:cNvPr>
          <p:cNvSpPr/>
          <p:nvPr/>
        </p:nvSpPr>
        <p:spPr>
          <a:xfrm>
            <a:off x="4124894" y="4433215"/>
            <a:ext cx="267573" cy="7407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298430-1045-469D-843E-B93222772122}"/>
              </a:ext>
            </a:extLst>
          </p:cNvPr>
          <p:cNvSpPr/>
          <p:nvPr/>
        </p:nvSpPr>
        <p:spPr>
          <a:xfrm>
            <a:off x="4458889" y="3740151"/>
            <a:ext cx="267748" cy="14344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1DE3D86-A893-4A09-9ACA-072DC21654B6}"/>
              </a:ext>
            </a:extLst>
          </p:cNvPr>
          <p:cNvSpPr/>
          <p:nvPr/>
        </p:nvSpPr>
        <p:spPr>
          <a:xfrm>
            <a:off x="4785554" y="3679825"/>
            <a:ext cx="267573" cy="149409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3456033-38B1-433E-9049-7843B78E00A3}"/>
              </a:ext>
            </a:extLst>
          </p:cNvPr>
          <p:cNvSpPr/>
          <p:nvPr/>
        </p:nvSpPr>
        <p:spPr>
          <a:xfrm>
            <a:off x="5129073" y="3508375"/>
            <a:ext cx="267573" cy="1670696"/>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3EC82DF-E158-4947-8A72-83514A21B82D}"/>
              </a:ext>
            </a:extLst>
          </p:cNvPr>
          <p:cNvSpPr/>
          <p:nvPr/>
        </p:nvSpPr>
        <p:spPr>
          <a:xfrm>
            <a:off x="5948195" y="4131676"/>
            <a:ext cx="267573" cy="1037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0A42F7-4356-4155-B842-A7C8530A2DE0}"/>
              </a:ext>
            </a:extLst>
          </p:cNvPr>
          <p:cNvSpPr/>
          <p:nvPr/>
        </p:nvSpPr>
        <p:spPr>
          <a:xfrm>
            <a:off x="6285365" y="3281722"/>
            <a:ext cx="267748" cy="18877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2EF47F4-8160-4DDE-BBC8-C5B2C6870BAB}"/>
              </a:ext>
            </a:extLst>
          </p:cNvPr>
          <p:cNvSpPr/>
          <p:nvPr/>
        </p:nvSpPr>
        <p:spPr>
          <a:xfrm>
            <a:off x="6618380" y="3136900"/>
            <a:ext cx="267573" cy="203186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13C74D6-2A8D-4C94-953C-23476E00B86C}"/>
              </a:ext>
            </a:extLst>
          </p:cNvPr>
          <p:cNvSpPr/>
          <p:nvPr/>
        </p:nvSpPr>
        <p:spPr>
          <a:xfrm>
            <a:off x="6947663" y="3041221"/>
            <a:ext cx="272109" cy="2135875"/>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70F086-169D-4BAF-88D7-AC072D6C8512}"/>
              </a:ext>
            </a:extLst>
          </p:cNvPr>
          <p:cNvSpPr/>
          <p:nvPr/>
        </p:nvSpPr>
        <p:spPr>
          <a:xfrm>
            <a:off x="3344320" y="5850731"/>
            <a:ext cx="103729" cy="10348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1E7E610-BA54-43ED-B8B7-9858AA240012}"/>
              </a:ext>
            </a:extLst>
          </p:cNvPr>
          <p:cNvSpPr/>
          <p:nvPr/>
        </p:nvSpPr>
        <p:spPr>
          <a:xfrm>
            <a:off x="3944395" y="5850731"/>
            <a:ext cx="103729" cy="1034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9E61B31-7E8E-4EA7-B06F-7A3C48604392}"/>
              </a:ext>
            </a:extLst>
          </p:cNvPr>
          <p:cNvSpPr/>
          <p:nvPr/>
        </p:nvSpPr>
        <p:spPr>
          <a:xfrm>
            <a:off x="4524979" y="5850731"/>
            <a:ext cx="103729" cy="10348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C65A80A-4383-4FF3-A1AF-172A70AB3F3F}"/>
              </a:ext>
            </a:extLst>
          </p:cNvPr>
          <p:cNvSpPr/>
          <p:nvPr/>
        </p:nvSpPr>
        <p:spPr>
          <a:xfrm>
            <a:off x="5119506" y="5850731"/>
            <a:ext cx="103729" cy="10348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552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9171E2B4-4412-4658-BFA1-2414BB8C9D6E}"/>
              </a:ext>
            </a:extLst>
          </p:cNvPr>
          <p:cNvGraphicFramePr>
            <a:graphicFrameLocks/>
          </p:cNvGraphicFramePr>
          <p:nvPr>
            <p:extLst>
              <p:ext uri="{D42A27DB-BD31-4B8C-83A1-F6EECF244321}">
                <p14:modId xmlns:p14="http://schemas.microsoft.com/office/powerpoint/2010/main" val="935922317"/>
              </p:ext>
            </p:extLst>
          </p:nvPr>
        </p:nvGraphicFramePr>
        <p:xfrm>
          <a:off x="1604782" y="1728034"/>
          <a:ext cx="4906425" cy="4137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6AD764BF-CA10-4E03-B49B-34E11B20B926}"/>
              </a:ext>
            </a:extLst>
          </p:cNvPr>
          <p:cNvSpPr>
            <a:spLocks noGrp="1"/>
          </p:cNvSpPr>
          <p:nvPr>
            <p:ph type="title"/>
          </p:nvPr>
        </p:nvSpPr>
        <p:spPr>
          <a:xfrm>
            <a:off x="663787" y="487680"/>
            <a:ext cx="10363200" cy="792480"/>
          </a:xfrm>
        </p:spPr>
        <p:txBody>
          <a:bodyPr/>
          <a:lstStyle/>
          <a:p>
            <a:r>
              <a:rPr lang="en-US" dirty="0"/>
              <a:t>Equity Returns and Earnings Repair</a:t>
            </a:r>
          </a:p>
        </p:txBody>
      </p:sp>
      <p:sp>
        <p:nvSpPr>
          <p:cNvPr id="2" name="Slide Number Placeholder 1">
            <a:extLst>
              <a:ext uri="{FF2B5EF4-FFF2-40B4-BE49-F238E27FC236}">
                <a16:creationId xmlns:a16="http://schemas.microsoft.com/office/drawing/2014/main" id="{A39A43DF-60B1-4022-8901-3CB55D1CE580}"/>
              </a:ext>
            </a:extLst>
          </p:cNvPr>
          <p:cNvSpPr>
            <a:spLocks noGrp="1"/>
          </p:cNvSpPr>
          <p:nvPr>
            <p:ph type="sldNum" sz="quarter" idx="12"/>
          </p:nvPr>
        </p:nvSpPr>
        <p:spPr/>
        <p:txBody>
          <a:bodyPr/>
          <a:lstStyle/>
          <a:p>
            <a:endParaRPr lang="en-US" dirty="0"/>
          </a:p>
        </p:txBody>
      </p:sp>
      <p:graphicFrame>
        <p:nvGraphicFramePr>
          <p:cNvPr id="7" name="Diagram 6">
            <a:extLst>
              <a:ext uri="{FF2B5EF4-FFF2-40B4-BE49-F238E27FC236}">
                <a16:creationId xmlns:a16="http://schemas.microsoft.com/office/drawing/2014/main" id="{4E8C78CC-1BC0-4FAE-8285-F152C81CF367}"/>
              </a:ext>
            </a:extLst>
          </p:cNvPr>
          <p:cNvGraphicFramePr/>
          <p:nvPr>
            <p:extLst>
              <p:ext uri="{D42A27DB-BD31-4B8C-83A1-F6EECF244321}">
                <p14:modId xmlns:p14="http://schemas.microsoft.com/office/powerpoint/2010/main" val="4166707945"/>
              </p:ext>
            </p:extLst>
          </p:nvPr>
        </p:nvGraphicFramePr>
        <p:xfrm>
          <a:off x="5230686" y="2350438"/>
          <a:ext cx="5094413" cy="36944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E3595435-98B4-43F1-9C75-327FB0A4B36E}"/>
              </a:ext>
            </a:extLst>
          </p:cNvPr>
          <p:cNvSpPr/>
          <p:nvPr/>
        </p:nvSpPr>
        <p:spPr>
          <a:xfrm>
            <a:off x="1604786" y="1972536"/>
            <a:ext cx="3092496" cy="28299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cap="small" dirty="0">
                <a:solidFill>
                  <a:prstClr val="white"/>
                </a:solidFill>
                <a:latin typeface="Calibri" panose="020F0502020204030204" pitchFamily="34" charset="0"/>
                <a:cs typeface="Calibri" panose="020F0502020204030204" pitchFamily="34" charset="0"/>
              </a:rPr>
              <a:t>financial value</a:t>
            </a:r>
          </a:p>
        </p:txBody>
      </p:sp>
      <p:sp>
        <p:nvSpPr>
          <p:cNvPr id="9" name="Rectangle 8">
            <a:extLst>
              <a:ext uri="{FF2B5EF4-FFF2-40B4-BE49-F238E27FC236}">
                <a16:creationId xmlns:a16="http://schemas.microsoft.com/office/drawing/2014/main" id="{5A67557D-E0F5-4D2F-B47F-73F89C3C7F3A}"/>
              </a:ext>
            </a:extLst>
          </p:cNvPr>
          <p:cNvSpPr/>
          <p:nvPr/>
        </p:nvSpPr>
        <p:spPr>
          <a:xfrm>
            <a:off x="1604786" y="5293662"/>
            <a:ext cx="3092496" cy="28299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cap="small" dirty="0">
                <a:solidFill>
                  <a:prstClr val="white"/>
                </a:solidFill>
                <a:latin typeface="Calibri" panose="020F0502020204030204" pitchFamily="34" charset="0"/>
                <a:cs typeface="Calibri" panose="020F0502020204030204" pitchFamily="34" charset="0"/>
              </a:rPr>
              <a:t>operational value</a:t>
            </a:r>
          </a:p>
        </p:txBody>
      </p:sp>
      <p:sp>
        <p:nvSpPr>
          <p:cNvPr id="10" name="TextBox 9">
            <a:extLst>
              <a:ext uri="{FF2B5EF4-FFF2-40B4-BE49-F238E27FC236}">
                <a16:creationId xmlns:a16="http://schemas.microsoft.com/office/drawing/2014/main" id="{213CED82-9CB3-4B7E-B37D-B500CEDEB167}"/>
              </a:ext>
            </a:extLst>
          </p:cNvPr>
          <p:cNvSpPr txBox="1"/>
          <p:nvPr/>
        </p:nvSpPr>
        <p:spPr>
          <a:xfrm>
            <a:off x="5304249" y="1906917"/>
            <a:ext cx="4223608" cy="646331"/>
          </a:xfrm>
          <a:prstGeom prst="rect">
            <a:avLst/>
          </a:prstGeom>
          <a:ln cap="rnd">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cap="small" dirty="0">
                <a:solidFill>
                  <a:schemeClr val="bg1">
                    <a:lumMod val="50000"/>
                  </a:schemeClr>
                </a:solidFill>
                <a:latin typeface="Calibri" panose="020F0502020204030204" pitchFamily="34" charset="0"/>
                <a:cs typeface="Calibri" panose="020F0502020204030204" pitchFamily="34" charset="0"/>
              </a:rPr>
              <a:t>Success of the strategy is dependent on the loyalty of physicians</a:t>
            </a:r>
          </a:p>
        </p:txBody>
      </p:sp>
    </p:spTree>
    <p:extLst>
      <p:ext uri="{BB962C8B-B14F-4D97-AF65-F5344CB8AC3E}">
        <p14:creationId xmlns:p14="http://schemas.microsoft.com/office/powerpoint/2010/main" val="2880339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96">
            <a:extLst>
              <a:ext uri="{FF2B5EF4-FFF2-40B4-BE49-F238E27FC236}">
                <a16:creationId xmlns:a16="http://schemas.microsoft.com/office/drawing/2014/main" id="{BB7D131E-7B17-4BA3-B9FD-50720C5FD4BF}"/>
              </a:ext>
            </a:extLst>
          </p:cNvPr>
          <p:cNvCxnSpPr>
            <a:cxnSpLocks/>
          </p:cNvCxnSpPr>
          <p:nvPr/>
        </p:nvCxnSpPr>
        <p:spPr>
          <a:xfrm>
            <a:off x="4254724" y="4046431"/>
            <a:ext cx="3555776" cy="0"/>
          </a:xfrm>
          <a:prstGeom prst="straightConnector1">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27A37FE1-AF42-4C41-BFF9-5D61070E5347}"/>
              </a:ext>
            </a:extLst>
          </p:cNvPr>
          <p:cNvSpPr>
            <a:spLocks noGrp="1"/>
          </p:cNvSpPr>
          <p:nvPr>
            <p:ph type="title" idx="4294967295"/>
          </p:nvPr>
        </p:nvSpPr>
        <p:spPr>
          <a:xfrm>
            <a:off x="4254725" y="3197012"/>
            <a:ext cx="3803426" cy="936825"/>
          </a:xfrm>
        </p:spPr>
        <p:txBody>
          <a:bodyPr>
            <a:normAutofit fontScale="90000"/>
          </a:bodyPr>
          <a:lstStyle/>
          <a:p>
            <a:r>
              <a:rPr lang="en-US" sz="6000" dirty="0">
                <a:solidFill>
                  <a:schemeClr val="bg1"/>
                </a:solidFill>
              </a:rPr>
              <a:t>Questions?</a:t>
            </a:r>
          </a:p>
        </p:txBody>
      </p:sp>
    </p:spTree>
    <p:extLst>
      <p:ext uri="{BB962C8B-B14F-4D97-AF65-F5344CB8AC3E}">
        <p14:creationId xmlns:p14="http://schemas.microsoft.com/office/powerpoint/2010/main" val="106268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F1668-842B-4302-8B48-A830CAB008EE}"/>
              </a:ext>
            </a:extLst>
          </p:cNvPr>
          <p:cNvSpPr>
            <a:spLocks noGrp="1"/>
          </p:cNvSpPr>
          <p:nvPr>
            <p:ph type="title"/>
          </p:nvPr>
        </p:nvSpPr>
        <p:spPr>
          <a:xfrm>
            <a:off x="558577" y="568237"/>
            <a:ext cx="8107179" cy="792480"/>
          </a:xfrm>
        </p:spPr>
        <p:txBody>
          <a:bodyPr>
            <a:normAutofit/>
          </a:bodyPr>
          <a:lstStyle/>
          <a:p>
            <a:r>
              <a:rPr lang="en-US" dirty="0"/>
              <a:t>Composition of the Physician Market</a:t>
            </a:r>
          </a:p>
        </p:txBody>
      </p:sp>
      <p:graphicFrame>
        <p:nvGraphicFramePr>
          <p:cNvPr id="9" name="Content Placeholder 8">
            <a:extLst>
              <a:ext uri="{FF2B5EF4-FFF2-40B4-BE49-F238E27FC236}">
                <a16:creationId xmlns:a16="http://schemas.microsoft.com/office/drawing/2014/main" id="{DF688EEB-223B-4711-B5E6-9C6331217FA5}"/>
              </a:ext>
            </a:extLst>
          </p:cNvPr>
          <p:cNvGraphicFramePr>
            <a:graphicFrameLocks noGrp="1"/>
          </p:cNvGraphicFramePr>
          <p:nvPr>
            <p:ph idx="4294967295"/>
            <p:extLst>
              <p:ext uri="{D42A27DB-BD31-4B8C-83A1-F6EECF244321}">
                <p14:modId xmlns:p14="http://schemas.microsoft.com/office/powerpoint/2010/main" val="343397781"/>
              </p:ext>
            </p:extLst>
          </p:nvPr>
        </p:nvGraphicFramePr>
        <p:xfrm>
          <a:off x="2416032" y="2262188"/>
          <a:ext cx="7886700" cy="40068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2EEB91F-A7F5-49FF-B8D7-4C11C28CC183}"/>
              </a:ext>
            </a:extLst>
          </p:cNvPr>
          <p:cNvSpPr>
            <a:spLocks noGrp="1"/>
          </p:cNvSpPr>
          <p:nvPr>
            <p:ph type="sldNum" sz="quarter" idx="4294967295"/>
          </p:nvPr>
        </p:nvSpPr>
        <p:spPr/>
        <p:txBody>
          <a:bodyPr/>
          <a:lstStyle/>
          <a:p>
            <a:endParaRPr lang="en-US" dirty="0"/>
          </a:p>
        </p:txBody>
      </p:sp>
      <p:graphicFrame>
        <p:nvGraphicFramePr>
          <p:cNvPr id="10" name="Content Placeholder 6">
            <a:extLst>
              <a:ext uri="{FF2B5EF4-FFF2-40B4-BE49-F238E27FC236}">
                <a16:creationId xmlns:a16="http://schemas.microsoft.com/office/drawing/2014/main" id="{326B1301-D31E-4811-8A33-8C43BFFDAEF7}"/>
              </a:ext>
            </a:extLst>
          </p:cNvPr>
          <p:cNvGraphicFramePr>
            <a:graphicFrameLocks/>
          </p:cNvGraphicFramePr>
          <p:nvPr>
            <p:extLst>
              <p:ext uri="{D42A27DB-BD31-4B8C-83A1-F6EECF244321}">
                <p14:modId xmlns:p14="http://schemas.microsoft.com/office/powerpoint/2010/main" val="3535092040"/>
              </p:ext>
            </p:extLst>
          </p:nvPr>
        </p:nvGraphicFramePr>
        <p:xfrm>
          <a:off x="446750" y="2442627"/>
          <a:ext cx="4577775" cy="4104647"/>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5A683CB7-1E2F-4384-8994-352508F84220}"/>
              </a:ext>
            </a:extLst>
          </p:cNvPr>
          <p:cNvSpPr txBox="1"/>
          <p:nvPr/>
        </p:nvSpPr>
        <p:spPr>
          <a:xfrm>
            <a:off x="1976474" y="6270504"/>
            <a:ext cx="5771408" cy="392415"/>
          </a:xfrm>
          <a:prstGeom prst="rect">
            <a:avLst/>
          </a:prstGeom>
          <a:noFill/>
        </p:spPr>
        <p:txBody>
          <a:bodyPr wrap="square" rtlCol="0">
            <a:spAutoFit/>
          </a:bodyPr>
          <a:lstStyle/>
          <a:p>
            <a:r>
              <a:rPr lang="en-US" sz="900" i="1" dirty="0">
                <a:solidFill>
                  <a:schemeClr val="bg1">
                    <a:lumMod val="50000"/>
                  </a:schemeClr>
                </a:solidFill>
              </a:rPr>
              <a:t>Notes: (1) Primary Care: Family Medicine, Internal Medicine, Pediatrics, OB/GYN, Preventative Medicine</a:t>
            </a:r>
          </a:p>
          <a:p>
            <a:endParaRPr lang="en-US" sz="1050" i="1" dirty="0"/>
          </a:p>
        </p:txBody>
      </p:sp>
      <p:sp>
        <p:nvSpPr>
          <p:cNvPr id="12" name="TextBox 11">
            <a:extLst>
              <a:ext uri="{FF2B5EF4-FFF2-40B4-BE49-F238E27FC236}">
                <a16:creationId xmlns:a16="http://schemas.microsoft.com/office/drawing/2014/main" id="{DFA240F5-8549-4C6D-B339-B2CD63508CA3}"/>
              </a:ext>
            </a:extLst>
          </p:cNvPr>
          <p:cNvSpPr txBox="1"/>
          <p:nvPr/>
        </p:nvSpPr>
        <p:spPr>
          <a:xfrm>
            <a:off x="9649978" y="2600742"/>
            <a:ext cx="2310303" cy="3016210"/>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Roboto" panose="02000000000000000000" pitchFamily="2" charset="0"/>
                <a:cs typeface="Calibri" panose="020F0502020204030204" pitchFamily="34" charset="0"/>
              </a:rPr>
              <a:t>&gt;1M</a:t>
            </a:r>
            <a:endParaRPr lang="en-US" sz="1000" b="1" dirty="0">
              <a:solidFill>
                <a:schemeClr val="bg1"/>
              </a:solidFill>
              <a:latin typeface="Calibri" panose="020F0502020204030204" pitchFamily="34" charset="0"/>
              <a:ea typeface="Roboto" panose="02000000000000000000" pitchFamily="2" charset="0"/>
              <a:cs typeface="Calibri" panose="020F0502020204030204" pitchFamily="34" charset="0"/>
            </a:endParaRPr>
          </a:p>
          <a:p>
            <a:r>
              <a:rPr lang="en-US" sz="1200" dirty="0">
                <a:solidFill>
                  <a:schemeClr val="bg1"/>
                </a:solidFill>
                <a:latin typeface="Calibri" panose="020F0502020204030204" pitchFamily="34" charset="0"/>
                <a:ea typeface="Roboto" panose="02000000000000000000" pitchFamily="2" charset="0"/>
                <a:cs typeface="Calibri" panose="020F0502020204030204" pitchFamily="34" charset="0"/>
              </a:rPr>
              <a:t>Active physicians in US</a:t>
            </a:r>
          </a:p>
          <a:p>
            <a:endParaRPr lang="en-US" sz="800" b="1" dirty="0">
              <a:solidFill>
                <a:schemeClr val="bg1"/>
              </a:solidFill>
              <a:latin typeface="Calibri" panose="020F0502020204030204" pitchFamily="34" charset="0"/>
              <a:ea typeface="Roboto" panose="02000000000000000000" pitchFamily="2" charset="0"/>
              <a:cs typeface="Calibri" panose="020F0502020204030204" pitchFamily="34" charset="0"/>
            </a:endParaRPr>
          </a:p>
          <a:p>
            <a:r>
              <a:rPr lang="en-US" sz="2400" b="1" dirty="0">
                <a:solidFill>
                  <a:schemeClr val="bg1"/>
                </a:solidFill>
                <a:latin typeface="Calibri" panose="020F0502020204030204" pitchFamily="34" charset="0"/>
                <a:ea typeface="Roboto" panose="02000000000000000000" pitchFamily="2" charset="0"/>
                <a:cs typeface="Calibri" panose="020F0502020204030204" pitchFamily="34" charset="0"/>
              </a:rPr>
              <a:t>38.2%</a:t>
            </a:r>
          </a:p>
          <a:p>
            <a:r>
              <a:rPr lang="en-US" sz="1100" dirty="0">
                <a:solidFill>
                  <a:schemeClr val="bg1"/>
                </a:solidFill>
                <a:latin typeface="Calibri" panose="020F0502020204030204" pitchFamily="34" charset="0"/>
                <a:ea typeface="Roboto" panose="02000000000000000000" pitchFamily="2" charset="0"/>
                <a:cs typeface="Calibri" panose="020F0502020204030204" pitchFamily="34" charset="0"/>
              </a:rPr>
              <a:t>Physicians in primary care</a:t>
            </a:r>
          </a:p>
          <a:p>
            <a:endParaRPr lang="en-US" sz="1000" dirty="0">
              <a:solidFill>
                <a:schemeClr val="bg1"/>
              </a:solidFill>
              <a:latin typeface="Calibri" panose="020F0502020204030204" pitchFamily="34" charset="0"/>
              <a:ea typeface="Roboto" panose="02000000000000000000" pitchFamily="2" charset="0"/>
              <a:cs typeface="Calibri" panose="020F0502020204030204" pitchFamily="34" charset="0"/>
            </a:endParaRPr>
          </a:p>
          <a:p>
            <a:r>
              <a:rPr lang="en-US" sz="2400" b="1" dirty="0">
                <a:solidFill>
                  <a:schemeClr val="bg1"/>
                </a:solidFill>
                <a:latin typeface="Calibri" panose="020F0502020204030204" pitchFamily="34" charset="0"/>
                <a:ea typeface="Roboto" panose="02000000000000000000" pitchFamily="2" charset="0"/>
                <a:cs typeface="Calibri" panose="020F0502020204030204" pitchFamily="34" charset="0"/>
              </a:rPr>
              <a:t>620K</a:t>
            </a:r>
          </a:p>
          <a:p>
            <a:r>
              <a:rPr lang="en-US" sz="1100" dirty="0">
                <a:solidFill>
                  <a:schemeClr val="bg1"/>
                </a:solidFill>
                <a:latin typeface="Calibri" panose="020F0502020204030204" pitchFamily="34" charset="0"/>
                <a:ea typeface="Roboto" panose="02000000000000000000" pitchFamily="2" charset="0"/>
                <a:cs typeface="Calibri" panose="020F0502020204030204" pitchFamily="34" charset="0"/>
              </a:rPr>
              <a:t>Physicians in specialties</a:t>
            </a:r>
          </a:p>
          <a:p>
            <a:endParaRPr lang="en-US" sz="1000" dirty="0">
              <a:solidFill>
                <a:schemeClr val="bg1"/>
              </a:solidFill>
              <a:latin typeface="Calibri" panose="020F0502020204030204" pitchFamily="34" charset="0"/>
              <a:ea typeface="Roboto" panose="02000000000000000000" pitchFamily="2" charset="0"/>
              <a:cs typeface="Calibri" panose="020F0502020204030204" pitchFamily="34" charset="0"/>
            </a:endParaRPr>
          </a:p>
          <a:p>
            <a:r>
              <a:rPr lang="en-US" sz="2400" b="1" dirty="0">
                <a:solidFill>
                  <a:schemeClr val="bg1"/>
                </a:solidFill>
                <a:latin typeface="Calibri" panose="020F0502020204030204" pitchFamily="34" charset="0"/>
                <a:ea typeface="Roboto" panose="02000000000000000000" pitchFamily="2" charset="0"/>
                <a:cs typeface="Calibri" panose="020F0502020204030204" pitchFamily="34" charset="0"/>
              </a:rPr>
              <a:t>4.7%</a:t>
            </a:r>
          </a:p>
          <a:p>
            <a:r>
              <a:rPr lang="en-US" sz="1200" dirty="0">
                <a:solidFill>
                  <a:schemeClr val="bg1"/>
                </a:solidFill>
                <a:latin typeface="Calibri" panose="020F0502020204030204" pitchFamily="34" charset="0"/>
                <a:ea typeface="Roboto" panose="02000000000000000000" pitchFamily="2" charset="0"/>
                <a:cs typeface="Calibri" panose="020F0502020204030204" pitchFamily="34" charset="0"/>
              </a:rPr>
              <a:t>Specialists in Orthopedics</a:t>
            </a:r>
          </a:p>
          <a:p>
            <a:endParaRPr lang="en-US" sz="800" dirty="0">
              <a:solidFill>
                <a:schemeClr val="bg1"/>
              </a:solidFill>
              <a:latin typeface="Calibri" panose="020F0502020204030204" pitchFamily="34" charset="0"/>
              <a:ea typeface="Roboto" panose="02000000000000000000" pitchFamily="2" charset="0"/>
              <a:cs typeface="Calibri" panose="020F0502020204030204" pitchFamily="34" charset="0"/>
            </a:endParaRPr>
          </a:p>
          <a:p>
            <a:endParaRPr lang="en-US" sz="800"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sp>
        <p:nvSpPr>
          <p:cNvPr id="13" name="TextBox 12">
            <a:extLst>
              <a:ext uri="{FF2B5EF4-FFF2-40B4-BE49-F238E27FC236}">
                <a16:creationId xmlns:a16="http://schemas.microsoft.com/office/drawing/2014/main" id="{9B45C538-4E1C-44E9-A6F4-86EB9293692F}"/>
              </a:ext>
            </a:extLst>
          </p:cNvPr>
          <p:cNvSpPr txBox="1"/>
          <p:nvPr/>
        </p:nvSpPr>
        <p:spPr>
          <a:xfrm>
            <a:off x="9649978" y="2182287"/>
            <a:ext cx="2310303" cy="338554"/>
          </a:xfrm>
          <a:prstGeom prst="rect">
            <a:avLst/>
          </a:prstGeom>
          <a:solidFill>
            <a:schemeClr val="accent1"/>
          </a:solidFill>
          <a:ln>
            <a:noFill/>
          </a:ln>
        </p:spPr>
        <p:txBody>
          <a:bodyPr wrap="square" rtlCol="0">
            <a:spAutoFit/>
          </a:bodyPr>
          <a:lstStyle/>
          <a:p>
            <a:pPr algn="ctr"/>
            <a:r>
              <a:rPr lang="en-US" sz="1600" dirty="0">
                <a:solidFill>
                  <a:schemeClr val="bg1"/>
                </a:solidFill>
                <a:ea typeface="Roboto" panose="02000000000000000000" pitchFamily="2" charset="0"/>
              </a:rPr>
              <a:t>Key Trends</a:t>
            </a:r>
          </a:p>
        </p:txBody>
      </p:sp>
      <p:sp>
        <p:nvSpPr>
          <p:cNvPr id="14" name="TextBox 13">
            <a:extLst>
              <a:ext uri="{FF2B5EF4-FFF2-40B4-BE49-F238E27FC236}">
                <a16:creationId xmlns:a16="http://schemas.microsoft.com/office/drawing/2014/main" id="{D89C5C6D-7C98-4C88-A409-C7937320EEE0}"/>
              </a:ext>
            </a:extLst>
          </p:cNvPr>
          <p:cNvSpPr txBox="1"/>
          <p:nvPr/>
        </p:nvSpPr>
        <p:spPr>
          <a:xfrm>
            <a:off x="4719446" y="2182287"/>
            <a:ext cx="3200128" cy="338554"/>
          </a:xfrm>
          <a:prstGeom prst="rect">
            <a:avLst/>
          </a:prstGeom>
          <a:solidFill>
            <a:schemeClr val="accent1"/>
          </a:solidFill>
          <a:ln>
            <a:solidFill>
              <a:schemeClr val="accent1"/>
            </a:solidFill>
          </a:ln>
        </p:spPr>
        <p:txBody>
          <a:bodyPr wrap="square" rtlCol="0">
            <a:spAutoFit/>
          </a:bodyPr>
          <a:lstStyle/>
          <a:p>
            <a:pPr algn="ctr"/>
            <a:r>
              <a:rPr lang="en-US" sz="1600" dirty="0">
                <a:solidFill>
                  <a:schemeClr val="bg1"/>
                </a:solidFill>
                <a:ea typeface="Roboto" panose="02000000000000000000" pitchFamily="2" charset="0"/>
              </a:rPr>
              <a:t>Specialty Breakdown</a:t>
            </a:r>
          </a:p>
        </p:txBody>
      </p:sp>
      <p:sp>
        <p:nvSpPr>
          <p:cNvPr id="15" name="TextBox 14">
            <a:extLst>
              <a:ext uri="{FF2B5EF4-FFF2-40B4-BE49-F238E27FC236}">
                <a16:creationId xmlns:a16="http://schemas.microsoft.com/office/drawing/2014/main" id="{813E187B-63FD-484C-8EC1-A7558F5681A2}"/>
              </a:ext>
            </a:extLst>
          </p:cNvPr>
          <p:cNvSpPr txBox="1"/>
          <p:nvPr/>
        </p:nvSpPr>
        <p:spPr>
          <a:xfrm>
            <a:off x="1489912" y="2182287"/>
            <a:ext cx="2491450" cy="338554"/>
          </a:xfrm>
          <a:prstGeom prst="rect">
            <a:avLst/>
          </a:prstGeom>
          <a:solidFill>
            <a:schemeClr val="accent1"/>
          </a:solidFill>
          <a:ln>
            <a:solidFill>
              <a:schemeClr val="accent1"/>
            </a:solidFill>
          </a:ln>
        </p:spPr>
        <p:txBody>
          <a:bodyPr wrap="square" rtlCol="0">
            <a:spAutoFit/>
          </a:bodyPr>
          <a:lstStyle/>
          <a:p>
            <a:pPr algn="ctr"/>
            <a:r>
              <a:rPr lang="en-US" sz="1600" dirty="0">
                <a:solidFill>
                  <a:schemeClr val="bg1"/>
                </a:solidFill>
                <a:ea typeface="Roboto" panose="02000000000000000000" pitchFamily="2" charset="0"/>
              </a:rPr>
              <a:t>Primary vs Specialty</a:t>
            </a:r>
          </a:p>
        </p:txBody>
      </p:sp>
      <p:cxnSp>
        <p:nvCxnSpPr>
          <p:cNvPr id="16" name="Straight Arrow Connector 15">
            <a:extLst>
              <a:ext uri="{FF2B5EF4-FFF2-40B4-BE49-F238E27FC236}">
                <a16:creationId xmlns:a16="http://schemas.microsoft.com/office/drawing/2014/main" id="{7AA69CE7-227A-40AE-827B-4F0E4BB627F2}"/>
              </a:ext>
            </a:extLst>
          </p:cNvPr>
          <p:cNvCxnSpPr>
            <a:cxnSpLocks/>
          </p:cNvCxnSpPr>
          <p:nvPr/>
        </p:nvCxnSpPr>
        <p:spPr>
          <a:xfrm>
            <a:off x="4362275" y="4459106"/>
            <a:ext cx="499784" cy="0"/>
          </a:xfrm>
          <a:prstGeom prst="straightConnector1">
            <a:avLst/>
          </a:prstGeom>
          <a:ln>
            <a:solidFill>
              <a:schemeClr val="tx2"/>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8969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9">
            <a:extLst>
              <a:ext uri="{FF2B5EF4-FFF2-40B4-BE49-F238E27FC236}">
                <a16:creationId xmlns:a16="http://schemas.microsoft.com/office/drawing/2014/main" id="{27B03331-955A-45A1-B6E8-4FBD7546A19E}"/>
              </a:ext>
            </a:extLst>
          </p:cNvPr>
          <p:cNvGraphicFramePr>
            <a:graphicFrameLocks/>
          </p:cNvGraphicFramePr>
          <p:nvPr>
            <p:extLst>
              <p:ext uri="{D42A27DB-BD31-4B8C-83A1-F6EECF244321}">
                <p14:modId xmlns:p14="http://schemas.microsoft.com/office/powerpoint/2010/main" val="1014135206"/>
              </p:ext>
            </p:extLst>
          </p:nvPr>
        </p:nvGraphicFramePr>
        <p:xfrm>
          <a:off x="1771829" y="2054015"/>
          <a:ext cx="8555307" cy="38046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C07211D-0E8B-458E-8CC8-7BE6944AB6EA}"/>
              </a:ext>
            </a:extLst>
          </p:cNvPr>
          <p:cNvSpPr txBox="1"/>
          <p:nvPr/>
        </p:nvSpPr>
        <p:spPr>
          <a:xfrm>
            <a:off x="1771830" y="5246952"/>
            <a:ext cx="8540653" cy="369332"/>
          </a:xfrm>
          <a:prstGeom prst="rect">
            <a:avLst/>
          </a:prstGeom>
          <a:solidFill>
            <a:schemeClr val="accent1">
              <a:lumMod val="50000"/>
            </a:schemeClr>
          </a:solidFill>
          <a:ln>
            <a:noFill/>
          </a:ln>
        </p:spPr>
        <p:txBody>
          <a:bodyPr wrap="square" rtlCol="0">
            <a:spAutoFit/>
          </a:bodyPr>
          <a:lstStyle/>
          <a:p>
            <a:pPr algn="ctr"/>
            <a:r>
              <a:rPr lang="en-US" b="1" cap="small" dirty="0">
                <a:solidFill>
                  <a:schemeClr val="bg1"/>
                </a:solidFill>
                <a:latin typeface="Calibri" panose="020F0502020204030204" pitchFamily="34" charset="0"/>
                <a:cs typeface="Calibri" panose="020F0502020204030204" pitchFamily="34" charset="0"/>
              </a:rPr>
              <a:t>Observations</a:t>
            </a:r>
          </a:p>
        </p:txBody>
      </p:sp>
      <p:sp>
        <p:nvSpPr>
          <p:cNvPr id="8" name="TextBox 7">
            <a:extLst>
              <a:ext uri="{FF2B5EF4-FFF2-40B4-BE49-F238E27FC236}">
                <a16:creationId xmlns:a16="http://schemas.microsoft.com/office/drawing/2014/main" id="{D25BA680-EE1A-4E42-9879-9835A1FF05F2}"/>
              </a:ext>
            </a:extLst>
          </p:cNvPr>
          <p:cNvSpPr txBox="1"/>
          <p:nvPr/>
        </p:nvSpPr>
        <p:spPr>
          <a:xfrm>
            <a:off x="1771830" y="5561090"/>
            <a:ext cx="8521707" cy="751424"/>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n-US" sz="1400" dirty="0">
                <a:latin typeface="Calibri" panose="020F0502020204030204" pitchFamily="34" charset="0"/>
                <a:cs typeface="Calibri" panose="020F0502020204030204" pitchFamily="34" charset="0"/>
              </a:rPr>
              <a:t>From 2012 to 2018, independent physicians declined from </a:t>
            </a:r>
            <a:r>
              <a:rPr lang="en-US" sz="1600" b="1" dirty="0">
                <a:solidFill>
                  <a:schemeClr val="accent5"/>
                </a:solidFill>
                <a:latin typeface="Calibri" panose="020F0502020204030204" pitchFamily="34" charset="0"/>
                <a:cs typeface="Calibri" panose="020F0502020204030204" pitchFamily="34" charset="0"/>
              </a:rPr>
              <a:t>48.5%</a:t>
            </a:r>
            <a:r>
              <a:rPr lang="en-US" sz="12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of the workforce to </a:t>
            </a:r>
            <a:r>
              <a:rPr lang="en-US" sz="1600" b="1" dirty="0">
                <a:solidFill>
                  <a:schemeClr val="accent5"/>
                </a:solidFill>
                <a:latin typeface="Calibri" panose="020F0502020204030204" pitchFamily="34" charset="0"/>
                <a:cs typeface="Calibri" panose="020F0502020204030204" pitchFamily="34" charset="0"/>
              </a:rPr>
              <a:t>31.4%</a:t>
            </a:r>
          </a:p>
          <a:p>
            <a:pPr marL="285750" indent="-285750">
              <a:lnSpc>
                <a:spcPct val="150000"/>
              </a:lnSpc>
              <a:buFont typeface="Wingdings" panose="05000000000000000000" pitchFamily="2" charset="2"/>
              <a:buChar char="q"/>
            </a:pPr>
            <a:r>
              <a:rPr lang="en-US" sz="1400" dirty="0">
                <a:latin typeface="Calibri" panose="020F0502020204030204" pitchFamily="34" charset="0"/>
                <a:cs typeface="Calibri" panose="020F0502020204030204" pitchFamily="34" charset="0"/>
              </a:rPr>
              <a:t>Physicians continue to shift into an employed setting either through a health system or a large group setting</a:t>
            </a:r>
          </a:p>
        </p:txBody>
      </p:sp>
      <p:sp>
        <p:nvSpPr>
          <p:cNvPr id="11" name="TextBox 10">
            <a:extLst>
              <a:ext uri="{FF2B5EF4-FFF2-40B4-BE49-F238E27FC236}">
                <a16:creationId xmlns:a16="http://schemas.microsoft.com/office/drawing/2014/main" id="{D7DBFF77-4B6C-4FBA-9430-5EDDE0C7CB7D}"/>
              </a:ext>
            </a:extLst>
          </p:cNvPr>
          <p:cNvSpPr txBox="1"/>
          <p:nvPr/>
        </p:nvSpPr>
        <p:spPr>
          <a:xfrm>
            <a:off x="1805405" y="2061442"/>
            <a:ext cx="4190428" cy="338554"/>
          </a:xfrm>
          <a:prstGeom prst="rect">
            <a:avLst/>
          </a:prstGeom>
          <a:solidFill>
            <a:schemeClr val="accent1">
              <a:lumMod val="50000"/>
            </a:schemeClr>
          </a:solidFill>
          <a:ln>
            <a:solidFill>
              <a:schemeClr val="tx2"/>
            </a:solidFill>
          </a:ln>
        </p:spPr>
        <p:txBody>
          <a:bodyPr wrap="square" rtlCol="0">
            <a:spAutoFit/>
          </a:bodyPr>
          <a:lstStyle/>
          <a:p>
            <a:pPr algn="ctr"/>
            <a:r>
              <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rPr>
              <a:t>Employment Trends</a:t>
            </a:r>
          </a:p>
        </p:txBody>
      </p:sp>
      <p:sp>
        <p:nvSpPr>
          <p:cNvPr id="15" name="Title 14">
            <a:extLst>
              <a:ext uri="{FF2B5EF4-FFF2-40B4-BE49-F238E27FC236}">
                <a16:creationId xmlns:a16="http://schemas.microsoft.com/office/drawing/2014/main" id="{D4545B28-4B58-4195-BD9C-3DD2DAFE6101}"/>
              </a:ext>
            </a:extLst>
          </p:cNvPr>
          <p:cNvSpPr>
            <a:spLocks noGrp="1"/>
          </p:cNvSpPr>
          <p:nvPr>
            <p:ph type="title"/>
          </p:nvPr>
        </p:nvSpPr>
        <p:spPr>
          <a:xfrm>
            <a:off x="663787" y="630293"/>
            <a:ext cx="10363200" cy="792480"/>
          </a:xfrm>
        </p:spPr>
        <p:txBody>
          <a:bodyPr>
            <a:normAutofit/>
          </a:bodyPr>
          <a:lstStyle/>
          <a:p>
            <a:r>
              <a:rPr lang="en-US" dirty="0"/>
              <a:t>2018 Merritt Hawkins Physicians Foundation Survey</a:t>
            </a:r>
          </a:p>
        </p:txBody>
      </p:sp>
      <p:graphicFrame>
        <p:nvGraphicFramePr>
          <p:cNvPr id="7" name="Content Placeholder 6">
            <a:extLst>
              <a:ext uri="{FF2B5EF4-FFF2-40B4-BE49-F238E27FC236}">
                <a16:creationId xmlns:a16="http://schemas.microsoft.com/office/drawing/2014/main" id="{EC89D256-08CA-4C67-9216-C7F8F772F0D6}"/>
              </a:ext>
            </a:extLst>
          </p:cNvPr>
          <p:cNvGraphicFramePr>
            <a:graphicFrameLocks noGrp="1"/>
          </p:cNvGraphicFramePr>
          <p:nvPr>
            <p:ph idx="1"/>
            <p:extLst>
              <p:ext uri="{D42A27DB-BD31-4B8C-83A1-F6EECF244321}">
                <p14:modId xmlns:p14="http://schemas.microsoft.com/office/powerpoint/2010/main" val="555258007"/>
              </p:ext>
            </p:extLst>
          </p:nvPr>
        </p:nvGraphicFramePr>
        <p:xfrm>
          <a:off x="1805405" y="2025745"/>
          <a:ext cx="8742271" cy="380460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CCD0946C-2F9C-4492-8029-4AA1DE8A317A}"/>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6286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D9BB-192C-4614-8604-2D81EA8A0D85}"/>
              </a:ext>
            </a:extLst>
          </p:cNvPr>
          <p:cNvSpPr>
            <a:spLocks noGrp="1"/>
          </p:cNvSpPr>
          <p:nvPr>
            <p:ph type="title"/>
          </p:nvPr>
        </p:nvSpPr>
        <p:spPr>
          <a:xfrm>
            <a:off x="665559" y="613516"/>
            <a:ext cx="7715043" cy="913280"/>
          </a:xfrm>
        </p:spPr>
        <p:txBody>
          <a:bodyPr>
            <a:normAutofit fontScale="90000"/>
          </a:bodyPr>
          <a:lstStyle/>
          <a:p>
            <a:r>
              <a:rPr lang="en-US" dirty="0"/>
              <a:t>AMA Physician Practice Benchmark Survey</a:t>
            </a:r>
          </a:p>
        </p:txBody>
      </p:sp>
      <p:sp>
        <p:nvSpPr>
          <p:cNvPr id="3" name="Slide Number Placeholder 2">
            <a:extLst>
              <a:ext uri="{FF2B5EF4-FFF2-40B4-BE49-F238E27FC236}">
                <a16:creationId xmlns:a16="http://schemas.microsoft.com/office/drawing/2014/main" id="{3FA4B9BD-D913-4048-9F6C-892E5CF2D080}"/>
              </a:ext>
            </a:extLst>
          </p:cNvPr>
          <p:cNvSpPr>
            <a:spLocks noGrp="1"/>
          </p:cNvSpPr>
          <p:nvPr>
            <p:ph type="sldNum" sz="quarter" idx="4294967295"/>
          </p:nvPr>
        </p:nvSpPr>
        <p:spPr/>
        <p:txBody>
          <a:bodyPr/>
          <a:lstStyle/>
          <a:p>
            <a:endParaRPr lang="en-US" dirty="0"/>
          </a:p>
        </p:txBody>
      </p:sp>
      <p:sp>
        <p:nvSpPr>
          <p:cNvPr id="6" name="Rectangle: Rounded Corners 5">
            <a:extLst>
              <a:ext uri="{FF2B5EF4-FFF2-40B4-BE49-F238E27FC236}">
                <a16:creationId xmlns:a16="http://schemas.microsoft.com/office/drawing/2014/main" id="{06176BCE-84FE-4648-8412-2E4194DC2EF2}"/>
              </a:ext>
            </a:extLst>
          </p:cNvPr>
          <p:cNvSpPr/>
          <p:nvPr/>
        </p:nvSpPr>
        <p:spPr>
          <a:xfrm>
            <a:off x="665559" y="2007737"/>
            <a:ext cx="7886700" cy="12763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31" dirty="0">
                <a:solidFill>
                  <a:schemeClr val="tx1"/>
                </a:solidFill>
                <a:latin typeface="Calibri" panose="020F0502020204030204" pitchFamily="34" charset="0"/>
                <a:cs typeface="Calibri" panose="020F0502020204030204" pitchFamily="34" charset="0"/>
              </a:rPr>
              <a:t>“2016 was the first year in which </a:t>
            </a:r>
            <a:r>
              <a:rPr lang="en-US" sz="2031" b="1" dirty="0">
                <a:solidFill>
                  <a:schemeClr val="accent1"/>
                </a:solidFill>
                <a:latin typeface="Calibri" panose="020F0502020204030204" pitchFamily="34" charset="0"/>
                <a:cs typeface="Calibri" panose="020F0502020204030204" pitchFamily="34" charset="0"/>
              </a:rPr>
              <a:t>less than half</a:t>
            </a:r>
            <a:r>
              <a:rPr lang="en-US" sz="2031" dirty="0">
                <a:solidFill>
                  <a:schemeClr val="accent1"/>
                </a:solidFill>
                <a:latin typeface="Calibri" panose="020F0502020204030204" pitchFamily="34" charset="0"/>
                <a:cs typeface="Calibri" panose="020F0502020204030204" pitchFamily="34" charset="0"/>
              </a:rPr>
              <a:t> </a:t>
            </a:r>
            <a:r>
              <a:rPr lang="en-US" sz="2031" dirty="0">
                <a:solidFill>
                  <a:schemeClr val="tx1"/>
                </a:solidFill>
                <a:latin typeface="Calibri" panose="020F0502020204030204" pitchFamily="34" charset="0"/>
                <a:cs typeface="Calibri" panose="020F0502020204030204" pitchFamily="34" charset="0"/>
              </a:rPr>
              <a:t>of practicing physicians had an ownership stake in their practice. 2018 marked the first year in which there were fewer physician owners than employees.”</a:t>
            </a:r>
          </a:p>
        </p:txBody>
      </p:sp>
      <p:sp>
        <p:nvSpPr>
          <p:cNvPr id="7" name="Rectangle: Rounded Corners 6">
            <a:extLst>
              <a:ext uri="{FF2B5EF4-FFF2-40B4-BE49-F238E27FC236}">
                <a16:creationId xmlns:a16="http://schemas.microsoft.com/office/drawing/2014/main" id="{104C0E74-2318-4294-A992-16D35F14D86E}"/>
              </a:ext>
            </a:extLst>
          </p:cNvPr>
          <p:cNvSpPr/>
          <p:nvPr/>
        </p:nvSpPr>
        <p:spPr>
          <a:xfrm>
            <a:off x="665559" y="3618211"/>
            <a:ext cx="7886700" cy="12763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31" dirty="0">
                <a:solidFill>
                  <a:schemeClr val="tx1"/>
                </a:solidFill>
                <a:latin typeface="Calibri" panose="020F0502020204030204" pitchFamily="34" charset="0"/>
                <a:cs typeface="Calibri" panose="020F0502020204030204" pitchFamily="34" charset="0"/>
              </a:rPr>
              <a:t>“Between 2012 and 2018, the percentage of physicians in practices with 10 or fewer physicians dropped from 61.4 percent to 56.5 percent with much of that change driven by a </a:t>
            </a:r>
            <a:r>
              <a:rPr lang="en-US" sz="2031" b="1" dirty="0">
                <a:solidFill>
                  <a:schemeClr val="accent1"/>
                </a:solidFill>
                <a:latin typeface="Calibri" panose="020F0502020204030204" pitchFamily="34" charset="0"/>
                <a:cs typeface="Calibri" panose="020F0502020204030204" pitchFamily="34" charset="0"/>
              </a:rPr>
              <a:t>shift away from solo practice</a:t>
            </a:r>
            <a:r>
              <a:rPr lang="en-US" sz="2031"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1660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FF09-59D9-465B-B4C4-830B02BB0967}"/>
              </a:ext>
            </a:extLst>
          </p:cNvPr>
          <p:cNvSpPr>
            <a:spLocks noGrp="1"/>
          </p:cNvSpPr>
          <p:nvPr>
            <p:ph type="title"/>
          </p:nvPr>
        </p:nvSpPr>
        <p:spPr/>
        <p:txBody>
          <a:bodyPr>
            <a:normAutofit/>
          </a:bodyPr>
          <a:lstStyle/>
          <a:p>
            <a:r>
              <a:rPr lang="en-US" dirty="0"/>
              <a:t>Decreased Risk – Physician Perspective</a:t>
            </a:r>
          </a:p>
        </p:txBody>
      </p:sp>
      <p:graphicFrame>
        <p:nvGraphicFramePr>
          <p:cNvPr id="7" name="Content Placeholder 6">
            <a:extLst>
              <a:ext uri="{FF2B5EF4-FFF2-40B4-BE49-F238E27FC236}">
                <a16:creationId xmlns:a16="http://schemas.microsoft.com/office/drawing/2014/main" id="{CB9133A7-8394-48D4-A42F-35DF41277D3C}"/>
              </a:ext>
            </a:extLst>
          </p:cNvPr>
          <p:cNvGraphicFramePr>
            <a:graphicFrameLocks noGrp="1"/>
          </p:cNvGraphicFramePr>
          <p:nvPr>
            <p:ph idx="1"/>
            <p:extLst>
              <p:ext uri="{D42A27DB-BD31-4B8C-83A1-F6EECF244321}">
                <p14:modId xmlns:p14="http://schemas.microsoft.com/office/powerpoint/2010/main" val="121964756"/>
              </p:ext>
            </p:extLst>
          </p:nvPr>
        </p:nvGraphicFramePr>
        <p:xfrm>
          <a:off x="2152650" y="1784370"/>
          <a:ext cx="7886700" cy="300692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65956995-5770-4C05-BEA0-A34022984253}"/>
              </a:ext>
            </a:extLst>
          </p:cNvPr>
          <p:cNvSpPr>
            <a:spLocks noGrp="1"/>
          </p:cNvSpPr>
          <p:nvPr>
            <p:ph type="sldNum" sz="quarter" idx="12"/>
          </p:nvPr>
        </p:nvSpPr>
        <p:spPr/>
        <p:txBody>
          <a:bodyPr/>
          <a:lstStyle/>
          <a:p>
            <a:endParaRPr lang="en-US" dirty="0"/>
          </a:p>
        </p:txBody>
      </p:sp>
      <p:sp>
        <p:nvSpPr>
          <p:cNvPr id="12" name="TextBox 11">
            <a:extLst>
              <a:ext uri="{FF2B5EF4-FFF2-40B4-BE49-F238E27FC236}">
                <a16:creationId xmlns:a16="http://schemas.microsoft.com/office/drawing/2014/main" id="{EE661AA4-A107-4607-9081-0CB04DD02A72}"/>
              </a:ext>
            </a:extLst>
          </p:cNvPr>
          <p:cNvSpPr txBox="1"/>
          <p:nvPr/>
        </p:nvSpPr>
        <p:spPr>
          <a:xfrm>
            <a:off x="663787" y="4885555"/>
            <a:ext cx="7886700" cy="1484765"/>
          </a:xfrm>
          <a:prstGeom prst="rect">
            <a:avLst/>
          </a:prstGeom>
          <a:noFill/>
        </p:spPr>
        <p:txBody>
          <a:bodyPr wrap="square" rtlCol="0">
            <a:spAutoFit/>
          </a:bodyPr>
          <a:lstStyle/>
          <a:p>
            <a:pPr>
              <a:lnSpc>
                <a:spcPct val="200000"/>
              </a:lnSpc>
            </a:pPr>
            <a:r>
              <a:rPr lang="en-US" sz="1600" i="1" dirty="0">
                <a:solidFill>
                  <a:schemeClr val="bg1">
                    <a:lumMod val="50000"/>
                  </a:schemeClr>
                </a:solidFill>
                <a:latin typeface="Calibri" panose="020F0502020204030204" pitchFamily="34" charset="0"/>
                <a:cs typeface="Calibri" panose="020F0502020204030204" pitchFamily="34" charset="0"/>
              </a:rPr>
              <a:t>Medscape “Employed Doctors Report”</a:t>
            </a:r>
          </a:p>
          <a:p>
            <a:r>
              <a:rPr lang="en-US" sz="2400" b="1" cap="small" dirty="0">
                <a:solidFill>
                  <a:schemeClr val="accent1"/>
                </a:solidFill>
                <a:latin typeface="Calibri" panose="020F0502020204030204" pitchFamily="34" charset="0"/>
                <a:cs typeface="Calibri" panose="020F0502020204030204" pitchFamily="34" charset="0"/>
              </a:rPr>
              <a:t>Observations</a:t>
            </a:r>
            <a:r>
              <a:rPr lang="en-US" sz="2400" cap="small" dirty="0">
                <a:solidFill>
                  <a:schemeClr val="accent1"/>
                </a:solidFill>
                <a:latin typeface="Calibri" panose="020F0502020204030204" pitchFamily="34" charset="0"/>
                <a:cs typeface="Calibri" panose="020F0502020204030204" pitchFamily="34" charset="0"/>
              </a:rPr>
              <a:t>: </a:t>
            </a:r>
            <a:r>
              <a:rPr lang="en-US" sz="1662" dirty="0">
                <a:latin typeface="Calibri" panose="020F0502020204030204" pitchFamily="34" charset="0"/>
                <a:cs typeface="Calibri" panose="020F0502020204030204" pitchFamily="34" charset="0"/>
              </a:rPr>
              <a:t>The most common reason physicians cited for leaving private practice and choosing employment was for </a:t>
            </a:r>
            <a:r>
              <a:rPr lang="en-US" b="1" dirty="0">
                <a:solidFill>
                  <a:schemeClr val="accent1"/>
                </a:solidFill>
                <a:latin typeface="Calibri" panose="020F0502020204030204" pitchFamily="34" charset="0"/>
                <a:cs typeface="Calibri" panose="020F0502020204030204" pitchFamily="34" charset="0"/>
              </a:rPr>
              <a:t>financial security / less risk  </a:t>
            </a:r>
          </a:p>
          <a:p>
            <a:pPr marL="1635410" lvl="4" indent="-263776">
              <a:buFont typeface="Wingdings" panose="05000000000000000000" pitchFamily="2" charset="2"/>
              <a:buChar char="§"/>
            </a:pPr>
            <a:endParaRPr lang="en-US" sz="1662"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02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3F3C1-0D8B-4763-B1F9-B7D7A8609804}"/>
              </a:ext>
            </a:extLst>
          </p:cNvPr>
          <p:cNvSpPr>
            <a:spLocks noGrp="1"/>
          </p:cNvSpPr>
          <p:nvPr>
            <p:ph type="title"/>
          </p:nvPr>
        </p:nvSpPr>
        <p:spPr/>
        <p:txBody>
          <a:bodyPr>
            <a:normAutofit/>
          </a:bodyPr>
          <a:lstStyle/>
          <a:p>
            <a:r>
              <a:rPr lang="en-US" dirty="0"/>
              <a:t>Value Proposition to Physicians</a:t>
            </a:r>
          </a:p>
        </p:txBody>
      </p:sp>
      <p:sp>
        <p:nvSpPr>
          <p:cNvPr id="2" name="Slide Number Placeholder 1">
            <a:extLst>
              <a:ext uri="{FF2B5EF4-FFF2-40B4-BE49-F238E27FC236}">
                <a16:creationId xmlns:a16="http://schemas.microsoft.com/office/drawing/2014/main" id="{5553FDF8-0805-4714-8174-CBC408721A13}"/>
              </a:ext>
            </a:extLst>
          </p:cNvPr>
          <p:cNvSpPr>
            <a:spLocks noGrp="1"/>
          </p:cNvSpPr>
          <p:nvPr>
            <p:ph type="sldNum" sz="quarter" idx="12"/>
          </p:nvPr>
        </p:nvSpPr>
        <p:spPr/>
        <p:txBody>
          <a:bodyPr/>
          <a:lstStyle/>
          <a:p>
            <a:endParaRPr lang="en-US" dirty="0"/>
          </a:p>
        </p:txBody>
      </p:sp>
      <p:graphicFrame>
        <p:nvGraphicFramePr>
          <p:cNvPr id="3" name="Diagram 2"/>
          <p:cNvGraphicFramePr/>
          <p:nvPr>
            <p:extLst>
              <p:ext uri="{D42A27DB-BD31-4B8C-83A1-F6EECF244321}">
                <p14:modId xmlns:p14="http://schemas.microsoft.com/office/powerpoint/2010/main" val="2872400073"/>
              </p:ext>
            </p:extLst>
          </p:nvPr>
        </p:nvGraphicFramePr>
        <p:xfrm>
          <a:off x="1825479" y="1841987"/>
          <a:ext cx="8541042" cy="3763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980656" y="1490736"/>
            <a:ext cx="8541041" cy="376385"/>
          </a:xfrm>
          <a:prstGeom prst="rect">
            <a:avLst/>
          </a:prstGeom>
          <a:noFill/>
        </p:spPr>
        <p:txBody>
          <a:bodyPr wrap="square" rtlCol="0">
            <a:spAutoFit/>
          </a:bodyPr>
          <a:lstStyle/>
          <a:p>
            <a:r>
              <a:rPr lang="en-US" i="1" dirty="0">
                <a:solidFill>
                  <a:schemeClr val="accent1"/>
                </a:solidFill>
                <a:latin typeface="Calibri" panose="020F0502020204030204" pitchFamily="34" charset="0"/>
                <a:ea typeface="Roboto" panose="02000000000000000000" pitchFamily="2" charset="0"/>
                <a:cs typeface="Calibri" panose="020F0502020204030204" pitchFamily="34" charset="0"/>
              </a:rPr>
              <a:t>Key motivations for physicians to pursue an employment model are as follows: </a:t>
            </a:r>
          </a:p>
        </p:txBody>
      </p:sp>
      <p:sp>
        <p:nvSpPr>
          <p:cNvPr id="7" name="TextBox 6"/>
          <p:cNvSpPr txBox="1"/>
          <p:nvPr/>
        </p:nvSpPr>
        <p:spPr>
          <a:xfrm>
            <a:off x="1825479" y="5698976"/>
            <a:ext cx="8357968" cy="319446"/>
          </a:xfrm>
          <a:prstGeom prst="rect">
            <a:avLst/>
          </a:prstGeom>
          <a:noFill/>
        </p:spPr>
        <p:txBody>
          <a:bodyPr wrap="square" rtlCol="0">
            <a:spAutoFit/>
          </a:bodyPr>
          <a:lstStyle/>
          <a:p>
            <a:r>
              <a:rPr lang="en-US" sz="738" i="1" dirty="0">
                <a:latin typeface="Calibri" panose="020F0502020204030204" pitchFamily="34" charset="0"/>
                <a:ea typeface="Roboto" panose="020B0604020202020204" charset="0"/>
                <a:cs typeface="Calibri" panose="020F0502020204030204" pitchFamily="34" charset="0"/>
              </a:rPr>
              <a:t>Source: Physicians Advocacy Institute – “Physician Practice Acquisition Study”, American Medical Association – “Principles for Physician Employment”, New England Journal of Medicine – “Understanding the Physician Employment Movement” </a:t>
            </a:r>
          </a:p>
        </p:txBody>
      </p:sp>
    </p:spTree>
    <p:extLst>
      <p:ext uri="{BB962C8B-B14F-4D97-AF65-F5344CB8AC3E}">
        <p14:creationId xmlns:p14="http://schemas.microsoft.com/office/powerpoint/2010/main" val="527827561"/>
      </p:ext>
    </p:extLst>
  </p:cSld>
  <p:clrMapOvr>
    <a:masterClrMapping/>
  </p:clrMapOvr>
</p:sld>
</file>

<file path=ppt/theme/theme1.xml><?xml version="1.0" encoding="utf-8"?>
<a:theme xmlns:a="http://schemas.openxmlformats.org/drawingml/2006/main" name="Theme1">
  <a:themeElements>
    <a:clrScheme name="Association Colors">
      <a:dk1>
        <a:srgbClr val="000000"/>
      </a:dk1>
      <a:lt1>
        <a:srgbClr val="FFFFFF"/>
      </a:lt1>
      <a:dk2>
        <a:srgbClr val="72246C"/>
      </a:dk2>
      <a:lt2>
        <a:srgbClr val="1D1D1D"/>
      </a:lt2>
      <a:accent1>
        <a:srgbClr val="96146E"/>
      </a:accent1>
      <a:accent2>
        <a:srgbClr val="DC6A2F"/>
      </a:accent2>
      <a:accent3>
        <a:srgbClr val="3EA3E6"/>
      </a:accent3>
      <a:accent4>
        <a:srgbClr val="48A23F"/>
      </a:accent4>
      <a:accent5>
        <a:srgbClr val="72246C"/>
      </a:accent5>
      <a:accent6>
        <a:srgbClr val="3A5CAE"/>
      </a:accent6>
      <a:hlink>
        <a:srgbClr val="3A5DAE"/>
      </a:hlink>
      <a:folHlink>
        <a:srgbClr val="9614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7906F035-F6E6-43A6-BD06-BF3CA624DE6F}" vid="{A14E9C55-BF42-4711-8A0C-5EA78C5DB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0AC09AC57B594797D299949E51A9F5" ma:contentTypeVersion="4" ma:contentTypeDescription="Create a new document." ma:contentTypeScope="" ma:versionID="9f113df502573680c5f6fec0684b6049">
  <xsd:schema xmlns:xsd="http://www.w3.org/2001/XMLSchema" xmlns:xs="http://www.w3.org/2001/XMLSchema" xmlns:p="http://schemas.microsoft.com/office/2006/metadata/properties" xmlns:ns3="b75460e0-9985-491e-a275-2cf87b17b440" targetNamespace="http://schemas.microsoft.com/office/2006/metadata/properties" ma:root="true" ma:fieldsID="9373860c501bde80d821b77e0ec14d6f" ns3:_="">
    <xsd:import namespace="b75460e0-9985-491e-a275-2cf87b17b44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5460e0-9985-491e-a275-2cf87b17b4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EC8DB-8C4B-43E1-849F-236A3CF9B22A}">
  <ds:schemaRefs>
    <ds:schemaRef ds:uri="http://schemas.microsoft.com/sharepoint/v3/contenttype/forms"/>
  </ds:schemaRefs>
</ds:datastoreItem>
</file>

<file path=customXml/itemProps2.xml><?xml version="1.0" encoding="utf-8"?>
<ds:datastoreItem xmlns:ds="http://schemas.openxmlformats.org/officeDocument/2006/customXml" ds:itemID="{C9670BF9-5D6E-44EF-8616-C241EDB88FFD}">
  <ds:schemaRefs>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b75460e0-9985-491e-a275-2cf87b17b44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788905B-30AC-4669-889D-CB601D9D04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5460e0-9985-491e-a275-2cf87b17b4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558</TotalTime>
  <Words>3316</Words>
  <Application>Microsoft Office PowerPoint</Application>
  <PresentationFormat>Widescreen</PresentationFormat>
  <Paragraphs>487</Paragraphs>
  <Slides>43</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1</vt:i4>
      </vt:variant>
      <vt:variant>
        <vt:lpstr>Slide Titles</vt:lpstr>
      </vt:variant>
      <vt:variant>
        <vt:i4>43</vt:i4>
      </vt:variant>
    </vt:vector>
  </HeadingPairs>
  <TitlesOfParts>
    <vt:vector size="53" baseType="lpstr">
      <vt:lpstr>Arial</vt:lpstr>
      <vt:lpstr>Arial Narrow</vt:lpstr>
      <vt:lpstr>Calibri</vt:lpstr>
      <vt:lpstr>Courier New</vt:lpstr>
      <vt:lpstr>Lucida Grande</vt:lpstr>
      <vt:lpstr>Roboto</vt:lpstr>
      <vt:lpstr>Wingdings</vt:lpstr>
      <vt:lpstr>Wingdings 2</vt:lpstr>
      <vt:lpstr>Theme1</vt:lpstr>
      <vt:lpstr>file:///\\vmg-prod\VMG_Clients\Business%20Valuation%20Client%20Work\Memorial%20Hermann%20Healthcare%20System\Memorial%20Hermann%20Medical%20Group\Model_Charts\MHMG_Full%20Chartbook.xlsb!MH%20Survey!%5bMHMG_Full%20Chartbook.xlsb%5dMH%20Survey%20Chart%201</vt:lpstr>
      <vt:lpstr>PowerPoint Presentation</vt:lpstr>
      <vt:lpstr>Disclosure Slide</vt:lpstr>
      <vt:lpstr>PowerPoint Presentation</vt:lpstr>
      <vt:lpstr>Overview of Physician Market</vt:lpstr>
      <vt:lpstr>Composition of the Physician Market</vt:lpstr>
      <vt:lpstr>2018 Merritt Hawkins Physicians Foundation Survey</vt:lpstr>
      <vt:lpstr>AMA Physician Practice Benchmark Survey</vt:lpstr>
      <vt:lpstr>Decreased Risk – Physician Perspective</vt:lpstr>
      <vt:lpstr>Value Proposition to Physicians</vt:lpstr>
      <vt:lpstr>Overview of Hospital Market</vt:lpstr>
      <vt:lpstr>Health System Physician Acquisition Trends</vt:lpstr>
      <vt:lpstr>Physician Value Proposition to a Health System</vt:lpstr>
      <vt:lpstr>Value Based Care</vt:lpstr>
      <vt:lpstr>Key Motivations for Health Systems to Employ Physicians</vt:lpstr>
      <vt:lpstr>Physician Impact to System Economics</vt:lpstr>
      <vt:lpstr>Overview of Private Equity Market</vt:lpstr>
      <vt:lpstr>Private Equity Investment in Healthcare</vt:lpstr>
      <vt:lpstr>Private Equity Investment in Healthcare</vt:lpstr>
      <vt:lpstr>Why is Healthcare Attractive to Private Equity?</vt:lpstr>
      <vt:lpstr>Re-Emergence of the Physician Roll-up Strategy</vt:lpstr>
      <vt:lpstr>Private Equity Deploys Significant Capital</vt:lpstr>
      <vt:lpstr>Comparison of Approaches to a Transaction</vt:lpstr>
      <vt:lpstr>A Comparison of Approaches and Motivations</vt:lpstr>
      <vt:lpstr> Asset Purchase (Preferred Model)</vt:lpstr>
      <vt:lpstr>Due Diligence Issues and Focus</vt:lpstr>
      <vt:lpstr>Health System: Valuation Methodology</vt:lpstr>
      <vt:lpstr>Private Equity - Valuation Methodology</vt:lpstr>
      <vt:lpstr>Rollover Equity</vt:lpstr>
      <vt:lpstr>Private Equity Exit Strategies</vt:lpstr>
      <vt:lpstr>Compensation Models</vt:lpstr>
      <vt:lpstr>Compensation Models: Health System</vt:lpstr>
      <vt:lpstr>Compensation Models: Private Equity</vt:lpstr>
      <vt:lpstr>Physician Compensation Model Comparison</vt:lpstr>
      <vt:lpstr>Governance</vt:lpstr>
      <vt:lpstr>Governance</vt:lpstr>
      <vt:lpstr>Long-term Considerations</vt:lpstr>
      <vt:lpstr>Long-Term Considerations</vt:lpstr>
      <vt:lpstr>Hospital Employment Overview</vt:lpstr>
      <vt:lpstr>Future Considerations</vt:lpstr>
      <vt:lpstr>Future Considerations</vt:lpstr>
      <vt:lpstr>Hospital Physician Losses</vt:lpstr>
      <vt:lpstr>Equity Returns and Earnings Repair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Smith</dc:creator>
  <cp:lastModifiedBy>Abbey Chandler</cp:lastModifiedBy>
  <cp:revision>30</cp:revision>
  <dcterms:created xsi:type="dcterms:W3CDTF">2019-09-30T14:32:43Z</dcterms:created>
  <dcterms:modified xsi:type="dcterms:W3CDTF">2019-11-14T20:53:40Z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0x010100E30AC09AC57B594797D299949E51A9F5</vt:lpwstr>
  </property>
</Properties>
</file>